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61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3118C-7BEF-4CEF-BA97-3AA51BED01E1}" type="datetimeFigureOut">
              <a:rPr lang="en-GB" smtClean="0"/>
              <a:t>12/04/2026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DD881-64D0-4E05-85E7-F1B40852D8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4120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3118C-7BEF-4CEF-BA97-3AA51BED01E1}" type="datetimeFigureOut">
              <a:rPr lang="en-GB" smtClean="0"/>
              <a:t>12/04/2026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DD881-64D0-4E05-85E7-F1B40852D8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36911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3118C-7BEF-4CEF-BA97-3AA51BED01E1}" type="datetimeFigureOut">
              <a:rPr lang="en-GB" smtClean="0"/>
              <a:t>12/04/2026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DD881-64D0-4E05-85E7-F1B40852D8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2085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3118C-7BEF-4CEF-BA97-3AA51BED01E1}" type="datetimeFigureOut">
              <a:rPr lang="en-GB" smtClean="0"/>
              <a:t>12/04/2026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DD881-64D0-4E05-85E7-F1B40852D8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87086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3118C-7BEF-4CEF-BA97-3AA51BED01E1}" type="datetimeFigureOut">
              <a:rPr lang="en-GB" smtClean="0"/>
              <a:t>12/04/2026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DD881-64D0-4E05-85E7-F1B40852D8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53014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3118C-7BEF-4CEF-BA97-3AA51BED01E1}" type="datetimeFigureOut">
              <a:rPr lang="en-GB" smtClean="0"/>
              <a:t>12/04/2026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DD881-64D0-4E05-85E7-F1B40852D8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81698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3118C-7BEF-4CEF-BA97-3AA51BED01E1}" type="datetimeFigureOut">
              <a:rPr lang="en-GB" smtClean="0"/>
              <a:t>12/04/2026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DD881-64D0-4E05-85E7-F1B40852D8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0459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3118C-7BEF-4CEF-BA97-3AA51BED01E1}" type="datetimeFigureOut">
              <a:rPr lang="en-GB" smtClean="0"/>
              <a:t>12/04/2026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DD881-64D0-4E05-85E7-F1B40852D8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62744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3118C-7BEF-4CEF-BA97-3AA51BED01E1}" type="datetimeFigureOut">
              <a:rPr lang="en-GB" smtClean="0"/>
              <a:t>12/04/2026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DD881-64D0-4E05-85E7-F1B40852D8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25647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3118C-7BEF-4CEF-BA97-3AA51BED01E1}" type="datetimeFigureOut">
              <a:rPr lang="en-GB" smtClean="0"/>
              <a:t>12/04/2026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DD881-64D0-4E05-85E7-F1B40852D8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63175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3118C-7BEF-4CEF-BA97-3AA51BED01E1}" type="datetimeFigureOut">
              <a:rPr lang="en-GB" smtClean="0"/>
              <a:t>12/04/2026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DD881-64D0-4E05-85E7-F1B40852D8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45380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3118C-7BEF-4CEF-BA97-3AA51BED01E1}" type="datetimeFigureOut">
              <a:rPr lang="en-GB" smtClean="0"/>
              <a:t>12/04/2026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CDD881-64D0-4E05-85E7-F1B40852D8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61936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thepossumsbookshelf.wordpress.com/wp-content/uploads/2015/04/spaceship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6364"/>
            <a:ext cx="12192000" cy="68731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4324482" y="3227677"/>
            <a:ext cx="3517900" cy="2062103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50000"/>
                </a:schemeClr>
              </a:gs>
              <a:gs pos="100000">
                <a:schemeClr val="bg1">
                  <a:alpha val="52000"/>
                  <a:lumMod val="72000"/>
                  <a:lumOff val="28000"/>
                </a:schemeClr>
              </a:gs>
              <a:gs pos="100000">
                <a:schemeClr val="tx1"/>
              </a:gs>
            </a:gsLst>
            <a:lin ang="2700000" scaled="1"/>
            <a:tileRect/>
          </a:gradFill>
          <a:effectLst>
            <a:softEdge rad="0"/>
          </a:effectLst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 smtClean="0">
                <a:latin typeface="Twinkl Cursive Unlooped" panose="02000000000000000000" pitchFamily="2" charset="0"/>
              </a:rPr>
              <a:t>Into the Unknown </a:t>
            </a:r>
          </a:p>
          <a:p>
            <a:pPr algn="ctr"/>
            <a:endParaRPr lang="en-GB" sz="3200" b="1" dirty="0" smtClean="0">
              <a:latin typeface="Twinkl Cursive Unlooped" panose="02000000000000000000" pitchFamily="2" charset="0"/>
            </a:endParaRPr>
          </a:p>
          <a:p>
            <a:pPr algn="ctr"/>
            <a:r>
              <a:rPr lang="en-GB" sz="3200" b="1" dirty="0" smtClean="0">
                <a:latin typeface="Twinkl Cursive Unlooped" panose="02000000000000000000" pitchFamily="2" charset="0"/>
              </a:rPr>
              <a:t>Hedgehogs Class </a:t>
            </a:r>
          </a:p>
          <a:p>
            <a:pPr algn="ctr"/>
            <a:r>
              <a:rPr lang="en-GB" sz="3200" b="1" dirty="0" smtClean="0">
                <a:latin typeface="Twinkl Cursive Unlooped" panose="02000000000000000000" pitchFamily="2" charset="0"/>
              </a:rPr>
              <a:t>Summer 1 2026</a:t>
            </a:r>
            <a:endParaRPr lang="en-GB" sz="3200" b="1" dirty="0">
              <a:latin typeface="Twinkl Cursive Unlooped" panose="02000000000000000000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39767" y="3129467"/>
            <a:ext cx="3517900" cy="1200329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50000"/>
                </a:schemeClr>
              </a:gs>
              <a:gs pos="100000">
                <a:schemeClr val="bg1">
                  <a:alpha val="52000"/>
                  <a:lumMod val="72000"/>
                  <a:lumOff val="28000"/>
                </a:schemeClr>
              </a:gs>
              <a:gs pos="100000">
                <a:schemeClr val="tx1"/>
              </a:gs>
            </a:gsLst>
            <a:lin ang="2700000" scaled="1"/>
            <a:tileRect/>
          </a:gradFill>
          <a:effectLst>
            <a:softEdge rad="0"/>
          </a:effectLst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winkl Cursive Unlooped" panose="02000000000000000000" pitchFamily="2" charset="0"/>
              </a:rPr>
              <a:t>As </a:t>
            </a:r>
            <a:r>
              <a:rPr lang="en-US" b="1" dirty="0">
                <a:latin typeface="Twinkl Cursive Unlooped" panose="02000000000000000000" pitchFamily="2" charset="0"/>
              </a:rPr>
              <a:t>a</a:t>
            </a:r>
            <a:r>
              <a:rPr lang="en-US" b="1" dirty="0" smtClean="0">
                <a:latin typeface="Twinkl Cursive Unlooped" panose="02000000000000000000" pitchFamily="2" charset="0"/>
              </a:rPr>
              <a:t>rtists</a:t>
            </a:r>
            <a:r>
              <a:rPr lang="en-US" dirty="0" smtClean="0">
                <a:latin typeface="Twinkl Cursive Unlooped" panose="02000000000000000000" pitchFamily="2" charset="0"/>
              </a:rPr>
              <a:t>, we will be developing our painting skills, and taking inspiration from Van Gogh’s Starry Night.</a:t>
            </a:r>
            <a:endParaRPr lang="en-GB" dirty="0">
              <a:latin typeface="Twinkl Cursive Unlooped" panose="02000000000000000000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39767" y="1738746"/>
            <a:ext cx="3517900" cy="1200329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50000"/>
                </a:schemeClr>
              </a:gs>
              <a:gs pos="100000">
                <a:schemeClr val="bg1">
                  <a:alpha val="52000"/>
                  <a:lumMod val="72000"/>
                  <a:lumOff val="28000"/>
                </a:schemeClr>
              </a:gs>
              <a:gs pos="100000">
                <a:schemeClr val="tx1"/>
              </a:gs>
            </a:gsLst>
            <a:lin ang="2700000" scaled="1"/>
            <a:tileRect/>
          </a:gradFill>
          <a:effectLst>
            <a:softEdge rad="0"/>
          </a:effectLst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winkl Cursive Unlooped" panose="02000000000000000000" pitchFamily="2" charset="0"/>
              </a:rPr>
              <a:t>As </a:t>
            </a:r>
            <a:r>
              <a:rPr lang="en-US" b="1" dirty="0" smtClean="0">
                <a:latin typeface="Twinkl Cursive Unlooped" panose="02000000000000000000" pitchFamily="2" charset="0"/>
              </a:rPr>
              <a:t>computer scientists, </a:t>
            </a:r>
            <a:r>
              <a:rPr lang="en-US" dirty="0" smtClean="0">
                <a:latin typeface="Twinkl Cursive Unlooped" panose="02000000000000000000" pitchFamily="2" charset="0"/>
              </a:rPr>
              <a:t>we will be creating our own animated stories inspired by ‘Toys in Space’. </a:t>
            </a:r>
            <a:endParaRPr lang="en-GB" dirty="0">
              <a:latin typeface="Twinkl Cursive Unlooped" panose="02000000000000000000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960045" y="1779636"/>
            <a:ext cx="4271910" cy="1200329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50000"/>
                </a:schemeClr>
              </a:gs>
              <a:gs pos="100000">
                <a:schemeClr val="bg1">
                  <a:alpha val="52000"/>
                  <a:lumMod val="72000"/>
                  <a:lumOff val="28000"/>
                </a:schemeClr>
              </a:gs>
              <a:gs pos="100000">
                <a:schemeClr val="tx1"/>
              </a:gs>
            </a:gsLst>
            <a:lin ang="2700000" scaled="1"/>
            <a:tileRect/>
          </a:gradFill>
          <a:effectLst>
            <a:softEdge rad="0"/>
          </a:effectLst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winkl Cursive Unlooped" panose="02000000000000000000" pitchFamily="2" charset="0"/>
              </a:rPr>
              <a:t>As </a:t>
            </a:r>
            <a:r>
              <a:rPr lang="en-US" b="1" dirty="0" smtClean="0">
                <a:latin typeface="Twinkl Cursive Unlooped" panose="02000000000000000000" pitchFamily="2" charset="0"/>
              </a:rPr>
              <a:t>geographers, </a:t>
            </a:r>
            <a:r>
              <a:rPr lang="en-US" dirty="0" smtClean="0">
                <a:latin typeface="Twinkl Cursive Unlooped" panose="02000000000000000000" pitchFamily="2" charset="0"/>
              </a:rPr>
              <a:t>we will be learning to identify the seven continents and five oceans of the world and describe our locality in relation to these. </a:t>
            </a:r>
            <a:endParaRPr lang="en-GB" dirty="0">
              <a:latin typeface="Twinkl Cursive Unlooped" panose="02000000000000000000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39767" y="4520188"/>
            <a:ext cx="3517900" cy="1200329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50000"/>
                </a:schemeClr>
              </a:gs>
              <a:gs pos="100000">
                <a:schemeClr val="bg1">
                  <a:alpha val="52000"/>
                  <a:lumMod val="72000"/>
                  <a:lumOff val="28000"/>
                </a:schemeClr>
              </a:gs>
              <a:gs pos="100000">
                <a:schemeClr val="tx1"/>
              </a:gs>
            </a:gsLst>
            <a:lin ang="2700000" scaled="1"/>
            <a:tileRect/>
          </a:gradFill>
          <a:effectLst>
            <a:softEdge rad="0"/>
          </a:effectLst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winkl Cursive Unlooped" panose="02000000000000000000" pitchFamily="2" charset="0"/>
              </a:rPr>
              <a:t>As </a:t>
            </a:r>
            <a:r>
              <a:rPr lang="en-US" b="1" dirty="0" smtClean="0">
                <a:latin typeface="Twinkl Cursive Unlooped" panose="02000000000000000000" pitchFamily="2" charset="0"/>
              </a:rPr>
              <a:t>historians, </a:t>
            </a:r>
            <a:r>
              <a:rPr lang="en-US" dirty="0" smtClean="0">
                <a:latin typeface="Twinkl Cursive Unlooped" panose="02000000000000000000" pitchFamily="2" charset="0"/>
              </a:rPr>
              <a:t>we will be learning about the lives of Neil Armstrong, Ernest Shackleton and Christopher Columbus.</a:t>
            </a:r>
            <a:endParaRPr lang="en-GB" dirty="0">
              <a:latin typeface="Twinkl Cursive Unlooped" panose="02000000000000000000" pitchFamily="2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960045" y="71026"/>
            <a:ext cx="4271910" cy="1477328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50000"/>
                </a:schemeClr>
              </a:gs>
              <a:gs pos="100000">
                <a:schemeClr val="bg1">
                  <a:alpha val="52000"/>
                  <a:lumMod val="72000"/>
                  <a:lumOff val="28000"/>
                </a:schemeClr>
              </a:gs>
              <a:gs pos="100000">
                <a:schemeClr val="tx1"/>
              </a:gs>
            </a:gsLst>
            <a:lin ang="2700000" scaled="1"/>
            <a:tileRect/>
          </a:gradFill>
          <a:effectLst>
            <a:softEdge rad="0"/>
          </a:effectLst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winkl Cursive Unlooped" panose="02000000000000000000" pitchFamily="2" charset="0"/>
              </a:rPr>
              <a:t>As </a:t>
            </a:r>
            <a:r>
              <a:rPr lang="en-US" b="1" dirty="0" smtClean="0">
                <a:latin typeface="Twinkl Cursive Unlooped" panose="02000000000000000000" pitchFamily="2" charset="0"/>
              </a:rPr>
              <a:t>sports people, </a:t>
            </a:r>
            <a:r>
              <a:rPr lang="en-US" dirty="0" smtClean="0">
                <a:latin typeface="Twinkl Cursive Unlooped" panose="02000000000000000000" pitchFamily="2" charset="0"/>
              </a:rPr>
              <a:t>we will be developing our understanding of jumping effectively and efficiently. We will also be developing our knowledge of rackets, bats and balls.</a:t>
            </a:r>
            <a:endParaRPr lang="en-GB" dirty="0">
              <a:latin typeface="Twinkl Cursive Unlooped" panose="02000000000000000000" pitchFamily="2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8380790" y="3634125"/>
            <a:ext cx="3517900" cy="1200329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50000"/>
                </a:schemeClr>
              </a:gs>
              <a:gs pos="100000">
                <a:schemeClr val="bg1">
                  <a:alpha val="52000"/>
                  <a:lumMod val="72000"/>
                  <a:lumOff val="28000"/>
                </a:schemeClr>
              </a:gs>
              <a:gs pos="100000">
                <a:schemeClr val="tx1"/>
              </a:gs>
            </a:gsLst>
            <a:lin ang="2700000" scaled="1"/>
            <a:tileRect/>
          </a:gradFill>
          <a:effectLst>
            <a:softEdge rad="0"/>
          </a:effectLst>
        </p:spPr>
        <p:txBody>
          <a:bodyPr wrap="square" rtlCol="0">
            <a:spAutoFit/>
          </a:bodyPr>
          <a:lstStyle/>
          <a:p>
            <a:r>
              <a:rPr lang="en-GB" dirty="0">
                <a:latin typeface="Twinkl Cursive Unlooped" panose="02000000000000000000" pitchFamily="2" charset="0"/>
              </a:rPr>
              <a:t>As </a:t>
            </a:r>
            <a:r>
              <a:rPr lang="en-GB" b="1" dirty="0">
                <a:latin typeface="Twinkl Cursive Unlooped" panose="02000000000000000000" pitchFamily="2" charset="0"/>
              </a:rPr>
              <a:t>theologians, </a:t>
            </a:r>
            <a:r>
              <a:rPr lang="en-GB" dirty="0">
                <a:latin typeface="Twinkl Cursive Unlooped" panose="02000000000000000000" pitchFamily="2" charset="0"/>
              </a:rPr>
              <a:t>we will be exploring what life was like when Jesus, God the Son, was alive on earth.</a:t>
            </a:r>
            <a:r>
              <a:rPr lang="en-GB" b="1" dirty="0">
                <a:latin typeface="Twinkl Cursive Unlooped" panose="02000000000000000000" pitchFamily="2" charset="0"/>
              </a:rPr>
              <a:t> 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45200" y="71026"/>
            <a:ext cx="3517900" cy="1477328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50000"/>
                </a:schemeClr>
              </a:gs>
              <a:gs pos="100000">
                <a:schemeClr val="bg1">
                  <a:alpha val="52000"/>
                  <a:lumMod val="72000"/>
                  <a:lumOff val="28000"/>
                </a:schemeClr>
              </a:gs>
              <a:gs pos="100000">
                <a:schemeClr val="tx1"/>
              </a:gs>
            </a:gsLst>
            <a:lin ang="2700000" scaled="1"/>
            <a:tileRect/>
          </a:gradFill>
          <a:effectLst>
            <a:softEdge rad="0"/>
          </a:effectLst>
        </p:spPr>
        <p:txBody>
          <a:bodyPr wrap="square" rtlCol="0">
            <a:spAutoFit/>
          </a:bodyPr>
          <a:lstStyle/>
          <a:p>
            <a:r>
              <a:rPr lang="en-GB" b="1" dirty="0" smtClean="0">
                <a:latin typeface="Twinkl Cursive Unlooped" panose="02000000000000000000" pitchFamily="2" charset="0"/>
              </a:rPr>
              <a:t>Spectacular starter – </a:t>
            </a:r>
            <a:r>
              <a:rPr lang="en-GB" dirty="0" smtClean="0">
                <a:latin typeface="Twinkl Cursive Unlooped" panose="02000000000000000000" pitchFamily="2" charset="0"/>
              </a:rPr>
              <a:t>we will start our study theme by discovering a pile of toys. Where have they come from? Who do they belong to?</a:t>
            </a:r>
            <a:r>
              <a:rPr lang="en-GB" b="1" dirty="0" smtClean="0">
                <a:latin typeface="Twinkl Cursive Unlooped" panose="02000000000000000000" pitchFamily="2" charset="0"/>
              </a:rPr>
              <a:t> </a:t>
            </a:r>
            <a:endParaRPr lang="en-GB" b="1" dirty="0">
              <a:latin typeface="Twinkl Cursive Unlooped" panose="02000000000000000000" pitchFamily="2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8380790" y="5048219"/>
            <a:ext cx="3517900" cy="923330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50000"/>
                </a:schemeClr>
              </a:gs>
              <a:gs pos="100000">
                <a:schemeClr val="bg1">
                  <a:alpha val="52000"/>
                  <a:lumMod val="72000"/>
                  <a:lumOff val="28000"/>
                </a:schemeClr>
              </a:gs>
              <a:gs pos="100000">
                <a:schemeClr val="tx1"/>
              </a:gs>
            </a:gsLst>
            <a:lin ang="2700000" scaled="1"/>
            <a:tileRect/>
          </a:gradFill>
          <a:effectLst>
            <a:softEdge rad="0"/>
          </a:effectLst>
        </p:spPr>
        <p:txBody>
          <a:bodyPr wrap="square" rtlCol="0">
            <a:spAutoFit/>
          </a:bodyPr>
          <a:lstStyle/>
          <a:p>
            <a:r>
              <a:rPr lang="en-US" b="1" dirty="0" smtClean="0">
                <a:latin typeface="Twinkl Cursive Unlooped" panose="02000000000000000000" pitchFamily="2" charset="0"/>
              </a:rPr>
              <a:t>Fantastic Finish </a:t>
            </a:r>
            <a:r>
              <a:rPr lang="en-US" dirty="0" smtClean="0">
                <a:latin typeface="Twinkl Cursive Unlooped" panose="02000000000000000000" pitchFamily="2" charset="0"/>
              </a:rPr>
              <a:t>– we will finish out study theme by having an alien tea party.</a:t>
            </a:r>
            <a:endParaRPr lang="en-GB" b="1" dirty="0">
              <a:latin typeface="Twinkl Cursive Unlooped" panose="02000000000000000000" pitchFamily="2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8380790" y="71026"/>
            <a:ext cx="3517900" cy="1754326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50000"/>
                </a:schemeClr>
              </a:gs>
              <a:gs pos="100000">
                <a:schemeClr val="bg1">
                  <a:alpha val="52000"/>
                  <a:lumMod val="72000"/>
                  <a:lumOff val="28000"/>
                </a:schemeClr>
              </a:gs>
              <a:gs pos="100000">
                <a:schemeClr val="tx1"/>
              </a:gs>
            </a:gsLst>
            <a:lin ang="2700000" scaled="1"/>
            <a:tileRect/>
          </a:gradFill>
          <a:effectLst>
            <a:softEdge rad="0"/>
          </a:effectLst>
        </p:spPr>
        <p:txBody>
          <a:bodyPr wrap="square" rtlCol="0">
            <a:spAutoFit/>
          </a:bodyPr>
          <a:lstStyle/>
          <a:p>
            <a:pPr>
              <a:spcAft>
                <a:spcPts val="0"/>
              </a:spcAft>
            </a:pPr>
            <a:r>
              <a:rPr lang="en-US" b="1" dirty="0">
                <a:solidFill>
                  <a:srgbClr val="000000"/>
                </a:solidFill>
                <a:latin typeface="Twinkl Cursive Unlooped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 our RSHE:</a:t>
            </a:r>
            <a:endParaRPr lang="en-GB" dirty="0">
              <a:solidFill>
                <a:srgbClr val="000000"/>
              </a:solidFill>
              <a:latin typeface="Comic Sans MS" panose="030F0702030302020204" pitchFamily="66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US" b="1" dirty="0" smtClean="0">
                <a:solidFill>
                  <a:srgbClr val="000000"/>
                </a:solidFill>
                <a:latin typeface="Twinkl Cursive Unlooped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British Values: </a:t>
            </a:r>
            <a:r>
              <a:rPr lang="en-US" dirty="0" smtClean="0">
                <a:solidFill>
                  <a:srgbClr val="000000"/>
                </a:solidFill>
                <a:latin typeface="Twinkl Cursive Unlooped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Mutual Respect </a:t>
            </a:r>
          </a:p>
          <a:p>
            <a:pPr>
              <a:spcAft>
                <a:spcPts val="0"/>
              </a:spcAft>
            </a:pPr>
            <a:r>
              <a:rPr lang="en-US" dirty="0" smtClean="0">
                <a:solidFill>
                  <a:srgbClr val="000000"/>
                </a:solidFill>
                <a:latin typeface="Twinkl Cursive Unlooped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and Tolerance</a:t>
            </a:r>
          </a:p>
          <a:p>
            <a:pPr>
              <a:spcAft>
                <a:spcPts val="0"/>
              </a:spcAft>
            </a:pPr>
            <a:r>
              <a:rPr lang="en-US" b="1" dirty="0" smtClean="0">
                <a:solidFill>
                  <a:srgbClr val="000000"/>
                </a:solidFill>
                <a:latin typeface="Twinkl Cursive Unlooped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Articles: </a:t>
            </a:r>
            <a:r>
              <a:rPr lang="en-US" dirty="0" smtClean="0">
                <a:solidFill>
                  <a:srgbClr val="000000"/>
                </a:solidFill>
                <a:latin typeface="Twinkl Cursive Unlooped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16, 17, 19, 24 &amp; 27</a:t>
            </a:r>
          </a:p>
          <a:p>
            <a:pPr>
              <a:spcAft>
                <a:spcPts val="0"/>
              </a:spcAft>
            </a:pPr>
            <a:r>
              <a:rPr lang="en-US" b="1" dirty="0" err="1" smtClean="0">
                <a:solidFill>
                  <a:srgbClr val="000000"/>
                </a:solidFill>
                <a:latin typeface="Twinkl Cursive Unlooped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Heartsmart</a:t>
            </a:r>
            <a:r>
              <a:rPr lang="en-US" b="1" dirty="0" smtClean="0">
                <a:solidFill>
                  <a:srgbClr val="000000"/>
                </a:solidFill>
                <a:latin typeface="Twinkl Cursive Unlooped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dirty="0" smtClean="0">
                <a:solidFill>
                  <a:srgbClr val="000000"/>
                </a:solidFill>
                <a:latin typeface="Twinkl Cursive Unlooped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Fake is a Mistake!</a:t>
            </a:r>
          </a:p>
          <a:p>
            <a:pPr>
              <a:spcAft>
                <a:spcPts val="0"/>
              </a:spcAft>
            </a:pPr>
            <a:r>
              <a:rPr lang="en-US" b="1" dirty="0" smtClean="0">
                <a:solidFill>
                  <a:srgbClr val="000000"/>
                </a:solidFill>
                <a:latin typeface="Twinkl Cursive Unlooped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Christopher Winters SRE</a:t>
            </a:r>
            <a:endParaRPr lang="en-US" b="1" dirty="0">
              <a:solidFill>
                <a:srgbClr val="000000"/>
              </a:solidFill>
              <a:latin typeface="Twinkl Cursive Unlooped" panose="02000000000000000000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8380790" y="1993992"/>
            <a:ext cx="3517900" cy="1477328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50000"/>
                </a:schemeClr>
              </a:gs>
              <a:gs pos="100000">
                <a:schemeClr val="bg1">
                  <a:alpha val="52000"/>
                  <a:lumMod val="72000"/>
                  <a:lumOff val="28000"/>
                </a:schemeClr>
              </a:gs>
              <a:gs pos="100000">
                <a:schemeClr val="tx1"/>
              </a:gs>
            </a:gsLst>
            <a:lin ang="2700000" scaled="1"/>
            <a:tileRect/>
          </a:gradFill>
          <a:effectLst>
            <a:softEdge rad="0"/>
          </a:effectLst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winkl Cursive Unlooped" panose="02000000000000000000" pitchFamily="2" charset="0"/>
              </a:rPr>
              <a:t>As </a:t>
            </a:r>
            <a:r>
              <a:rPr lang="en-US" b="1" dirty="0" smtClean="0">
                <a:latin typeface="Twinkl Cursive Unlooped" panose="02000000000000000000" pitchFamily="2" charset="0"/>
              </a:rPr>
              <a:t>scientists, </a:t>
            </a:r>
            <a:r>
              <a:rPr lang="en-US" dirty="0" smtClean="0">
                <a:latin typeface="Twinkl Cursive Unlooped" panose="02000000000000000000" pitchFamily="2" charset="0"/>
              </a:rPr>
              <a:t>we will be learning to identify a variety of plants and trees. We will also be learning to describe the basic structure of plants and trees.</a:t>
            </a:r>
            <a:endParaRPr lang="en-GB" b="1" dirty="0">
              <a:latin typeface="Twinkl Cursive Unlooped" panose="02000000000000000000" pitchFamily="2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960045" y="5537492"/>
            <a:ext cx="4271910" cy="923330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50000"/>
                </a:schemeClr>
              </a:gs>
              <a:gs pos="100000">
                <a:schemeClr val="bg1">
                  <a:alpha val="52000"/>
                  <a:lumMod val="72000"/>
                  <a:lumOff val="28000"/>
                </a:schemeClr>
              </a:gs>
              <a:gs pos="100000">
                <a:schemeClr val="tx1"/>
              </a:gs>
            </a:gsLst>
            <a:lin ang="2700000" scaled="1"/>
            <a:tileRect/>
          </a:gradFill>
          <a:effectLst>
            <a:softEdge rad="0"/>
          </a:effectLst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winkl Cursive Unlooped" panose="02000000000000000000" pitchFamily="2" charset="0"/>
              </a:rPr>
              <a:t>As </a:t>
            </a:r>
            <a:r>
              <a:rPr lang="en-US" b="1" dirty="0" smtClean="0">
                <a:latin typeface="Twinkl Cursive Unlooped" panose="02000000000000000000" pitchFamily="2" charset="0"/>
              </a:rPr>
              <a:t>musicians</a:t>
            </a:r>
            <a:r>
              <a:rPr lang="en-US" b="1" dirty="0" smtClean="0">
                <a:latin typeface="Twinkl Cursive Unlooped" panose="02000000000000000000" pitchFamily="2" charset="0"/>
              </a:rPr>
              <a:t>,</a:t>
            </a:r>
            <a:r>
              <a:rPr lang="en-GB" dirty="0"/>
              <a:t> </a:t>
            </a:r>
            <a:r>
              <a:rPr lang="en-GB" dirty="0" smtClean="0">
                <a:latin typeface="Twinkl Cursive Unlooped" panose="02000000000000000000" pitchFamily="2" charset="0"/>
              </a:rPr>
              <a:t>we </a:t>
            </a:r>
            <a:r>
              <a:rPr lang="en-GB" dirty="0">
                <a:latin typeface="Twinkl Cursive Unlooped" panose="02000000000000000000" pitchFamily="2" charset="0"/>
              </a:rPr>
              <a:t>will be exploring the unit ‘Blast Off’. We will be singing and performing a range of space songs</a:t>
            </a:r>
            <a:r>
              <a:rPr lang="en-GB" dirty="0" smtClean="0">
                <a:latin typeface="Twinkl Cursive Unlooped" panose="02000000000000000000" pitchFamily="2" charset="0"/>
              </a:rPr>
              <a:t>.</a:t>
            </a:r>
            <a:endParaRPr lang="en-GB" dirty="0">
              <a:latin typeface="Twinkl Cursive Unlooped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72228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279</Words>
  <Application>Microsoft Office PowerPoint</Application>
  <PresentationFormat>Widescreen</PresentationFormat>
  <Paragraphs>20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Comic Sans MS</vt:lpstr>
      <vt:lpstr>Times New Roman</vt:lpstr>
      <vt:lpstr>Twinkl Cursive Unlooped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lgarratt</dc:creator>
  <cp:lastModifiedBy>lgarratt</cp:lastModifiedBy>
  <cp:revision>4</cp:revision>
  <dcterms:created xsi:type="dcterms:W3CDTF">2026-04-02T15:10:42Z</dcterms:created>
  <dcterms:modified xsi:type="dcterms:W3CDTF">2026-04-12T19:00:51Z</dcterms:modified>
</cp:coreProperties>
</file>