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 id="2147483672" r:id="rId2"/>
  </p:sldMasterIdLst>
  <p:notesMasterIdLst>
    <p:notesMasterId r:id="rId14"/>
  </p:notesMasterIdLst>
  <p:handoutMasterIdLst>
    <p:handoutMasterId r:id="rId15"/>
  </p:handoutMasterIdLst>
  <p:sldIdLst>
    <p:sldId id="268" r:id="rId3"/>
    <p:sldId id="264" r:id="rId4"/>
    <p:sldId id="269" r:id="rId5"/>
    <p:sldId id="270" r:id="rId6"/>
    <p:sldId id="271" r:id="rId7"/>
    <p:sldId id="272" r:id="rId8"/>
    <p:sldId id="273" r:id="rId9"/>
    <p:sldId id="274" r:id="rId10"/>
    <p:sldId id="275" r:id="rId11"/>
    <p:sldId id="276" r:id="rId12"/>
    <p:sldId id="277" r:id="rId13"/>
  </p:sldIdLst>
  <p:sldSz cx="9144000" cy="6858000" type="screen4x3"/>
  <p:notesSz cx="6858000" cy="9144000"/>
  <p:embeddedFontLst>
    <p:embeddedFont>
      <p:font typeface="Twinkl Cursive Unlooped" panose="02000000000000000000" pitchFamily="2" charset="0"/>
      <p:regular r:id="rId16"/>
    </p:embeddedFont>
    <p:embeddedFont>
      <p:font typeface="Calibri" panose="020F0502020204030204" pitchFamily="34" charset="0"/>
      <p:regular r:id="rId17"/>
      <p:bold r:id="rId18"/>
      <p:italic r:id="rId19"/>
      <p:boldItalic r:id="rId20"/>
    </p:embeddedFont>
    <p:embeddedFont>
      <p:font typeface="Twinkl" panose="020B0604020202020204" charset="0"/>
      <p:regular r:id="rId21"/>
      <p:bold r:id="rId22"/>
    </p:embeddedFont>
    <p:embeddedFont>
      <p:font typeface="Roboto" panose="020B0604020202020204" charset="0"/>
      <p:regular r:id="rId23"/>
      <p:bold r:id="rId24"/>
      <p:italic r:id="rId25"/>
      <p:boldItalic r:id="rId2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guide id="4" pos="340" userDrawn="1">
          <p15:clr>
            <a:srgbClr val="A4A3A4"/>
          </p15:clr>
        </p15:guide>
        <p15:guide id="5" orient="horz" pos="3974" userDrawn="1">
          <p15:clr>
            <a:srgbClr val="A4A3A4"/>
          </p15:clr>
        </p15:guide>
        <p15:guide id="6" pos="5420" userDrawn="1">
          <p15:clr>
            <a:srgbClr val="A4A3A4"/>
          </p15:clr>
        </p15:guide>
        <p15:guide id="7" orient="horz" pos="346" userDrawn="1">
          <p15:clr>
            <a:srgbClr val="A4A3A4"/>
          </p15:clr>
        </p15:guide>
        <p15:guide id="8" pos="476" userDrawn="1">
          <p15:clr>
            <a:srgbClr val="A4A3A4"/>
          </p15:clr>
        </p15:guide>
        <p15:guide id="9" orient="horz" pos="482" userDrawn="1">
          <p15:clr>
            <a:srgbClr val="A4A3A4"/>
          </p15:clr>
        </p15:guide>
        <p15:guide id="10" orient="horz" pos="3838" userDrawn="1">
          <p15:clr>
            <a:srgbClr val="A4A3A4"/>
          </p15:clr>
        </p15:guide>
        <p15:guide id="11" pos="5284"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BC3B7"/>
    <a:srgbClr val="ABCCAD"/>
    <a:srgbClr val="E34192"/>
    <a:srgbClr val="18A0DB"/>
    <a:srgbClr val="BC0105"/>
    <a:srgbClr val="21A6F9"/>
    <a:srgbClr val="4DB1E3"/>
    <a:srgbClr val="DE1E5A"/>
    <a:srgbClr val="80C1EB"/>
    <a:srgbClr val="ACDDF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1454" autoAdjust="0"/>
    <p:restoredTop sz="94660"/>
  </p:normalViewPr>
  <p:slideViewPr>
    <p:cSldViewPr snapToGrid="0" showGuides="1">
      <p:cViewPr varScale="1">
        <p:scale>
          <a:sx n="68" d="100"/>
          <a:sy n="68" d="100"/>
        </p:scale>
        <p:origin x="1400" y="48"/>
      </p:cViewPr>
      <p:guideLst>
        <p:guide orient="horz" pos="2160"/>
        <p:guide pos="2880"/>
        <p:guide pos="340"/>
        <p:guide orient="horz" pos="3974"/>
        <p:guide pos="5420"/>
        <p:guide orient="horz" pos="346"/>
        <p:guide pos="476"/>
        <p:guide orient="horz" pos="482"/>
        <p:guide orient="horz" pos="3838"/>
        <p:guide pos="5284"/>
      </p:guideLst>
    </p:cSldViewPr>
  </p:slideViewPr>
  <p:notesTextViewPr>
    <p:cViewPr>
      <p:scale>
        <a:sx n="3" d="2"/>
        <a:sy n="3" d="2"/>
      </p:scale>
      <p:origin x="0" y="0"/>
    </p:cViewPr>
  </p:notesTextViewPr>
  <p:notesViewPr>
    <p:cSldViewPr snapToGrid="0" showGuides="1">
      <p:cViewPr varScale="1">
        <p:scale>
          <a:sx n="97" d="100"/>
          <a:sy n="97" d="100"/>
        </p:scale>
        <p:origin x="4328" y="20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font" Target="fonts/font3.fntdata"/><Relationship Id="rId26" Type="http://schemas.openxmlformats.org/officeDocument/2006/relationships/font" Target="fonts/font11.fntdata"/><Relationship Id="rId3" Type="http://schemas.openxmlformats.org/officeDocument/2006/relationships/slide" Target="slides/slide1.xml"/><Relationship Id="rId21" Type="http://schemas.openxmlformats.org/officeDocument/2006/relationships/font" Target="fonts/font6.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font" Target="fonts/font2.fntdata"/><Relationship Id="rId25" Type="http://schemas.openxmlformats.org/officeDocument/2006/relationships/font" Target="fonts/font10.fntdata"/><Relationship Id="rId2" Type="http://schemas.openxmlformats.org/officeDocument/2006/relationships/slideMaster" Target="slideMasters/slideMaster2.xml"/><Relationship Id="rId16" Type="http://schemas.openxmlformats.org/officeDocument/2006/relationships/font" Target="fonts/font1.fntdata"/><Relationship Id="rId20" Type="http://schemas.openxmlformats.org/officeDocument/2006/relationships/font" Target="fonts/font5.fntdata"/><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9.fntdata"/><Relationship Id="rId5" Type="http://schemas.openxmlformats.org/officeDocument/2006/relationships/slide" Target="slides/slide3.xml"/><Relationship Id="rId15" Type="http://schemas.openxmlformats.org/officeDocument/2006/relationships/handoutMaster" Target="handoutMasters/handoutMaster1.xml"/><Relationship Id="rId23" Type="http://schemas.openxmlformats.org/officeDocument/2006/relationships/font" Target="fonts/font8.fntdata"/><Relationship Id="rId28"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font" Target="fonts/font4.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notesMaster" Target="notesMasters/notesMaster1.xml"/><Relationship Id="rId22" Type="http://schemas.openxmlformats.org/officeDocument/2006/relationships/font" Target="fonts/font7.fntdata"/><Relationship Id="rId27" Type="http://schemas.openxmlformats.org/officeDocument/2006/relationships/presProps" Target="presProps.xml"/><Relationship Id="rId3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B34F151-63AC-41CE-96F5-7702E930870C}" type="datetimeFigureOut">
              <a:rPr lang="en-GB" smtClean="0"/>
              <a:t>08/09/2025</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676B846-B279-40AC-BFF5-DBC4013370C2}" type="slidenum">
              <a:rPr lang="en-GB" smtClean="0"/>
              <a:t>‹#›</a:t>
            </a:fld>
            <a:endParaRPr lang="en-GB"/>
          </a:p>
        </p:txBody>
      </p:sp>
    </p:spTree>
    <p:extLst>
      <p:ext uri="{BB962C8B-B14F-4D97-AF65-F5344CB8AC3E}">
        <p14:creationId xmlns:p14="http://schemas.microsoft.com/office/powerpoint/2010/main" val="26453970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02C5D1-7818-41B5-ABAD-5E4B38A5388F}" type="datetimeFigureOut">
              <a:rPr lang="en-GB" smtClean="0"/>
              <a:t>08/09/2025</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521341-850D-40E1-BB3D-87946DC9B06D}" type="slidenum">
              <a:rPr lang="en-GB" smtClean="0"/>
              <a:t>‹#›</a:t>
            </a:fld>
            <a:endParaRPr lang="en-GB"/>
          </a:p>
        </p:txBody>
      </p:sp>
    </p:spTree>
    <p:extLst>
      <p:ext uri="{BB962C8B-B14F-4D97-AF65-F5344CB8AC3E}">
        <p14:creationId xmlns:p14="http://schemas.microsoft.com/office/powerpoint/2010/main" val="8470487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hyperlink" Target="https://www.twinkl.co.uk/" TargetMode="External"/><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hyperlink" Target="https://www.twinkl.co.uk/" TargetMode="External"/><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hlinkClick r:id="rId3"/>
          </p:cNvPr>
          <p:cNvSpPr/>
          <p:nvPr userDrawn="1"/>
        </p:nvSpPr>
        <p:spPr>
          <a:xfrm>
            <a:off x="4137660" y="3152488"/>
            <a:ext cx="868680" cy="553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5370407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solidFill>
          <a:ln w="28575" cap="rnd">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Title 5"/>
          <p:cNvSpPr>
            <a:spLocks noGrp="1"/>
          </p:cNvSpPr>
          <p:nvPr>
            <p:ph type="title"/>
          </p:nvPr>
        </p:nvSpPr>
        <p:spPr>
          <a:xfrm>
            <a:off x="457198" y="461962"/>
            <a:ext cx="8220075" cy="994306"/>
          </a:xfrm>
          <a:prstGeom prst="roundRect">
            <a:avLst>
              <a:gd name="adj" fmla="val 9641"/>
            </a:avLst>
          </a:prstGeom>
        </p:spPr>
        <p:txBody>
          <a:bodyPr>
            <a:noAutofit/>
          </a:bodyPr>
          <a:lstStyle>
            <a:lvl1pPr>
              <a:defRPr sz="3600">
                <a:latin typeface="Twinkl" pitchFamily="2" charset="0"/>
              </a:defRPr>
            </a:lvl1pPr>
          </a:lstStyle>
          <a:p>
            <a:r>
              <a:rPr lang="en-US" smtClean="0"/>
              <a:t>Click to edit Master title style</a:t>
            </a:r>
            <a:endParaRPr lang="en-GB" dirty="0"/>
          </a:p>
        </p:txBody>
      </p:sp>
    </p:spTree>
    <p:extLst>
      <p:ext uri="{BB962C8B-B14F-4D97-AF65-F5344CB8AC3E}">
        <p14:creationId xmlns:p14="http://schemas.microsoft.com/office/powerpoint/2010/main" val="2610794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ims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ounded Rectangle 24">
            <a:extLst>
              <a:ext uri="{FF2B5EF4-FFF2-40B4-BE49-F238E27FC236}">
                <a16:creationId xmlns:a16="http://schemas.microsoft.com/office/drawing/2014/main" id="{D00ECC8E-1AC3-4E6C-A19B-0A141ABB9071}"/>
              </a:ext>
            </a:extLst>
          </p:cNvPr>
          <p:cNvSpPr/>
          <p:nvPr userDrawn="1"/>
        </p:nvSpPr>
        <p:spPr bwMode="auto">
          <a:xfrm>
            <a:off x="503239" y="2930434"/>
            <a:ext cx="8137524" cy="3414803"/>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3" name="Rounded Rectangle 23">
            <a:extLst>
              <a:ext uri="{FF2B5EF4-FFF2-40B4-BE49-F238E27FC236}">
                <a16:creationId xmlns:a16="http://schemas.microsoft.com/office/drawing/2014/main" id="{D34100E7-28EA-4EB7-A437-37BB3EE7034D}"/>
              </a:ext>
            </a:extLst>
          </p:cNvPr>
          <p:cNvSpPr/>
          <p:nvPr userDrawn="1"/>
        </p:nvSpPr>
        <p:spPr bwMode="auto">
          <a:xfrm>
            <a:off x="503239" y="512763"/>
            <a:ext cx="8137524" cy="2193019"/>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12" name="Text Placeholder 9">
            <a:extLst>
              <a:ext uri="{FF2B5EF4-FFF2-40B4-BE49-F238E27FC236}">
                <a16:creationId xmlns:a16="http://schemas.microsoft.com/office/drawing/2014/main" id="{BAFFD08E-D8F1-4950-9C0C-AB7477306E53}"/>
              </a:ext>
            </a:extLst>
          </p:cNvPr>
          <p:cNvSpPr>
            <a:spLocks noGrp="1"/>
          </p:cNvSpPr>
          <p:nvPr>
            <p:ph type="body" sz="quarter" idx="10" hasCustomPrompt="1"/>
          </p:nvPr>
        </p:nvSpPr>
        <p:spPr>
          <a:xfrm>
            <a:off x="755651" y="1037017"/>
            <a:ext cx="7632699" cy="1469216"/>
          </a:xfrm>
          <a:prstGeom prst="roundRect">
            <a:avLst>
              <a:gd name="adj" fmla="val 2585"/>
            </a:avLst>
          </a:prstGeom>
        </p:spPr>
        <p:txBody>
          <a:bodyPr>
            <a:spAutoFit/>
          </a:bodyPr>
          <a:lstStyle>
            <a:lvl1pPr>
              <a:defRPr/>
            </a:lvl1pPr>
          </a:lstStyle>
          <a:p>
            <a:r>
              <a:rPr lang="en-GB" dirty="0">
                <a:latin typeface="Twinkl" pitchFamily="50" charset="0"/>
              </a:rPr>
              <a:t>Statement 1 Lorem ipsum </a:t>
            </a:r>
            <a:r>
              <a:rPr lang="en-GB" dirty="0" err="1">
                <a:latin typeface="Twinkl" pitchFamily="50" charset="0"/>
              </a:rPr>
              <a:t>dolor</a:t>
            </a:r>
            <a:r>
              <a:rPr lang="en-GB" dirty="0">
                <a:latin typeface="Twinkl" pitchFamily="50" charset="0"/>
              </a:rPr>
              <a:t> sit </a:t>
            </a:r>
            <a:r>
              <a:rPr lang="en-GB" dirty="0" err="1">
                <a:latin typeface="Twinkl" pitchFamily="50" charset="0"/>
              </a:rPr>
              <a:t>amet</a:t>
            </a:r>
            <a:r>
              <a:rPr lang="en-GB" dirty="0">
                <a:latin typeface="Twinkl" pitchFamily="50" charset="0"/>
              </a:rPr>
              <a:t>, </a:t>
            </a:r>
            <a:r>
              <a:rPr lang="en-GB" dirty="0" err="1">
                <a:latin typeface="Twinkl" pitchFamily="50" charset="0"/>
              </a:rPr>
              <a:t>consectetur</a:t>
            </a:r>
            <a:r>
              <a:rPr lang="en-GB" dirty="0">
                <a:latin typeface="Twinkl" pitchFamily="50" charset="0"/>
              </a:rPr>
              <a:t> </a:t>
            </a:r>
            <a:r>
              <a:rPr lang="en-GB" dirty="0" err="1">
                <a:latin typeface="Twinkl" pitchFamily="50" charset="0"/>
              </a:rPr>
              <a:t>adipiscing</a:t>
            </a:r>
            <a:r>
              <a:rPr lang="en-GB" dirty="0">
                <a:latin typeface="Twinkl" pitchFamily="50" charset="0"/>
              </a:rPr>
              <a:t> </a:t>
            </a:r>
            <a:r>
              <a:rPr lang="en-GB" dirty="0" err="1">
                <a:latin typeface="Twinkl" pitchFamily="50" charset="0"/>
              </a:rPr>
              <a:t>elit</a:t>
            </a:r>
            <a:r>
              <a:rPr lang="en-GB" dirty="0">
                <a:latin typeface="Twinkl" pitchFamily="50" charset="0"/>
              </a:rPr>
              <a:t>.</a:t>
            </a:r>
          </a:p>
          <a:p>
            <a:r>
              <a:rPr lang="en-GB" dirty="0">
                <a:latin typeface="Twinkl" pitchFamily="50" charset="0"/>
              </a:rPr>
              <a:t>Statement 2</a:t>
            </a:r>
          </a:p>
          <a:p>
            <a:pPr lvl="1"/>
            <a:r>
              <a:rPr lang="en-GB" sz="1800" dirty="0">
                <a:latin typeface="Twinkl" pitchFamily="50" charset="0"/>
              </a:rPr>
              <a:t>Sub statement</a:t>
            </a:r>
          </a:p>
        </p:txBody>
      </p:sp>
      <p:sp>
        <p:nvSpPr>
          <p:cNvPr id="13" name="Text Placeholder 9">
            <a:extLst>
              <a:ext uri="{FF2B5EF4-FFF2-40B4-BE49-F238E27FC236}">
                <a16:creationId xmlns:a16="http://schemas.microsoft.com/office/drawing/2014/main" id="{D99DBCE3-B6AA-4708-994C-5096C6F0D38E}"/>
              </a:ext>
            </a:extLst>
          </p:cNvPr>
          <p:cNvSpPr>
            <a:spLocks noGrp="1"/>
          </p:cNvSpPr>
          <p:nvPr>
            <p:ph type="body" sz="quarter" idx="11" hasCustomPrompt="1"/>
          </p:nvPr>
        </p:nvSpPr>
        <p:spPr>
          <a:xfrm>
            <a:off x="755651" y="3445623"/>
            <a:ext cx="7632699" cy="1469216"/>
          </a:xfrm>
          <a:prstGeom prst="roundRect">
            <a:avLst>
              <a:gd name="adj" fmla="val 2585"/>
            </a:avLst>
          </a:prstGeom>
        </p:spPr>
        <p:txBody>
          <a:bodyPr>
            <a:spAutoFit/>
          </a:bodyPr>
          <a:lstStyle>
            <a:lvl1pPr>
              <a:defRPr/>
            </a:lvl1pPr>
          </a:lstStyle>
          <a:p>
            <a:r>
              <a:rPr lang="en-GB" dirty="0">
                <a:latin typeface="Twinkl" pitchFamily="50" charset="0"/>
              </a:rPr>
              <a:t>Statement 1 Lorem ipsum </a:t>
            </a:r>
            <a:r>
              <a:rPr lang="en-GB" dirty="0" err="1">
                <a:latin typeface="Twinkl" pitchFamily="50" charset="0"/>
              </a:rPr>
              <a:t>dolor</a:t>
            </a:r>
            <a:r>
              <a:rPr lang="en-GB" dirty="0">
                <a:latin typeface="Twinkl" pitchFamily="50" charset="0"/>
              </a:rPr>
              <a:t> sit </a:t>
            </a:r>
            <a:r>
              <a:rPr lang="en-GB" dirty="0" err="1">
                <a:latin typeface="Twinkl" pitchFamily="50" charset="0"/>
              </a:rPr>
              <a:t>amet</a:t>
            </a:r>
            <a:r>
              <a:rPr lang="en-GB" dirty="0">
                <a:latin typeface="Twinkl" pitchFamily="50" charset="0"/>
              </a:rPr>
              <a:t>, </a:t>
            </a:r>
            <a:r>
              <a:rPr lang="en-GB" dirty="0" err="1">
                <a:latin typeface="Twinkl" pitchFamily="50" charset="0"/>
              </a:rPr>
              <a:t>consectetur</a:t>
            </a:r>
            <a:r>
              <a:rPr lang="en-GB" dirty="0">
                <a:latin typeface="Twinkl" pitchFamily="50" charset="0"/>
              </a:rPr>
              <a:t> </a:t>
            </a:r>
            <a:r>
              <a:rPr lang="en-GB" dirty="0" err="1">
                <a:latin typeface="Twinkl" pitchFamily="50" charset="0"/>
              </a:rPr>
              <a:t>adipiscing</a:t>
            </a:r>
            <a:r>
              <a:rPr lang="en-GB" dirty="0">
                <a:latin typeface="Twinkl" pitchFamily="50" charset="0"/>
              </a:rPr>
              <a:t> </a:t>
            </a:r>
            <a:r>
              <a:rPr lang="en-GB" dirty="0" err="1">
                <a:latin typeface="Twinkl" pitchFamily="50" charset="0"/>
              </a:rPr>
              <a:t>elit</a:t>
            </a:r>
            <a:r>
              <a:rPr lang="en-GB" dirty="0">
                <a:latin typeface="Twinkl" pitchFamily="50" charset="0"/>
              </a:rPr>
              <a:t>.</a:t>
            </a:r>
          </a:p>
          <a:p>
            <a:r>
              <a:rPr lang="en-GB" dirty="0">
                <a:latin typeface="Twinkl" pitchFamily="50" charset="0"/>
              </a:rPr>
              <a:t>Statement 2</a:t>
            </a:r>
          </a:p>
          <a:p>
            <a:pPr lvl="1"/>
            <a:r>
              <a:rPr lang="en-GB" sz="1800" dirty="0">
                <a:latin typeface="Twinkl" pitchFamily="50" charset="0"/>
              </a:rPr>
              <a:t>Sub statement</a:t>
            </a:r>
          </a:p>
        </p:txBody>
      </p:sp>
      <p:sp>
        <p:nvSpPr>
          <p:cNvPr id="15" name="Text Placeholder 8">
            <a:extLst>
              <a:ext uri="{FF2B5EF4-FFF2-40B4-BE49-F238E27FC236}">
                <a16:creationId xmlns:a16="http://schemas.microsoft.com/office/drawing/2014/main" id="{E9191366-6C10-435F-A2F8-6CBD1318FD96}"/>
              </a:ext>
            </a:extLst>
          </p:cNvPr>
          <p:cNvSpPr>
            <a:spLocks noGrp="1"/>
          </p:cNvSpPr>
          <p:nvPr>
            <p:ph type="body" sz="quarter" idx="12" hasCustomPrompt="1"/>
          </p:nvPr>
        </p:nvSpPr>
        <p:spPr>
          <a:xfrm>
            <a:off x="755650" y="512763"/>
            <a:ext cx="7632700" cy="503237"/>
          </a:xfrm>
          <a:prstGeom prst="roundRect">
            <a:avLst>
              <a:gd name="adj" fmla="val 2585"/>
            </a:avLst>
          </a:prstGeom>
        </p:spPr>
        <p:txBody>
          <a:bodyPr lIns="0" tIns="252000" rIns="0" bIns="0" anchor="ctr" anchorCtr="0">
            <a:noAutofit/>
          </a:bodyPr>
          <a:lstStyle>
            <a:lvl1pPr marL="0" indent="0" algn="ctr">
              <a:buNone/>
              <a:defRPr sz="3600" b="1"/>
            </a:lvl1pPr>
          </a:lstStyle>
          <a:p>
            <a:pPr lvl="0"/>
            <a:r>
              <a:rPr lang="en-US" dirty="0"/>
              <a:t>Aim</a:t>
            </a:r>
            <a:endParaRPr lang="en-GB" dirty="0"/>
          </a:p>
        </p:txBody>
      </p:sp>
      <p:sp>
        <p:nvSpPr>
          <p:cNvPr id="17" name="Text Placeholder 8">
            <a:extLst>
              <a:ext uri="{FF2B5EF4-FFF2-40B4-BE49-F238E27FC236}">
                <a16:creationId xmlns:a16="http://schemas.microsoft.com/office/drawing/2014/main" id="{6758EDAF-8492-4BF5-93A1-EA11C5D83003}"/>
              </a:ext>
            </a:extLst>
          </p:cNvPr>
          <p:cNvSpPr>
            <a:spLocks noGrp="1"/>
          </p:cNvSpPr>
          <p:nvPr>
            <p:ph type="body" sz="quarter" idx="13" hasCustomPrompt="1"/>
          </p:nvPr>
        </p:nvSpPr>
        <p:spPr>
          <a:xfrm>
            <a:off x="755649" y="2930434"/>
            <a:ext cx="7632700" cy="503237"/>
          </a:xfrm>
          <a:prstGeom prst="roundRect">
            <a:avLst>
              <a:gd name="adj" fmla="val 2585"/>
            </a:avLst>
          </a:prstGeom>
        </p:spPr>
        <p:txBody>
          <a:bodyPr lIns="0" tIns="252000" rIns="0" bIns="0" anchor="ctr" anchorCtr="0">
            <a:noAutofit/>
          </a:bodyPr>
          <a:lstStyle>
            <a:lvl1pPr marL="0" indent="0" algn="ctr">
              <a:buNone/>
              <a:defRPr sz="3600" b="1"/>
            </a:lvl1pPr>
          </a:lstStyle>
          <a:p>
            <a:pPr lvl="0"/>
            <a:r>
              <a:rPr lang="en-US" dirty="0"/>
              <a:t>Success Criteria</a:t>
            </a:r>
            <a:endParaRPr lang="en-GB" dirty="0"/>
          </a:p>
        </p:txBody>
      </p:sp>
    </p:spTree>
    <p:extLst>
      <p:ext uri="{BB962C8B-B14F-4D97-AF65-F5344CB8AC3E}">
        <p14:creationId xmlns:p14="http://schemas.microsoft.com/office/powerpoint/2010/main" val="2257523209"/>
      </p:ext>
    </p:extLst>
  </p:cSld>
  <p:clrMapOvr>
    <a:masterClrMapping/>
  </p:clrMapOvr>
  <p:extLst>
    <p:ext uri="{DCECCB84-F9BA-43D5-87BE-67443E8EF086}">
      <p15:sldGuideLst xmlns:p15="http://schemas.microsoft.com/office/powerpoint/2012/main">
        <p15:guide id="1" orient="horz" pos="640" userDrawn="1">
          <p15:clr>
            <a:srgbClr val="F26B43"/>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a:hlinkClick r:id="rId3"/>
          </p:cNvPr>
          <p:cNvSpPr/>
          <p:nvPr userDrawn="1"/>
        </p:nvSpPr>
        <p:spPr>
          <a:xfrm>
            <a:off x="4137660" y="3152488"/>
            <a:ext cx="868680" cy="553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6819737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nimation and Editable Resource Disclaimer">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solidFill>
          <a:ln w="28575" cap="rnd">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14" name="Title 2">
            <a:extLst>
              <a:ext uri="{FF2B5EF4-FFF2-40B4-BE49-F238E27FC236}">
                <a16:creationId xmlns:a16="http://schemas.microsoft.com/office/drawing/2014/main" id="{A7697262-5601-4023-B08E-475497092739}"/>
              </a:ext>
            </a:extLst>
          </p:cNvPr>
          <p:cNvSpPr>
            <a:spLocks/>
          </p:cNvSpPr>
          <p:nvPr userDrawn="1"/>
        </p:nvSpPr>
        <p:spPr bwMode="auto">
          <a:xfrm>
            <a:off x="457200" y="6283683"/>
            <a:ext cx="8220075" cy="715963"/>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lIns="252000" tIns="252000" rIns="252000" bIns="252000" anchor="ctr" anchorCtr="1"/>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eaLnBrk="0" fontAlgn="base" hangingPunct="0">
              <a:spcBef>
                <a:spcPct val="0"/>
              </a:spcBef>
              <a:spcAft>
                <a:spcPct val="0"/>
              </a:spcAft>
              <a:defRPr>
                <a:solidFill>
                  <a:schemeClr val="tx1"/>
                </a:solidFill>
                <a:latin typeface="Twinkl" pitchFamily="2" charset="0"/>
              </a:defRPr>
            </a:lvl6pPr>
            <a:lvl7pPr marL="2971800" indent="-228600" eaLnBrk="0" fontAlgn="base" hangingPunct="0">
              <a:spcBef>
                <a:spcPct val="0"/>
              </a:spcBef>
              <a:spcAft>
                <a:spcPct val="0"/>
              </a:spcAft>
              <a:defRPr>
                <a:solidFill>
                  <a:schemeClr val="tx1"/>
                </a:solidFill>
                <a:latin typeface="Twinkl" pitchFamily="2" charset="0"/>
              </a:defRPr>
            </a:lvl7pPr>
            <a:lvl8pPr marL="3429000" indent="-228600" eaLnBrk="0" fontAlgn="base" hangingPunct="0">
              <a:spcBef>
                <a:spcPct val="0"/>
              </a:spcBef>
              <a:spcAft>
                <a:spcPct val="0"/>
              </a:spcAft>
              <a:defRPr>
                <a:solidFill>
                  <a:schemeClr val="tx1"/>
                </a:solidFill>
                <a:latin typeface="Twinkl" pitchFamily="2" charset="0"/>
              </a:defRPr>
            </a:lvl8pPr>
            <a:lvl9pPr marL="3886200" indent="-228600" eaLnBrk="0" fontAlgn="base" hangingPunct="0">
              <a:spcBef>
                <a:spcPct val="0"/>
              </a:spcBef>
              <a:spcAft>
                <a:spcPct val="0"/>
              </a:spcAft>
              <a:defRPr>
                <a:solidFill>
                  <a:schemeClr val="tx1"/>
                </a:solidFill>
                <a:latin typeface="Twinkl" pitchFamily="2" charset="0"/>
              </a:defRPr>
            </a:lvl9pPr>
          </a:lstStyle>
          <a:p>
            <a:pPr algn="ctr" eaLnBrk="1" hangingPunct="1">
              <a:lnSpc>
                <a:spcPct val="90000"/>
              </a:lnSpc>
            </a:pPr>
            <a:r>
              <a:rPr lang="en-GB" altLang="en-US" sz="1000" dirty="0">
                <a:solidFill>
                  <a:srgbClr val="CBC3B7"/>
                </a:solidFill>
                <a:latin typeface="Roboto" panose="02000000000000000000" pitchFamily="2" charset="0"/>
                <a:ea typeface="Roboto" panose="02000000000000000000" pitchFamily="2" charset="0"/>
                <a:cs typeface="Arial" panose="020B0604020202020204" pitchFamily="34" charset="0"/>
              </a:rPr>
              <a:t>You may wish to delete this slide before beginning the presentation.</a:t>
            </a:r>
          </a:p>
        </p:txBody>
      </p:sp>
      <p:grpSp>
        <p:nvGrpSpPr>
          <p:cNvPr id="41" name="Group 40">
            <a:extLst>
              <a:ext uri="{FF2B5EF4-FFF2-40B4-BE49-F238E27FC236}">
                <a16:creationId xmlns:a16="http://schemas.microsoft.com/office/drawing/2014/main" id="{2BB4EA30-0107-4362-9222-C6055ABF324A}"/>
              </a:ext>
            </a:extLst>
          </p:cNvPr>
          <p:cNvGrpSpPr/>
          <p:nvPr userDrawn="1"/>
        </p:nvGrpSpPr>
        <p:grpSpPr>
          <a:xfrm>
            <a:off x="743835" y="1674652"/>
            <a:ext cx="7644513" cy="1571953"/>
            <a:chOff x="743837" y="1344834"/>
            <a:chExt cx="7644513" cy="1571953"/>
          </a:xfrm>
        </p:grpSpPr>
        <p:sp>
          <p:nvSpPr>
            <p:cNvPr id="42" name="Rectangle 41">
              <a:extLst>
                <a:ext uri="{FF2B5EF4-FFF2-40B4-BE49-F238E27FC236}">
                  <a16:creationId xmlns:a16="http://schemas.microsoft.com/office/drawing/2014/main" id="{0DF60415-D303-4DFE-A6B8-E0AB42EF4DDC}"/>
                </a:ext>
              </a:extLst>
            </p:cNvPr>
            <p:cNvSpPr/>
            <p:nvPr/>
          </p:nvSpPr>
          <p:spPr>
            <a:xfrm>
              <a:off x="743837" y="1344834"/>
              <a:ext cx="1266195" cy="273960"/>
            </a:xfrm>
            <a:prstGeom prst="rect">
              <a:avLst/>
            </a:prstGeom>
            <a:solidFill>
              <a:srgbClr val="ABCCAD"/>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algn="ctr"/>
              <a:r>
                <a:rPr lang="en-GB" sz="1600" b="1" dirty="0">
                  <a:latin typeface="Roboto" panose="02000000000000000000" pitchFamily="2" charset="0"/>
                  <a:ea typeface="Roboto" panose="02000000000000000000" pitchFamily="2" charset="0"/>
                </a:rPr>
                <a:t>Editable</a:t>
              </a:r>
            </a:p>
          </p:txBody>
        </p:sp>
        <p:sp>
          <p:nvSpPr>
            <p:cNvPr id="43" name="Rectangle 42">
              <a:extLst>
                <a:ext uri="{FF2B5EF4-FFF2-40B4-BE49-F238E27FC236}">
                  <a16:creationId xmlns:a16="http://schemas.microsoft.com/office/drawing/2014/main" id="{6A96975B-C3DC-451D-8423-D15D5BCDB436}"/>
                </a:ext>
              </a:extLst>
            </p:cNvPr>
            <p:cNvSpPr/>
            <p:nvPr/>
          </p:nvSpPr>
          <p:spPr>
            <a:xfrm>
              <a:off x="755650" y="1618794"/>
              <a:ext cx="7632700" cy="1297993"/>
            </a:xfrm>
            <a:prstGeom prst="rect">
              <a:avLst/>
            </a:prstGeom>
            <a:noFill/>
            <a:ln w="19050">
              <a:solidFill>
                <a:srgbClr val="ABCCAD"/>
              </a:solidFill>
            </a:ln>
          </p:spPr>
          <p:txBody>
            <a:bodyPr wrap="square" lIns="216000" tIns="216000" rIns="216000" bIns="216000">
              <a:spAutoFit/>
            </a:bodyPr>
            <a:lstStyle/>
            <a:p>
              <a:pPr>
                <a:spcAft>
                  <a:spcPts val="600"/>
                </a:spcAft>
              </a:pPr>
              <a:r>
                <a:rPr lang="en-GB" sz="1400" b="0" i="0" dirty="0">
                  <a:solidFill>
                    <a:srgbClr val="202124"/>
                  </a:solidFill>
                  <a:effectLst/>
                  <a:latin typeface="Roboto" panose="02000000000000000000" pitchFamily="2" charset="0"/>
                </a:rPr>
                <a:t>This resource is editable and can be adapted to meet the needs of different learners. Twinkl cannot be held responsible for any changes made once a resource has been downloaded. Please be aware that this content may have been edited and therefore </a:t>
              </a:r>
              <a:br>
                <a:rPr lang="en-GB" sz="1400" b="0" i="0" dirty="0">
                  <a:solidFill>
                    <a:srgbClr val="202124"/>
                  </a:solidFill>
                  <a:effectLst/>
                  <a:latin typeface="Roboto" panose="02000000000000000000" pitchFamily="2" charset="0"/>
                </a:rPr>
              </a:br>
              <a:r>
                <a:rPr lang="en-GB" sz="1400" b="0" i="0" dirty="0">
                  <a:solidFill>
                    <a:srgbClr val="202124"/>
                  </a:solidFill>
                  <a:effectLst/>
                  <a:latin typeface="Roboto" panose="02000000000000000000" pitchFamily="2" charset="0"/>
                </a:rPr>
                <a:t>may no longer reflect our values.</a:t>
              </a:r>
              <a:endParaRPr lang="en-GB" sz="1400" dirty="0">
                <a:latin typeface="Roboto" panose="02000000000000000000" pitchFamily="2" charset="0"/>
                <a:ea typeface="Roboto" panose="02000000000000000000" pitchFamily="2" charset="0"/>
              </a:endParaRPr>
            </a:p>
          </p:txBody>
        </p:sp>
      </p:grpSp>
      <p:sp>
        <p:nvSpPr>
          <p:cNvPr id="44" name="Rectangle 43">
            <a:extLst>
              <a:ext uri="{FF2B5EF4-FFF2-40B4-BE49-F238E27FC236}">
                <a16:creationId xmlns:a16="http://schemas.microsoft.com/office/drawing/2014/main" id="{C01BCBF7-EAB4-4398-AAB8-B60AC3555113}"/>
              </a:ext>
            </a:extLst>
          </p:cNvPr>
          <p:cNvSpPr/>
          <p:nvPr userDrawn="1"/>
        </p:nvSpPr>
        <p:spPr>
          <a:xfrm>
            <a:off x="743836" y="1163960"/>
            <a:ext cx="7644513" cy="307777"/>
          </a:xfrm>
          <a:prstGeom prst="rect">
            <a:avLst/>
          </a:prstGeom>
        </p:spPr>
        <p:txBody>
          <a:bodyPr wrap="square">
            <a:spAutoFit/>
          </a:bodyPr>
          <a:lstStyle/>
          <a:p>
            <a:pPr algn="ctr"/>
            <a:r>
              <a:rPr lang="en-GB" sz="1400" dirty="0">
                <a:latin typeface="Roboto" panose="02000000000000000000" pitchFamily="2" charset="0"/>
                <a:ea typeface="Roboto" panose="02000000000000000000" pitchFamily="2" charset="0"/>
              </a:rPr>
              <a:t>We hope you find the information on our website and resources useful. </a:t>
            </a:r>
            <a:endParaRPr lang="en-GB" sz="1400" dirty="0"/>
          </a:p>
        </p:txBody>
      </p:sp>
      <p:sp>
        <p:nvSpPr>
          <p:cNvPr id="45" name="TextBox 44">
            <a:extLst>
              <a:ext uri="{FF2B5EF4-FFF2-40B4-BE49-F238E27FC236}">
                <a16:creationId xmlns:a16="http://schemas.microsoft.com/office/drawing/2014/main" id="{3F3091BF-D025-46EF-A448-B4F13C76E242}"/>
              </a:ext>
            </a:extLst>
          </p:cNvPr>
          <p:cNvSpPr txBox="1"/>
          <p:nvPr userDrawn="1"/>
        </p:nvSpPr>
        <p:spPr>
          <a:xfrm>
            <a:off x="755650" y="668014"/>
            <a:ext cx="7632700" cy="523220"/>
          </a:xfrm>
          <a:prstGeom prst="rect">
            <a:avLst/>
          </a:prstGeom>
          <a:noFill/>
        </p:spPr>
        <p:txBody>
          <a:bodyPr wrap="square">
            <a:spAutoFit/>
          </a:bodyPr>
          <a:lstStyle/>
          <a:p>
            <a:pPr lvl="0" algn="ctr"/>
            <a:r>
              <a:rPr lang="en-US" sz="2800" b="1" dirty="0">
                <a:solidFill>
                  <a:srgbClr val="ABCCAD"/>
                </a:solidFill>
                <a:latin typeface="Roboto" panose="02000000000000000000" pitchFamily="2" charset="0"/>
                <a:ea typeface="Roboto" panose="02000000000000000000" pitchFamily="2" charset="0"/>
              </a:rPr>
              <a:t>Disclaimer/s</a:t>
            </a:r>
            <a:endParaRPr lang="en-GB" sz="2800" b="1" dirty="0">
              <a:solidFill>
                <a:srgbClr val="ABCCAD"/>
              </a:solidFill>
            </a:endParaRPr>
          </a:p>
        </p:txBody>
      </p:sp>
    </p:spTree>
    <p:extLst>
      <p:ext uri="{BB962C8B-B14F-4D97-AF65-F5344CB8AC3E}">
        <p14:creationId xmlns:p14="http://schemas.microsoft.com/office/powerpoint/2010/main" val="262415291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xml"/><Relationship Id="rId1" Type="http://schemas.openxmlformats.org/officeDocument/2006/relationships/slideLayout" Target="../slideLayouts/slideLayout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89745" y="695325"/>
            <a:ext cx="8164510" cy="1150938"/>
          </a:xfrm>
          <a:prstGeom prst="roundRect">
            <a:avLst>
              <a:gd name="adj" fmla="val 9641"/>
            </a:avLst>
          </a:prstGeom>
          <a:noFill/>
          <a:ln w="25400">
            <a:noFill/>
          </a:ln>
        </p:spPr>
        <p:txBody>
          <a:bodyPr vert="horz" lIns="252000" tIns="252000" rIns="252000" bIns="252000" rtlCol="0" anchor="ctr" anchorCtr="1">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89745" y="1957386"/>
            <a:ext cx="8164510" cy="4387851"/>
          </a:xfrm>
          <a:prstGeom prst="roundRect">
            <a:avLst>
              <a:gd name="adj" fmla="val 2585"/>
            </a:avLst>
          </a:prstGeom>
          <a:noFill/>
          <a:ln w="25400">
            <a:noFill/>
          </a:ln>
        </p:spPr>
        <p:txBody>
          <a:bodyPr vert="horz" lIns="252000" tIns="252000" rIns="252000" bIns="25200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38920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6" r:id="rId4"/>
  </p:sldLayoutIdLst>
  <p:txStyles>
    <p:titleStyle>
      <a:lvl1pPr algn="l" defTabSz="914400" rtl="0" eaLnBrk="1" latinLnBrk="0" hangingPunct="1">
        <a:lnSpc>
          <a:spcPct val="90000"/>
        </a:lnSpc>
        <a:spcBef>
          <a:spcPct val="0"/>
        </a:spcBef>
        <a:buNone/>
        <a:defRPr sz="3600" b="1" kern="1200">
          <a:solidFill>
            <a:srgbClr val="1C1C1C"/>
          </a:solidFill>
          <a:latin typeface="Twinkl"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Twinkl" pitchFamily="50" charset="0"/>
          <a:ea typeface="Twinkl"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itchFamily="50" charset="0"/>
          <a:ea typeface="Twinkl"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4228093"/>
      </p:ext>
    </p:extLst>
  </p:cSld>
  <p:clrMap bg1="lt1" tx1="dk1" bg2="lt2" tx2="dk2" accent1="accent1" accent2="accent2" accent3="accent3" accent4="accent4" accent5="accent5" accent6="accent6" hlink="hlink" folHlink="folHlink"/>
  <p:sldLayoutIdLst>
    <p:sldLayoutId id="2147483675"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9.png"/></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B6F83501-1708-BA9E-CD93-66233068C53F}"/>
              </a:ext>
            </a:extLst>
          </p:cNvPr>
          <p:cNvSpPr/>
          <p:nvPr/>
        </p:nvSpPr>
        <p:spPr>
          <a:xfrm>
            <a:off x="2291595" y="1158986"/>
            <a:ext cx="4560810" cy="4540028"/>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smtClean="0">
                <a:solidFill>
                  <a:schemeClr val="tx1"/>
                </a:solidFill>
                <a:latin typeface="Twinkl Cursive Unlooped" panose="02000000000000000000" pitchFamily="2" charset="0"/>
              </a:rPr>
              <a:t>Meet</a:t>
            </a:r>
            <a:r>
              <a:rPr lang="en-US" sz="4400" b="1" dirty="0" smtClean="0">
                <a:solidFill>
                  <a:schemeClr val="tx1"/>
                </a:solidFill>
              </a:rPr>
              <a:t> </a:t>
            </a:r>
            <a:r>
              <a:rPr lang="en-US" sz="4400" b="1" dirty="0" smtClean="0">
                <a:solidFill>
                  <a:schemeClr val="tx1"/>
                </a:solidFill>
                <a:latin typeface="Twinkl Cursive Unlooped" panose="02000000000000000000" pitchFamily="2" charset="0"/>
              </a:rPr>
              <a:t>the Teacher </a:t>
            </a:r>
          </a:p>
          <a:p>
            <a:pPr algn="ctr"/>
            <a:r>
              <a:rPr lang="en-US" sz="4400" b="1" dirty="0" smtClean="0">
                <a:solidFill>
                  <a:schemeClr val="tx1"/>
                </a:solidFill>
                <a:latin typeface="Twinkl Cursive Unlooped" panose="02000000000000000000" pitchFamily="2" charset="0"/>
              </a:rPr>
              <a:t>Hedgehogs Class </a:t>
            </a:r>
          </a:p>
          <a:p>
            <a:pPr algn="ctr"/>
            <a:r>
              <a:rPr lang="en-US" sz="4400" b="1" dirty="0" smtClean="0">
                <a:solidFill>
                  <a:schemeClr val="tx1"/>
                </a:solidFill>
                <a:latin typeface="Twinkl Cursive Unlooped" panose="02000000000000000000" pitchFamily="2" charset="0"/>
              </a:rPr>
              <a:t>Year 1 &amp; 2</a:t>
            </a:r>
            <a:endParaRPr lang="en-US" sz="4400" b="1" dirty="0">
              <a:solidFill>
                <a:schemeClr val="tx1"/>
              </a:solidFill>
              <a:latin typeface="Twinkl Cursive Unlooped" panose="02000000000000000000" pitchFamily="2" charset="0"/>
            </a:endParaRPr>
          </a:p>
        </p:txBody>
      </p:sp>
      <p:pic>
        <p:nvPicPr>
          <p:cNvPr id="8" name="Picture 7" descr="A green leafy branch with black background&#10;&#10;Description automatically generated">
            <a:extLst>
              <a:ext uri="{FF2B5EF4-FFF2-40B4-BE49-F238E27FC236}">
                <a16:creationId xmlns:a16="http://schemas.microsoft.com/office/drawing/2014/main" id="{7A6D1410-FCEC-2B02-8BE7-391B7D70009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2600000">
            <a:off x="40004" y="2090376"/>
            <a:ext cx="1790998" cy="2633418"/>
          </a:xfrm>
          <a:prstGeom prst="rect">
            <a:avLst/>
          </a:prstGeom>
        </p:spPr>
      </p:pic>
      <p:pic>
        <p:nvPicPr>
          <p:cNvPr id="10" name="Picture 9" descr="A green leaf on a black background&#10;&#10;Description automatically generated">
            <a:extLst>
              <a:ext uri="{FF2B5EF4-FFF2-40B4-BE49-F238E27FC236}">
                <a16:creationId xmlns:a16="http://schemas.microsoft.com/office/drawing/2014/main" id="{45D44FEB-1401-7C83-3683-4E49459EE447}"/>
              </a:ext>
            </a:extLst>
          </p:cNvPr>
          <p:cNvPicPr>
            <a:picLocks noChangeAspect="1"/>
          </p:cNvPicPr>
          <p:nvPr/>
        </p:nvPicPr>
        <p:blipFill>
          <a:blip r:embed="rId3" cstate="print">
            <a:extLst>
              <a:ext uri="{28A0092B-C50C-407E-A947-70E740481C1C}">
                <a14:useLocalDpi xmlns:a14="http://schemas.microsoft.com/office/drawing/2010/main" val="0"/>
              </a:ext>
            </a:extLst>
          </a:blip>
          <a:srcRect t="22611" b="12364"/>
          <a:stretch/>
        </p:blipFill>
        <p:spPr>
          <a:xfrm rot="12511776" flipH="1">
            <a:off x="1993370" y="-204648"/>
            <a:ext cx="2288520" cy="2188066"/>
          </a:xfrm>
          <a:prstGeom prst="rect">
            <a:avLst/>
          </a:prstGeom>
        </p:spPr>
      </p:pic>
      <p:pic>
        <p:nvPicPr>
          <p:cNvPr id="12" name="Picture 11" descr="A green leafy plant on a black background&#10;&#10;Description automatically generated">
            <a:extLst>
              <a:ext uri="{FF2B5EF4-FFF2-40B4-BE49-F238E27FC236}">
                <a16:creationId xmlns:a16="http://schemas.microsoft.com/office/drawing/2014/main" id="{E24F7DE7-1E71-BEA9-7DFC-50263E9F2D7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8845586">
            <a:off x="289995" y="452053"/>
            <a:ext cx="1597810" cy="2349361"/>
          </a:xfrm>
          <a:prstGeom prst="rect">
            <a:avLst/>
          </a:prstGeom>
        </p:spPr>
      </p:pic>
      <p:pic>
        <p:nvPicPr>
          <p:cNvPr id="14" name="Picture 13" descr="A white leaf on a black background&#10;&#10;Description automatically generated">
            <a:extLst>
              <a:ext uri="{FF2B5EF4-FFF2-40B4-BE49-F238E27FC236}">
                <a16:creationId xmlns:a16="http://schemas.microsoft.com/office/drawing/2014/main" id="{16C771B7-6BED-692D-A450-3A6796138FC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4400000">
            <a:off x="-48866" y="4403576"/>
            <a:ext cx="1762065" cy="2590875"/>
          </a:xfrm>
          <a:prstGeom prst="rect">
            <a:avLst/>
          </a:prstGeom>
        </p:spPr>
      </p:pic>
      <p:pic>
        <p:nvPicPr>
          <p:cNvPr id="16" name="Picture 15" descr="A green plant with leaves&#10;&#10;Description automatically generated">
            <a:extLst>
              <a:ext uri="{FF2B5EF4-FFF2-40B4-BE49-F238E27FC236}">
                <a16:creationId xmlns:a16="http://schemas.microsoft.com/office/drawing/2014/main" id="{F02A3229-D359-BFE1-8B7C-EE9D4D204B9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3600000" flipH="1">
            <a:off x="2014648" y="4501364"/>
            <a:ext cx="1827445" cy="2687007"/>
          </a:xfrm>
          <a:prstGeom prst="rect">
            <a:avLst/>
          </a:prstGeom>
        </p:spPr>
      </p:pic>
      <p:pic>
        <p:nvPicPr>
          <p:cNvPr id="20" name="Picture 19" descr="A close up of a leaf&#10;&#10;Description automatically generated">
            <a:extLst>
              <a:ext uri="{FF2B5EF4-FFF2-40B4-BE49-F238E27FC236}">
                <a16:creationId xmlns:a16="http://schemas.microsoft.com/office/drawing/2014/main" id="{52E215C9-D3E4-899B-22F1-BA7FACA9303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1700000">
            <a:off x="4115230" y="-324226"/>
            <a:ext cx="913540" cy="1343236"/>
          </a:xfrm>
          <a:prstGeom prst="rect">
            <a:avLst/>
          </a:prstGeom>
        </p:spPr>
      </p:pic>
      <p:pic>
        <p:nvPicPr>
          <p:cNvPr id="22" name="Picture 21" descr="A green oval with white clouds&#10;&#10;Description automatically generated">
            <a:extLst>
              <a:ext uri="{FF2B5EF4-FFF2-40B4-BE49-F238E27FC236}">
                <a16:creationId xmlns:a16="http://schemas.microsoft.com/office/drawing/2014/main" id="{DA23918D-F4DE-4E39-8A1A-08DE3BDBDB3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3192607">
            <a:off x="4088441" y="6113099"/>
            <a:ext cx="967119" cy="304289"/>
          </a:xfrm>
          <a:prstGeom prst="rect">
            <a:avLst/>
          </a:prstGeom>
        </p:spPr>
      </p:pic>
      <p:pic>
        <p:nvPicPr>
          <p:cNvPr id="42" name="Picture 41" descr="A green leafy branch with black background&#10;&#10;Description automatically generated">
            <a:extLst>
              <a:ext uri="{FF2B5EF4-FFF2-40B4-BE49-F238E27FC236}">
                <a16:creationId xmlns:a16="http://schemas.microsoft.com/office/drawing/2014/main" id="{918C788C-925B-A6B6-94E6-964F6716807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800000">
            <a:off x="7342714" y="2173248"/>
            <a:ext cx="1790998" cy="2633418"/>
          </a:xfrm>
          <a:prstGeom prst="rect">
            <a:avLst/>
          </a:prstGeom>
        </p:spPr>
      </p:pic>
      <p:pic>
        <p:nvPicPr>
          <p:cNvPr id="43" name="Picture 42" descr="A green leaf on a black background&#10;&#10;Description automatically generated">
            <a:extLst>
              <a:ext uri="{FF2B5EF4-FFF2-40B4-BE49-F238E27FC236}">
                <a16:creationId xmlns:a16="http://schemas.microsoft.com/office/drawing/2014/main" id="{A41B42CA-A15B-D78E-3008-9A8A44E40E9F}"/>
              </a:ext>
            </a:extLst>
          </p:cNvPr>
          <p:cNvPicPr>
            <a:picLocks noChangeAspect="1"/>
          </p:cNvPicPr>
          <p:nvPr/>
        </p:nvPicPr>
        <p:blipFill>
          <a:blip r:embed="rId3" cstate="print">
            <a:extLst>
              <a:ext uri="{28A0092B-C50C-407E-A947-70E740481C1C}">
                <a14:useLocalDpi xmlns:a14="http://schemas.microsoft.com/office/drawing/2010/main" val="0"/>
              </a:ext>
            </a:extLst>
          </a:blip>
          <a:srcRect t="22611" b="12364"/>
          <a:stretch/>
        </p:blipFill>
        <p:spPr>
          <a:xfrm rot="1711776" flipH="1">
            <a:off x="4891826" y="4983071"/>
            <a:ext cx="2288520" cy="2188066"/>
          </a:xfrm>
          <a:prstGeom prst="rect">
            <a:avLst/>
          </a:prstGeom>
        </p:spPr>
      </p:pic>
      <p:pic>
        <p:nvPicPr>
          <p:cNvPr id="44" name="Picture 43" descr="A green leafy plant on a black background&#10;&#10;Description automatically generated">
            <a:extLst>
              <a:ext uri="{FF2B5EF4-FFF2-40B4-BE49-F238E27FC236}">
                <a16:creationId xmlns:a16="http://schemas.microsoft.com/office/drawing/2014/main" id="{866AA900-E8D6-DFDF-01CC-1F55596A7D0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9645586">
            <a:off x="7285911" y="4095628"/>
            <a:ext cx="1597810" cy="2349361"/>
          </a:xfrm>
          <a:prstGeom prst="rect">
            <a:avLst/>
          </a:prstGeom>
        </p:spPr>
      </p:pic>
      <p:pic>
        <p:nvPicPr>
          <p:cNvPr id="45" name="Picture 44" descr="A white leaf on a black background&#10;&#10;Description automatically generated">
            <a:extLst>
              <a:ext uri="{FF2B5EF4-FFF2-40B4-BE49-F238E27FC236}">
                <a16:creationId xmlns:a16="http://schemas.microsoft.com/office/drawing/2014/main" id="{1D33CC31-7FB8-DFE2-6A28-2B66F5CB6BC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3600000">
            <a:off x="7460517" y="-48583"/>
            <a:ext cx="1762065" cy="2590875"/>
          </a:xfrm>
          <a:prstGeom prst="rect">
            <a:avLst/>
          </a:prstGeom>
        </p:spPr>
      </p:pic>
      <p:pic>
        <p:nvPicPr>
          <p:cNvPr id="46" name="Picture 45" descr="A green plant with leaves&#10;&#10;Description automatically generated">
            <a:extLst>
              <a:ext uri="{FF2B5EF4-FFF2-40B4-BE49-F238E27FC236}">
                <a16:creationId xmlns:a16="http://schemas.microsoft.com/office/drawing/2014/main" id="{DCF4B0C0-1F0F-F5DB-F9E4-FAE73B1CB02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4400000" flipH="1">
            <a:off x="5352631" y="-292879"/>
            <a:ext cx="1803752" cy="2652170"/>
          </a:xfrm>
          <a:prstGeom prst="rect">
            <a:avLst/>
          </a:prstGeom>
        </p:spPr>
      </p:pic>
    </p:spTree>
    <p:extLst>
      <p:ext uri="{BB962C8B-B14F-4D97-AF65-F5344CB8AC3E}">
        <p14:creationId xmlns:p14="http://schemas.microsoft.com/office/powerpoint/2010/main" val="99701464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19918" y="1586795"/>
            <a:ext cx="8765079" cy="3633387"/>
          </a:xfrm>
          <a:prstGeom prst="rect">
            <a:avLst/>
          </a:prstGeom>
        </p:spPr>
      </p:pic>
    </p:spTree>
    <p:extLst>
      <p:ext uri="{BB962C8B-B14F-4D97-AF65-F5344CB8AC3E}">
        <p14:creationId xmlns:p14="http://schemas.microsoft.com/office/powerpoint/2010/main" val="50199081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3496" y="2406508"/>
            <a:ext cx="8220075" cy="994306"/>
          </a:xfrm>
        </p:spPr>
        <p:txBody>
          <a:bodyPr/>
          <a:lstStyle/>
          <a:p>
            <a:pPr algn="ctr"/>
            <a:r>
              <a:rPr lang="en-US" dirty="0" smtClean="0">
                <a:latin typeface="Twinkl Cursive Unlooped" panose="02000000000000000000" pitchFamily="2" charset="0"/>
              </a:rPr>
              <a:t>Thank you for coming </a:t>
            </a:r>
            <a:br>
              <a:rPr lang="en-US" dirty="0" smtClean="0">
                <a:latin typeface="Twinkl Cursive Unlooped" panose="02000000000000000000" pitchFamily="2" charset="0"/>
              </a:rPr>
            </a:br>
            <a:r>
              <a:rPr lang="en-US" dirty="0" smtClean="0">
                <a:latin typeface="Twinkl Cursive Unlooped" panose="02000000000000000000" pitchFamily="2" charset="0"/>
              </a:rPr>
              <a:t/>
            </a:r>
            <a:br>
              <a:rPr lang="en-US" dirty="0" smtClean="0">
                <a:latin typeface="Twinkl Cursive Unlooped" panose="02000000000000000000" pitchFamily="2" charset="0"/>
              </a:rPr>
            </a:br>
            <a:r>
              <a:rPr lang="en-US" dirty="0" smtClean="0">
                <a:latin typeface="Twinkl Cursive Unlooped" panose="02000000000000000000" pitchFamily="2" charset="0"/>
              </a:rPr>
              <a:t>End of Year Expectations are on the side should you want them</a:t>
            </a:r>
            <a:endParaRPr lang="en-GB" dirty="0">
              <a:latin typeface="Twinkl Cursive Unlooped" panose="02000000000000000000" pitchFamily="2" charset="0"/>
            </a:endParaRPr>
          </a:p>
        </p:txBody>
      </p:sp>
    </p:spTree>
    <p:extLst>
      <p:ext uri="{BB962C8B-B14F-4D97-AF65-F5344CB8AC3E}">
        <p14:creationId xmlns:p14="http://schemas.microsoft.com/office/powerpoint/2010/main" val="255773430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p:cNvSpPr>
            <a:spLocks noGrp="1"/>
          </p:cNvSpPr>
          <p:nvPr>
            <p:ph type="title"/>
          </p:nvPr>
        </p:nvSpPr>
        <p:spPr>
          <a:xfrm>
            <a:off x="457198" y="464028"/>
            <a:ext cx="8220075" cy="5797875"/>
          </a:xfrm>
        </p:spPr>
        <p:txBody>
          <a:bodyPr/>
          <a:lstStyle/>
          <a:p>
            <a:r>
              <a:rPr lang="en-US" dirty="0" smtClean="0">
                <a:latin typeface="Twinkl Cursive Unlooped" panose="02000000000000000000" pitchFamily="2" charset="0"/>
              </a:rPr>
              <a:t>Hello! I am Miss Garratt</a:t>
            </a:r>
            <a:endParaRPr lang="en-GB" sz="3600" dirty="0">
              <a:latin typeface="Twinkl Cursive Unlooped" panose="02000000000000000000" pitchFamily="2" charset="0"/>
            </a:endParaRPr>
          </a:p>
        </p:txBody>
      </p:sp>
      <p:pic>
        <p:nvPicPr>
          <p:cNvPr id="4" name="Picture 3" descr="A green leaf on a black background&#10;&#10;Description automatically generated">
            <a:extLst>
              <a:ext uri="{FF2B5EF4-FFF2-40B4-BE49-F238E27FC236}">
                <a16:creationId xmlns:a16="http://schemas.microsoft.com/office/drawing/2014/main" id="{FFD7C9CC-4662-1E9D-A306-6DADC8AF06A6}"/>
              </a:ext>
            </a:extLst>
          </p:cNvPr>
          <p:cNvPicPr>
            <a:picLocks noChangeAspect="1"/>
          </p:cNvPicPr>
          <p:nvPr/>
        </p:nvPicPr>
        <p:blipFill>
          <a:blip r:embed="rId2" cstate="print">
            <a:extLst>
              <a:ext uri="{28A0092B-C50C-407E-A947-70E740481C1C}">
                <a14:useLocalDpi xmlns:a14="http://schemas.microsoft.com/office/drawing/2010/main" val="0"/>
              </a:ext>
            </a:extLst>
          </a:blip>
          <a:srcRect t="22611" b="12364"/>
          <a:stretch/>
        </p:blipFill>
        <p:spPr>
          <a:xfrm rot="4500000" flipH="1">
            <a:off x="-576995" y="4879166"/>
            <a:ext cx="1967740" cy="1881367"/>
          </a:xfrm>
          <a:prstGeom prst="rect">
            <a:avLst/>
          </a:prstGeom>
        </p:spPr>
      </p:pic>
      <p:pic>
        <p:nvPicPr>
          <p:cNvPr id="7" name="Picture 6" descr="A green leafy plant on a black background&#10;&#10;Description automatically generated">
            <a:extLst>
              <a:ext uri="{FF2B5EF4-FFF2-40B4-BE49-F238E27FC236}">
                <a16:creationId xmlns:a16="http://schemas.microsoft.com/office/drawing/2014/main" id="{B6C9AE56-AEEB-27F3-4572-96C9DA5283B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0800000" flipH="1">
            <a:off x="7996722" y="-39475"/>
            <a:ext cx="1361102" cy="2001314"/>
          </a:xfrm>
          <a:prstGeom prst="rect">
            <a:avLst/>
          </a:prstGeom>
        </p:spPr>
      </p:pic>
    </p:spTree>
    <p:extLst>
      <p:ext uri="{BB962C8B-B14F-4D97-AF65-F5344CB8AC3E}">
        <p14:creationId xmlns:p14="http://schemas.microsoft.com/office/powerpoint/2010/main" val="128623721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p:cNvSpPr>
            <a:spLocks noGrp="1"/>
          </p:cNvSpPr>
          <p:nvPr>
            <p:ph type="title"/>
          </p:nvPr>
        </p:nvSpPr>
        <p:spPr>
          <a:xfrm>
            <a:off x="457198" y="464028"/>
            <a:ext cx="8220075" cy="5797875"/>
          </a:xfrm>
        </p:spPr>
        <p:txBody>
          <a:bodyPr/>
          <a:lstStyle/>
          <a:p>
            <a:r>
              <a:rPr lang="en-US" dirty="0" smtClean="0">
                <a:latin typeface="Twinkl Cursive Unlooped" panose="02000000000000000000" pitchFamily="2" charset="0"/>
              </a:rPr>
              <a:t>- Timetable</a:t>
            </a:r>
            <a:br>
              <a:rPr lang="en-US" dirty="0" smtClean="0">
                <a:latin typeface="Twinkl Cursive Unlooped" panose="02000000000000000000" pitchFamily="2" charset="0"/>
              </a:rPr>
            </a:br>
            <a:r>
              <a:rPr lang="en-US" dirty="0" smtClean="0">
                <a:latin typeface="Twinkl Cursive Unlooped" panose="02000000000000000000" pitchFamily="2" charset="0"/>
              </a:rPr>
              <a:t>- Reminders</a:t>
            </a:r>
            <a:br>
              <a:rPr lang="en-US" dirty="0" smtClean="0">
                <a:latin typeface="Twinkl Cursive Unlooped" panose="02000000000000000000" pitchFamily="2" charset="0"/>
              </a:rPr>
            </a:br>
            <a:r>
              <a:rPr lang="en-US" dirty="0" smtClean="0">
                <a:latin typeface="Twinkl Cursive Unlooped" panose="02000000000000000000" pitchFamily="2" charset="0"/>
              </a:rPr>
              <a:t>- End of Year Expectations </a:t>
            </a:r>
            <a:endParaRPr lang="en-GB" sz="3600" dirty="0">
              <a:latin typeface="Twinkl Cursive Unlooped" panose="02000000000000000000" pitchFamily="2" charset="0"/>
            </a:endParaRPr>
          </a:p>
        </p:txBody>
      </p:sp>
      <p:pic>
        <p:nvPicPr>
          <p:cNvPr id="4" name="Picture 3" descr="A green leaf on a black background&#10;&#10;Description automatically generated">
            <a:extLst>
              <a:ext uri="{FF2B5EF4-FFF2-40B4-BE49-F238E27FC236}">
                <a16:creationId xmlns:a16="http://schemas.microsoft.com/office/drawing/2014/main" id="{FFD7C9CC-4662-1E9D-A306-6DADC8AF06A6}"/>
              </a:ext>
            </a:extLst>
          </p:cNvPr>
          <p:cNvPicPr>
            <a:picLocks noChangeAspect="1"/>
          </p:cNvPicPr>
          <p:nvPr/>
        </p:nvPicPr>
        <p:blipFill>
          <a:blip r:embed="rId2" cstate="print">
            <a:extLst>
              <a:ext uri="{28A0092B-C50C-407E-A947-70E740481C1C}">
                <a14:useLocalDpi xmlns:a14="http://schemas.microsoft.com/office/drawing/2010/main" val="0"/>
              </a:ext>
            </a:extLst>
          </a:blip>
          <a:srcRect t="22611" b="12364"/>
          <a:stretch/>
        </p:blipFill>
        <p:spPr>
          <a:xfrm rot="4500000" flipH="1">
            <a:off x="-576995" y="4879166"/>
            <a:ext cx="1967740" cy="1881367"/>
          </a:xfrm>
          <a:prstGeom prst="rect">
            <a:avLst/>
          </a:prstGeom>
        </p:spPr>
      </p:pic>
      <p:pic>
        <p:nvPicPr>
          <p:cNvPr id="7" name="Picture 6" descr="A green leafy plant on a black background&#10;&#10;Description automatically generated">
            <a:extLst>
              <a:ext uri="{FF2B5EF4-FFF2-40B4-BE49-F238E27FC236}">
                <a16:creationId xmlns:a16="http://schemas.microsoft.com/office/drawing/2014/main" id="{B6C9AE56-AEEB-27F3-4572-96C9DA5283B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0800000" flipH="1">
            <a:off x="7996722" y="-39475"/>
            <a:ext cx="1361102" cy="2001314"/>
          </a:xfrm>
          <a:prstGeom prst="rect">
            <a:avLst/>
          </a:prstGeom>
        </p:spPr>
      </p:pic>
    </p:spTree>
    <p:extLst>
      <p:ext uri="{BB962C8B-B14F-4D97-AF65-F5344CB8AC3E}">
        <p14:creationId xmlns:p14="http://schemas.microsoft.com/office/powerpoint/2010/main" val="228073951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een leaf on a black background&#10;&#10;Description automatically generated">
            <a:extLst>
              <a:ext uri="{FF2B5EF4-FFF2-40B4-BE49-F238E27FC236}">
                <a16:creationId xmlns:a16="http://schemas.microsoft.com/office/drawing/2014/main" id="{FFD7C9CC-4662-1E9D-A306-6DADC8AF06A6}"/>
              </a:ext>
            </a:extLst>
          </p:cNvPr>
          <p:cNvPicPr>
            <a:picLocks noChangeAspect="1"/>
          </p:cNvPicPr>
          <p:nvPr/>
        </p:nvPicPr>
        <p:blipFill>
          <a:blip r:embed="rId2" cstate="print">
            <a:extLst>
              <a:ext uri="{28A0092B-C50C-407E-A947-70E740481C1C}">
                <a14:useLocalDpi xmlns:a14="http://schemas.microsoft.com/office/drawing/2010/main" val="0"/>
              </a:ext>
            </a:extLst>
          </a:blip>
          <a:srcRect t="22611" b="12364"/>
          <a:stretch/>
        </p:blipFill>
        <p:spPr>
          <a:xfrm rot="4500000" flipH="1">
            <a:off x="-576995" y="4879166"/>
            <a:ext cx="1967740" cy="1881367"/>
          </a:xfrm>
          <a:prstGeom prst="rect">
            <a:avLst/>
          </a:prstGeom>
        </p:spPr>
      </p:pic>
      <p:pic>
        <p:nvPicPr>
          <p:cNvPr id="7" name="Picture 6" descr="A green leafy plant on a black background&#10;&#10;Description automatically generated">
            <a:extLst>
              <a:ext uri="{FF2B5EF4-FFF2-40B4-BE49-F238E27FC236}">
                <a16:creationId xmlns:a16="http://schemas.microsoft.com/office/drawing/2014/main" id="{B6C9AE56-AEEB-27F3-4572-96C9DA5283B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0800000" flipH="1">
            <a:off x="7996722" y="-39475"/>
            <a:ext cx="1361102" cy="2001314"/>
          </a:xfrm>
          <a:prstGeom prst="rect">
            <a:avLst/>
          </a:prstGeom>
        </p:spPr>
      </p:pic>
      <p:pic>
        <p:nvPicPr>
          <p:cNvPr id="2" name="Picture 1"/>
          <p:cNvPicPr>
            <a:picLocks noChangeAspect="1"/>
          </p:cNvPicPr>
          <p:nvPr/>
        </p:nvPicPr>
        <p:blipFill>
          <a:blip r:embed="rId4"/>
          <a:stretch>
            <a:fillRect/>
          </a:stretch>
        </p:blipFill>
        <p:spPr>
          <a:xfrm>
            <a:off x="764133" y="1118766"/>
            <a:ext cx="7430537" cy="4296375"/>
          </a:xfrm>
          <a:prstGeom prst="rect">
            <a:avLst/>
          </a:prstGeom>
        </p:spPr>
      </p:pic>
    </p:spTree>
    <p:extLst>
      <p:ext uri="{BB962C8B-B14F-4D97-AF65-F5344CB8AC3E}">
        <p14:creationId xmlns:p14="http://schemas.microsoft.com/office/powerpoint/2010/main" val="108315677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8" y="461961"/>
            <a:ext cx="8220075" cy="5915689"/>
          </a:xfrm>
        </p:spPr>
        <p:txBody>
          <a:bodyPr/>
          <a:lstStyle/>
          <a:p>
            <a:pPr algn="ctr"/>
            <a:r>
              <a:rPr lang="en-US" u="sng" dirty="0" smtClean="0">
                <a:latin typeface="Twinkl Cursive Unlooped" panose="02000000000000000000" pitchFamily="2" charset="0"/>
              </a:rPr>
              <a:t>Reading</a:t>
            </a:r>
            <a:r>
              <a:rPr lang="en-US" dirty="0" smtClean="0">
                <a:latin typeface="Twinkl Cursive Unlooped" panose="02000000000000000000" pitchFamily="2" charset="0"/>
              </a:rPr>
              <a:t> </a:t>
            </a:r>
            <a:r>
              <a:rPr lang="en-GB" dirty="0">
                <a:latin typeface="Twinkl Cursive Unlooped" panose="02000000000000000000" pitchFamily="2" charset="0"/>
              </a:rPr>
              <a:t/>
            </a:r>
            <a:br>
              <a:rPr lang="en-GB" dirty="0">
                <a:latin typeface="Twinkl Cursive Unlooped" panose="02000000000000000000" pitchFamily="2" charset="0"/>
              </a:rPr>
            </a:br>
            <a:r>
              <a:rPr lang="en-GB" altLang="en-US" sz="2400" b="0" dirty="0">
                <a:latin typeface="Twinkl Cursive Unlooped" panose="02000000000000000000" pitchFamily="2" charset="0"/>
              </a:rPr>
              <a:t>Children should read at home </a:t>
            </a:r>
            <a:r>
              <a:rPr lang="en-GB" altLang="en-US" sz="2400" dirty="0">
                <a:latin typeface="Twinkl Cursive Unlooped" panose="02000000000000000000" pitchFamily="2" charset="0"/>
              </a:rPr>
              <a:t>five</a:t>
            </a:r>
            <a:r>
              <a:rPr lang="en-GB" altLang="en-US" sz="2400" b="0" dirty="0">
                <a:latin typeface="Twinkl Cursive Unlooped" panose="02000000000000000000" pitchFamily="2" charset="0"/>
              </a:rPr>
              <a:t> times a week. They will need to record each time they read in their reading records.   They must read to an adult </a:t>
            </a:r>
            <a:r>
              <a:rPr lang="en-GB" altLang="en-US" sz="2400" dirty="0">
                <a:latin typeface="Twinkl Cursive Unlooped" panose="02000000000000000000" pitchFamily="2" charset="0"/>
              </a:rPr>
              <a:t>at least once a week</a:t>
            </a:r>
            <a:r>
              <a:rPr lang="en-GB" altLang="en-US" sz="2400" b="0" dirty="0">
                <a:latin typeface="Twinkl Cursive Unlooped" panose="02000000000000000000" pitchFamily="2" charset="0"/>
              </a:rPr>
              <a:t>.  It is important for adults to sign the reading record each time they read with their child so that we can ensure the children are having the opportunity to read with an adult at home</a:t>
            </a:r>
            <a:r>
              <a:rPr lang="en-GB" altLang="en-US" sz="2400" b="0" dirty="0" smtClean="0">
                <a:latin typeface="Twinkl Cursive Unlooped" panose="02000000000000000000" pitchFamily="2" charset="0"/>
              </a:rPr>
              <a:t>. The children who have read </a:t>
            </a:r>
            <a:r>
              <a:rPr lang="en-GB" altLang="en-US" sz="2400" dirty="0" smtClean="0">
                <a:latin typeface="Twinkl Cursive Unlooped" panose="02000000000000000000" pitchFamily="2" charset="0"/>
              </a:rPr>
              <a:t>five times a week </a:t>
            </a:r>
            <a:r>
              <a:rPr lang="en-GB" altLang="en-US" sz="2400" b="0" dirty="0" smtClean="0">
                <a:latin typeface="Twinkl Cursive Unlooped" panose="02000000000000000000" pitchFamily="2" charset="0"/>
              </a:rPr>
              <a:t>at home will receive a raffle ticket. This will then go into a whole class draw at the end of the half term and the winning raffle ticket will receive a prize. The more times the children read five times a week, the more raffle tickets they will have in the draw and the more chance of winning their class prize!</a:t>
            </a:r>
            <a:endParaRPr lang="en-GB" sz="2400" b="0" dirty="0">
              <a:latin typeface="Twinkl Cursive Unlooped" panose="02000000000000000000" pitchFamily="2" charset="0"/>
            </a:endParaRPr>
          </a:p>
        </p:txBody>
      </p:sp>
    </p:spTree>
    <p:extLst>
      <p:ext uri="{BB962C8B-B14F-4D97-AF65-F5344CB8AC3E}">
        <p14:creationId xmlns:p14="http://schemas.microsoft.com/office/powerpoint/2010/main" val="70261254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7750" y="2742174"/>
            <a:ext cx="8220075" cy="994306"/>
          </a:xfrm>
        </p:spPr>
        <p:txBody>
          <a:bodyPr/>
          <a:lstStyle/>
          <a:p>
            <a:r>
              <a:rPr lang="en-US" u="sng" dirty="0" smtClean="0">
                <a:latin typeface="Twinkl Cursive Unlooped" panose="02000000000000000000" pitchFamily="2" charset="0"/>
              </a:rPr>
              <a:t>Homework</a:t>
            </a:r>
            <a:br>
              <a:rPr lang="en-US" u="sng" dirty="0" smtClean="0">
                <a:latin typeface="Twinkl Cursive Unlooped" panose="02000000000000000000" pitchFamily="2" charset="0"/>
              </a:rPr>
            </a:br>
            <a:r>
              <a:rPr lang="en-US" sz="2400" dirty="0">
                <a:latin typeface="Twinkl Cursive Unlooped" panose="02000000000000000000" pitchFamily="2" charset="0"/>
              </a:rPr>
              <a:t>Spelling and Phonics</a:t>
            </a:r>
            <a:r>
              <a:rPr lang="en-US" sz="2400" b="0" dirty="0">
                <a:latin typeface="Twinkl Cursive Unlooped" panose="02000000000000000000" pitchFamily="2" charset="0"/>
              </a:rPr>
              <a:t>– You will find a list of the spellings the children need to learn in this book</a:t>
            </a:r>
            <a:r>
              <a:rPr lang="en-US" sz="2400" b="0" dirty="0" smtClean="0">
                <a:latin typeface="Twinkl Cursive Unlooped" panose="02000000000000000000" pitchFamily="2" charset="0"/>
              </a:rPr>
              <a:t>.</a:t>
            </a:r>
            <a:r>
              <a:rPr lang="en-US" sz="2400" b="0" dirty="0">
                <a:latin typeface="Twinkl Cursive Unlooped" panose="02000000000000000000" pitchFamily="2" charset="0"/>
              </a:rPr>
              <a:t/>
            </a:r>
            <a:br>
              <a:rPr lang="en-US" sz="2400" b="0" dirty="0">
                <a:latin typeface="Twinkl Cursive Unlooped" panose="02000000000000000000" pitchFamily="2" charset="0"/>
              </a:rPr>
            </a:br>
            <a:r>
              <a:rPr lang="en-US" sz="2400" dirty="0">
                <a:latin typeface="Twinkl Cursive Unlooped" panose="02000000000000000000" pitchFamily="2" charset="0"/>
              </a:rPr>
              <a:t>Magma </a:t>
            </a:r>
            <a:r>
              <a:rPr lang="en-US" sz="2400" dirty="0" err="1">
                <a:latin typeface="Twinkl Cursive Unlooped" panose="02000000000000000000" pitchFamily="2" charset="0"/>
              </a:rPr>
              <a:t>Maths</a:t>
            </a:r>
            <a:r>
              <a:rPr lang="en-US" sz="2400" dirty="0">
                <a:latin typeface="Twinkl Cursive Unlooped" panose="02000000000000000000" pitchFamily="2" charset="0"/>
              </a:rPr>
              <a:t> (Y1 Onwards)</a:t>
            </a:r>
            <a:r>
              <a:rPr lang="en-US" sz="2400" b="0" dirty="0">
                <a:latin typeface="Twinkl Cursive Unlooped" panose="02000000000000000000" pitchFamily="2" charset="0"/>
              </a:rPr>
              <a:t> – Each week the children will be set a task to complete. This is something you should do with them. Talking through the task is an important aspect.</a:t>
            </a:r>
            <a:br>
              <a:rPr lang="en-US" sz="2400" b="0" dirty="0">
                <a:latin typeface="Twinkl Cursive Unlooped" panose="02000000000000000000" pitchFamily="2" charset="0"/>
              </a:rPr>
            </a:br>
            <a:r>
              <a:rPr lang="en-US" sz="2400" dirty="0">
                <a:latin typeface="Twinkl Cursive Unlooped" panose="02000000000000000000" pitchFamily="2" charset="0"/>
              </a:rPr>
              <a:t>TT </a:t>
            </a:r>
            <a:r>
              <a:rPr lang="en-US" sz="2400" dirty="0" err="1">
                <a:latin typeface="Twinkl Cursive Unlooped" panose="02000000000000000000" pitchFamily="2" charset="0"/>
              </a:rPr>
              <a:t>Rockstars</a:t>
            </a:r>
            <a:r>
              <a:rPr lang="en-US" sz="2400" dirty="0">
                <a:latin typeface="Twinkl Cursive Unlooped" panose="02000000000000000000" pitchFamily="2" charset="0"/>
              </a:rPr>
              <a:t> (Y2 Onwards) </a:t>
            </a:r>
            <a:r>
              <a:rPr lang="en-US" sz="2400" b="0" dirty="0">
                <a:latin typeface="Twinkl Cursive Unlooped" panose="02000000000000000000" pitchFamily="2" charset="0"/>
              </a:rPr>
              <a:t>– At least five times a week for 5 minutes. It is vital that your child knows their tables inside out and back to front. By the end of Year 4, it is expected that every child will know their times tables. Like Reading, times tables are often better </a:t>
            </a:r>
            <a:r>
              <a:rPr lang="en-US" sz="2400" b="0" dirty="0" smtClean="0">
                <a:latin typeface="Twinkl Cursive Unlooped" panose="02000000000000000000" pitchFamily="2" charset="0"/>
              </a:rPr>
              <a:t>practiced </a:t>
            </a:r>
            <a:r>
              <a:rPr lang="en-US" sz="2400" b="0" dirty="0">
                <a:latin typeface="Twinkl Cursive Unlooped" panose="02000000000000000000" pitchFamily="2" charset="0"/>
              </a:rPr>
              <a:t>a little and often rather than in once a week.</a:t>
            </a:r>
            <a:br>
              <a:rPr lang="en-US" sz="2400" b="0" dirty="0">
                <a:latin typeface="Twinkl Cursive Unlooped" panose="02000000000000000000" pitchFamily="2" charset="0"/>
              </a:rPr>
            </a:br>
            <a:r>
              <a:rPr lang="en-US" sz="2400" dirty="0">
                <a:latin typeface="Twinkl Cursive Unlooped" panose="02000000000000000000" pitchFamily="2" charset="0"/>
              </a:rPr>
              <a:t>Study Theme Work </a:t>
            </a:r>
            <a:r>
              <a:rPr lang="en-US" sz="2400" b="0" dirty="0">
                <a:latin typeface="Twinkl Cursive Unlooped" panose="02000000000000000000" pitchFamily="2" charset="0"/>
              </a:rPr>
              <a:t>– Each half term your child will be given a list of possible tasks they need to complete linked to their study theme. </a:t>
            </a:r>
            <a:endParaRPr lang="en-GB" sz="4400" u="sng" dirty="0">
              <a:latin typeface="Twinkl Cursive Unlooped" panose="02000000000000000000" pitchFamily="2" charset="0"/>
            </a:endParaRPr>
          </a:p>
        </p:txBody>
      </p:sp>
    </p:spTree>
    <p:extLst>
      <p:ext uri="{BB962C8B-B14F-4D97-AF65-F5344CB8AC3E}">
        <p14:creationId xmlns:p14="http://schemas.microsoft.com/office/powerpoint/2010/main" val="100110952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7750" y="2441233"/>
            <a:ext cx="8220075" cy="994306"/>
          </a:xfrm>
        </p:spPr>
        <p:txBody>
          <a:bodyPr/>
          <a:lstStyle/>
          <a:p>
            <a:pPr>
              <a:lnSpc>
                <a:spcPct val="100000"/>
              </a:lnSpc>
            </a:pPr>
            <a:r>
              <a:rPr lang="en-US" altLang="en-US" u="sng" dirty="0">
                <a:solidFill>
                  <a:schemeClr val="tx1"/>
                </a:solidFill>
                <a:latin typeface="Twinkl Cursive Unlooped" panose="02000000000000000000" pitchFamily="2" charset="0"/>
              </a:rPr>
              <a:t>PE Kits</a:t>
            </a:r>
            <a:br>
              <a:rPr lang="en-US" altLang="en-US" u="sng" dirty="0">
                <a:solidFill>
                  <a:schemeClr val="tx1"/>
                </a:solidFill>
                <a:latin typeface="Twinkl Cursive Unlooped" panose="02000000000000000000" pitchFamily="2" charset="0"/>
              </a:rPr>
            </a:br>
            <a:r>
              <a:rPr lang="en-GB" altLang="en-US" dirty="0">
                <a:solidFill>
                  <a:schemeClr val="tx1"/>
                </a:solidFill>
                <a:latin typeface="Twinkl Cursive Unlooped" panose="02000000000000000000" pitchFamily="2" charset="0"/>
              </a:rPr>
              <a:t/>
            </a:r>
            <a:br>
              <a:rPr lang="en-GB" altLang="en-US" dirty="0">
                <a:solidFill>
                  <a:schemeClr val="tx1"/>
                </a:solidFill>
                <a:latin typeface="Twinkl Cursive Unlooped" panose="02000000000000000000" pitchFamily="2" charset="0"/>
              </a:rPr>
            </a:br>
            <a:r>
              <a:rPr lang="en-US" altLang="en-US" sz="2800" b="0" dirty="0">
                <a:solidFill>
                  <a:schemeClr val="tx1"/>
                </a:solidFill>
                <a:latin typeface="Twinkl Cursive Unlooped" panose="02000000000000000000" pitchFamily="2" charset="0"/>
              </a:rPr>
              <a:t>Please ensure that your child </a:t>
            </a:r>
            <a:r>
              <a:rPr lang="en-US" altLang="en-US" sz="2800" b="0" dirty="0" smtClean="0">
                <a:solidFill>
                  <a:schemeClr val="tx1"/>
                </a:solidFill>
                <a:latin typeface="Twinkl Cursive Unlooped" panose="02000000000000000000" pitchFamily="2" charset="0"/>
              </a:rPr>
              <a:t>comes into school in their full PE kit.</a:t>
            </a:r>
            <a:r>
              <a:rPr lang="en-US" altLang="en-US" sz="2800" b="0" dirty="0">
                <a:solidFill>
                  <a:schemeClr val="tx1"/>
                </a:solidFill>
                <a:latin typeface="Twinkl Cursive Unlooped" panose="02000000000000000000" pitchFamily="2" charset="0"/>
              </a:rPr>
              <a:t/>
            </a:r>
            <a:br>
              <a:rPr lang="en-US" altLang="en-US" sz="2800" b="0" dirty="0">
                <a:solidFill>
                  <a:schemeClr val="tx1"/>
                </a:solidFill>
                <a:latin typeface="Twinkl Cursive Unlooped" panose="02000000000000000000" pitchFamily="2" charset="0"/>
              </a:rPr>
            </a:br>
            <a:r>
              <a:rPr lang="en-US" altLang="en-US" sz="2800" b="0" dirty="0">
                <a:solidFill>
                  <a:schemeClr val="tx1"/>
                </a:solidFill>
                <a:latin typeface="Twinkl Cursive Unlooped" panose="02000000000000000000" pitchFamily="2" charset="0"/>
              </a:rPr>
              <a:t>No jewelry to be worn during PE sessions. </a:t>
            </a:r>
            <a:br>
              <a:rPr lang="en-US" altLang="en-US" sz="2800" b="0" dirty="0">
                <a:solidFill>
                  <a:schemeClr val="tx1"/>
                </a:solidFill>
                <a:latin typeface="Twinkl Cursive Unlooped" panose="02000000000000000000" pitchFamily="2" charset="0"/>
              </a:rPr>
            </a:br>
            <a:r>
              <a:rPr lang="en-US" altLang="en-US" sz="2800" b="0" dirty="0">
                <a:solidFill>
                  <a:schemeClr val="tx1"/>
                </a:solidFill>
                <a:latin typeface="Twinkl Cursive Unlooped" panose="02000000000000000000" pitchFamily="2" charset="0"/>
              </a:rPr>
              <a:t>Hair must be tied up for P.E</a:t>
            </a:r>
            <a:r>
              <a:rPr lang="en-US" altLang="en-US" sz="2800" b="0" dirty="0" smtClean="0">
                <a:solidFill>
                  <a:schemeClr val="tx1"/>
                </a:solidFill>
                <a:latin typeface="Twinkl Cursive Unlooped" panose="02000000000000000000" pitchFamily="2" charset="0"/>
              </a:rPr>
              <a:t>.</a:t>
            </a:r>
            <a:br>
              <a:rPr lang="en-US" altLang="en-US" sz="2800" b="0" dirty="0" smtClean="0">
                <a:solidFill>
                  <a:schemeClr val="tx1"/>
                </a:solidFill>
                <a:latin typeface="Twinkl Cursive Unlooped" panose="02000000000000000000" pitchFamily="2" charset="0"/>
              </a:rPr>
            </a:br>
            <a:r>
              <a:rPr lang="en-US" altLang="en-US" sz="2800" b="0" dirty="0">
                <a:solidFill>
                  <a:schemeClr val="tx1"/>
                </a:solidFill>
                <a:latin typeface="Twinkl Cursive Unlooped" panose="02000000000000000000" pitchFamily="2" charset="0"/>
              </a:rPr>
              <a:t/>
            </a:r>
            <a:br>
              <a:rPr lang="en-US" altLang="en-US" sz="2800" b="0" dirty="0">
                <a:solidFill>
                  <a:schemeClr val="tx1"/>
                </a:solidFill>
                <a:latin typeface="Twinkl Cursive Unlooped" panose="02000000000000000000" pitchFamily="2" charset="0"/>
              </a:rPr>
            </a:br>
            <a:r>
              <a:rPr lang="en-US" altLang="en-US" sz="2800" dirty="0" smtClean="0">
                <a:solidFill>
                  <a:schemeClr val="tx1"/>
                </a:solidFill>
                <a:latin typeface="Twinkl Cursive Unlooped" panose="02000000000000000000" pitchFamily="2" charset="0"/>
              </a:rPr>
              <a:t>PE days </a:t>
            </a:r>
            <a:r>
              <a:rPr lang="en-US" altLang="en-US" sz="2800" b="0" dirty="0" smtClean="0">
                <a:solidFill>
                  <a:schemeClr val="tx1"/>
                </a:solidFill>
                <a:latin typeface="Twinkl Cursive Unlooped" panose="02000000000000000000" pitchFamily="2" charset="0"/>
              </a:rPr>
              <a:t>– Monday and Thursday</a:t>
            </a:r>
            <a:r>
              <a:rPr lang="en-US" altLang="en-US" dirty="0">
                <a:solidFill>
                  <a:schemeClr val="tx1"/>
                </a:solidFill>
                <a:latin typeface="Twinkl Cursive Unlooped" panose="02000000000000000000" pitchFamily="2" charset="0"/>
              </a:rPr>
              <a:t/>
            </a:r>
            <a:br>
              <a:rPr lang="en-US" altLang="en-US" dirty="0">
                <a:solidFill>
                  <a:schemeClr val="tx1"/>
                </a:solidFill>
                <a:latin typeface="Twinkl Cursive Unlooped" panose="02000000000000000000" pitchFamily="2" charset="0"/>
              </a:rPr>
            </a:br>
            <a:endParaRPr lang="en-GB" dirty="0"/>
          </a:p>
        </p:txBody>
      </p:sp>
    </p:spTree>
    <p:extLst>
      <p:ext uri="{BB962C8B-B14F-4D97-AF65-F5344CB8AC3E}">
        <p14:creationId xmlns:p14="http://schemas.microsoft.com/office/powerpoint/2010/main" val="319543510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5071" y="2684301"/>
            <a:ext cx="8220075" cy="994306"/>
          </a:xfrm>
        </p:spPr>
        <p:txBody>
          <a:bodyPr/>
          <a:lstStyle/>
          <a:p>
            <a:r>
              <a:rPr lang="en-US" u="sng" dirty="0">
                <a:latin typeface="Twinkl Cursive Unlooped" panose="02000000000000000000" pitchFamily="2" charset="0"/>
              </a:rPr>
              <a:t>Additional Clothing</a:t>
            </a:r>
            <a:r>
              <a:rPr lang="en-US" dirty="0">
                <a:latin typeface="Twinkl Cursive Unlooped" panose="02000000000000000000" pitchFamily="2" charset="0"/>
              </a:rPr>
              <a:t/>
            </a:r>
            <a:br>
              <a:rPr lang="en-US" dirty="0">
                <a:latin typeface="Twinkl Cursive Unlooped" panose="02000000000000000000" pitchFamily="2" charset="0"/>
              </a:rPr>
            </a:br>
            <a:r>
              <a:rPr lang="en-US" dirty="0">
                <a:latin typeface="Twinkl Cursive Unlooped" panose="02000000000000000000" pitchFamily="2" charset="0"/>
              </a:rPr>
              <a:t/>
            </a:r>
            <a:br>
              <a:rPr lang="en-US" dirty="0">
                <a:latin typeface="Twinkl Cursive Unlooped" panose="02000000000000000000" pitchFamily="2" charset="0"/>
              </a:rPr>
            </a:br>
            <a:r>
              <a:rPr lang="en-US" b="0" dirty="0">
                <a:latin typeface="Twinkl Cursive Unlooped" panose="02000000000000000000" pitchFamily="2" charset="0"/>
              </a:rPr>
              <a:t>Due to diverse British weather please ensure that your child always comes to school with a sensible waterproof coat. Wellingtons are also required so that learning can take place outdoors all year round. Hat, scarves and gloves are encouraged during the colder months (all labelled).</a:t>
            </a:r>
            <a:endParaRPr lang="en-GB" b="0" dirty="0">
              <a:latin typeface="Twinkl Cursive Unlooped" panose="02000000000000000000" pitchFamily="2" charset="0"/>
            </a:endParaRPr>
          </a:p>
        </p:txBody>
      </p:sp>
    </p:spTree>
    <p:extLst>
      <p:ext uri="{BB962C8B-B14F-4D97-AF65-F5344CB8AC3E}">
        <p14:creationId xmlns:p14="http://schemas.microsoft.com/office/powerpoint/2010/main" val="117015078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4600" y="2510681"/>
            <a:ext cx="8220075" cy="994306"/>
          </a:xfrm>
        </p:spPr>
        <p:txBody>
          <a:bodyPr/>
          <a:lstStyle/>
          <a:p>
            <a:r>
              <a:rPr lang="en-US" u="sng" dirty="0">
                <a:latin typeface="Twinkl Cursive Unlooped" panose="02000000000000000000" pitchFamily="2" charset="0"/>
              </a:rPr>
              <a:t>Water and Snacks </a:t>
            </a:r>
            <a:r>
              <a:rPr lang="en-US" dirty="0">
                <a:latin typeface="Twinkl Cursive Unlooped" panose="02000000000000000000" pitchFamily="2" charset="0"/>
              </a:rPr>
              <a:t/>
            </a:r>
            <a:br>
              <a:rPr lang="en-US" dirty="0">
                <a:latin typeface="Twinkl Cursive Unlooped" panose="02000000000000000000" pitchFamily="2" charset="0"/>
              </a:rPr>
            </a:br>
            <a:r>
              <a:rPr lang="en-US" dirty="0">
                <a:latin typeface="Twinkl Cursive Unlooped" panose="02000000000000000000" pitchFamily="2" charset="0"/>
              </a:rPr>
              <a:t/>
            </a:r>
            <a:br>
              <a:rPr lang="en-US" dirty="0">
                <a:latin typeface="Twinkl Cursive Unlooped" panose="02000000000000000000" pitchFamily="2" charset="0"/>
              </a:rPr>
            </a:br>
            <a:r>
              <a:rPr lang="en-US" b="0" dirty="0">
                <a:latin typeface="Twinkl Cursive Unlooped" panose="02000000000000000000" pitchFamily="2" charset="0"/>
              </a:rPr>
              <a:t>Children need to bring a water bottle into school every day.   These too need to be clearly labelled.   Children have access to clean, chilled filtered water to top up their bottles when needed. Healthy snacks are encouraged for the morning break. </a:t>
            </a:r>
            <a:endParaRPr lang="en-GB" b="0" dirty="0">
              <a:latin typeface="Twinkl Cursive Unlooped" panose="02000000000000000000" pitchFamily="2" charset="0"/>
            </a:endParaRPr>
          </a:p>
        </p:txBody>
      </p:sp>
    </p:spTree>
    <p:extLst>
      <p:ext uri="{BB962C8B-B14F-4D97-AF65-F5344CB8AC3E}">
        <p14:creationId xmlns:p14="http://schemas.microsoft.com/office/powerpoint/2010/main" val="356452035"/>
      </p:ext>
    </p:extLst>
  </p:cSld>
  <p:clrMapOvr>
    <a:masterClrMapping/>
  </p:clrMapOvr>
  <p:timing>
    <p:tnLst>
      <p:par>
        <p:cTn id="1" dur="indefinite" restart="never" nodeType="tmRoot"/>
      </p:par>
    </p:tnLst>
  </p:timing>
</p:sld>
</file>

<file path=ppt/theme/theme1.xml><?xml version="1.0" encoding="utf-8"?>
<a:theme xmlns:a="http://schemas.openxmlformats.org/drawingml/2006/main" name="Slide Layouts">
  <a:themeElements>
    <a:clrScheme name="Botanical Theme">
      <a:dk1>
        <a:srgbClr val="1C1C1C"/>
      </a:dk1>
      <a:lt1>
        <a:srgbClr val="FFFFFF"/>
      </a:lt1>
      <a:dk2>
        <a:srgbClr val="4A4A4A"/>
      </a:dk2>
      <a:lt2>
        <a:srgbClr val="F4F2F2"/>
      </a:lt2>
      <a:accent1>
        <a:srgbClr val="CAC2B6"/>
      </a:accent1>
      <a:accent2>
        <a:srgbClr val="E0D8CB"/>
      </a:accent2>
      <a:accent3>
        <a:srgbClr val="F0E8DA"/>
      </a:accent3>
      <a:accent4>
        <a:srgbClr val="AACCAC"/>
      </a:accent4>
      <a:accent5>
        <a:srgbClr val="C0E8C3"/>
      </a:accent5>
      <a:accent6>
        <a:srgbClr val="CAF5CD"/>
      </a:accent6>
      <a:hlink>
        <a:srgbClr val="AACCAC"/>
      </a:hlink>
      <a:folHlink>
        <a:srgbClr val="A9CAAB"/>
      </a:folHlink>
    </a:clrScheme>
    <a:fontScheme name="Custom 1">
      <a:majorFont>
        <a:latin typeface="Twinkl Bold"/>
        <a:ea typeface=""/>
        <a:cs typeface=""/>
      </a:majorFont>
      <a:minorFont>
        <a:latin typeface="Twink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8A0DB"/>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esentation2" id="{C3AF8022-2DDA-6744-A9F3-6154310AE370}" vid="{8D1F53E9-331B-0644-BF94-1B3E384D80BF}"/>
    </a:ext>
  </a:extLst>
</a:theme>
</file>

<file path=ppt/theme/theme2.xml><?xml version="1.0" encoding="utf-8"?>
<a:theme xmlns:a="http://schemas.openxmlformats.org/drawingml/2006/main" name="Disclaimers/Guidan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C3AF8022-2DDA-6744-A9F3-6154310AE370}" vid="{EFF57E2E-0807-BB41-88B9-F773C7A5D372}"/>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Basic Slide Template</Template>
  <TotalTime>82</TotalTime>
  <Words>30</Words>
  <Application>Microsoft Office PowerPoint</Application>
  <PresentationFormat>On-screen Show (4:3)</PresentationFormat>
  <Paragraphs>11</Paragraphs>
  <Slides>11</Slides>
  <Notes>0</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11</vt:i4>
      </vt:variant>
    </vt:vector>
  </HeadingPairs>
  <TitlesOfParts>
    <vt:vector size="18" baseType="lpstr">
      <vt:lpstr>Twinkl Cursive Unlooped</vt:lpstr>
      <vt:lpstr>Calibri</vt:lpstr>
      <vt:lpstr>Twinkl</vt:lpstr>
      <vt:lpstr>Roboto</vt:lpstr>
      <vt:lpstr>Arial</vt:lpstr>
      <vt:lpstr>Slide Layouts</vt:lpstr>
      <vt:lpstr>Disclaimers/Guidance</vt:lpstr>
      <vt:lpstr>PowerPoint Presentation</vt:lpstr>
      <vt:lpstr>Hello! I am Miss Garratt</vt:lpstr>
      <vt:lpstr>- Timetable - Reminders - End of Year Expectations </vt:lpstr>
      <vt:lpstr>PowerPoint Presentation</vt:lpstr>
      <vt:lpstr>Reading  Children should read at home five times a week. They will need to record each time they read in their reading records.   They must read to an adult at least once a week.  It is important for adults to sign the reading record each time they read with their child so that we can ensure the children are having the opportunity to read with an adult at home. The children who have read five times a week at home will receive a raffle ticket. This will then go into a whole class draw at the end of the half term and the winning raffle ticket will receive a prize. The more times the children read five times a week, the more raffle tickets they will have in the draw and the more chance of winning their class prize!</vt:lpstr>
      <vt:lpstr>Homework Spelling and Phonics– You will find a list of the spellings the children need to learn in this book. Magma Maths (Y1 Onwards) – Each week the children will be set a task to complete. This is something you should do with them. Talking through the task is an important aspect. TT Rockstars (Y2 Onwards) – At least five times a week for 5 minutes. It is vital that your child knows their tables inside out and back to front. By the end of Year 4, it is expected that every child will know their times tables. Like Reading, times tables are often better practiced a little and often rather than in once a week. Study Theme Work – Each half term your child will be given a list of possible tasks they need to complete linked to their study theme. </vt:lpstr>
      <vt:lpstr>PE Kits  Please ensure that your child comes into school in their full PE kit. No jewelry to be worn during PE sessions.  Hair must be tied up for P.E.  PE days – Monday and Thursday </vt:lpstr>
      <vt:lpstr>Additional Clothing  Due to diverse British weather please ensure that your child always comes to school with a sensible waterproof coat. Wellingtons are also required so that learning can take place outdoors all year round. Hat, scarves and gloves are encouraged during the colder months (all labelled).</vt:lpstr>
      <vt:lpstr>Water and Snacks   Children need to bring a water bottle into school every day.   These too need to be clearly labelled.   Children have access to clean, chilled filtered water to top up their bottles when needed. Healthy snacks are encouraged for the morning break. </vt:lpstr>
      <vt:lpstr>PowerPoint Presentation</vt:lpstr>
      <vt:lpstr>Thank you for coming   End of Year Expectations are on the side should you want them</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lgarratt</dc:creator>
  <cp:lastModifiedBy>lgarratt</cp:lastModifiedBy>
  <cp:revision>5</cp:revision>
  <dcterms:created xsi:type="dcterms:W3CDTF">2025-09-05T15:33:11Z</dcterms:created>
  <dcterms:modified xsi:type="dcterms:W3CDTF">2025-09-08T14:41:57Z</dcterms:modified>
</cp:coreProperties>
</file>