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68" r:id="rId3"/>
    <p:sldId id="258" r:id="rId4"/>
    <p:sldId id="259" r:id="rId5"/>
    <p:sldId id="260" r:id="rId6"/>
    <p:sldId id="269" r:id="rId7"/>
    <p:sldId id="270" r:id="rId8"/>
    <p:sldId id="271" r:id="rId9"/>
    <p:sldId id="272" r:id="rId10"/>
    <p:sldId id="273" r:id="rId11"/>
    <p:sldId id="274" r:id="rId12"/>
    <p:sldId id="275" r:id="rId13"/>
    <p:sldId id="276"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78" d="100"/>
          <a:sy n="78" d="100"/>
        </p:scale>
        <p:origin x="180"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9/7/2025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9/7/2025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9/7/2025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9/7/2025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84305" y="1998730"/>
            <a:ext cx="6815669" cy="1320802"/>
          </a:xfrm>
        </p:spPr>
        <p:txBody>
          <a:bodyPr/>
          <a:lstStyle/>
          <a:p>
            <a:r>
              <a:rPr lang="en-GB" sz="2400" b="1" smtClean="0">
                <a:latin typeface="Twinkl Cursive Unlooped" panose="02000000000000000000" pitchFamily="2" charset="0"/>
              </a:rPr>
              <a:t>Meet the Teacher</a:t>
            </a:r>
          </a:p>
          <a:p>
            <a:r>
              <a:rPr lang="en-GB" sz="2400" smtClean="0">
                <a:latin typeface="Twinkl Cursive Unlooped" panose="02000000000000000000" pitchFamily="2" charset="0"/>
              </a:rPr>
              <a:t>September 2025</a:t>
            </a:r>
            <a:endParaRPr lang="en-GB"/>
          </a:p>
        </p:txBody>
      </p:sp>
      <p:sp>
        <p:nvSpPr>
          <p:cNvPr id="4" name="Rectangle: Rounded Corners 1">
            <a:extLst>
              <a:ext uri="{FF2B5EF4-FFF2-40B4-BE49-F238E27FC236}">
                <a16:creationId xmlns:a16="http://schemas.microsoft.com/office/drawing/2014/main" id="{601452F6-260A-46E4-95F2-CB5F17E8EA9C}"/>
              </a:ext>
            </a:extLst>
          </p:cNvPr>
          <p:cNvSpPr>
            <a:spLocks noGrp="1"/>
          </p:cNvSpPr>
          <p:nvPr>
            <p:ph type="ctrTitle"/>
          </p:nvPr>
        </p:nvSpPr>
        <p:spPr>
          <a:xfrm>
            <a:off x="2684305" y="3795166"/>
            <a:ext cx="6945143" cy="1544752"/>
          </a:xfrm>
          <a:prstGeom prst="roundRect">
            <a:avLst>
              <a:gd name="adj" fmla="val 699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600">
                <a:solidFill>
                  <a:schemeClr val="tx1"/>
                </a:solidFill>
                <a:latin typeface="Twinkl Cursive Unlooped" panose="02000000000000000000" pitchFamily="2" charset="0"/>
              </a:rPr>
              <a:t>Welcome </a:t>
            </a:r>
            <a:r>
              <a:rPr lang="en-GB" sz="3600" smtClean="0">
                <a:solidFill>
                  <a:schemeClr val="tx1"/>
                </a:solidFill>
                <a:latin typeface="Twinkl Cursive Unlooped" panose="02000000000000000000" pitchFamily="2" charset="0"/>
              </a:rPr>
              <a:t>to</a:t>
            </a:r>
            <a:endParaRPr lang="en-GB" sz="3600" dirty="0">
              <a:solidFill>
                <a:schemeClr val="tx1"/>
              </a:solidFill>
              <a:latin typeface="Twinkl Cursive Unlooped" panose="02000000000000000000" pitchFamily="2" charset="0"/>
            </a:endParaRPr>
          </a:p>
          <a:p>
            <a:pPr algn="ctr" eaLnBrk="1" fontAlgn="auto" hangingPunct="1">
              <a:spcBef>
                <a:spcPts val="0"/>
              </a:spcBef>
              <a:spcAft>
                <a:spcPts val="0"/>
              </a:spcAft>
              <a:defRPr/>
            </a:pPr>
            <a:r>
              <a:rPr lang="en-GB" sz="3600" smtClean="0">
                <a:solidFill>
                  <a:schemeClr val="tx1"/>
                </a:solidFill>
                <a:latin typeface="Twinkl Cursive Unlooped" panose="02000000000000000000" pitchFamily="2" charset="0"/>
              </a:rPr>
              <a:t>Year 3 / 4</a:t>
            </a:r>
            <a:br>
              <a:rPr lang="en-GB" sz="3600" smtClean="0">
                <a:solidFill>
                  <a:schemeClr val="tx1"/>
                </a:solidFill>
                <a:latin typeface="Twinkl Cursive Unlooped" panose="02000000000000000000" pitchFamily="2" charset="0"/>
              </a:rPr>
            </a:br>
            <a:r>
              <a:rPr lang="en-GB" sz="3600" smtClean="0">
                <a:solidFill>
                  <a:schemeClr val="tx1"/>
                </a:solidFill>
                <a:latin typeface="Twinkl Cursive Unlooped" panose="02000000000000000000" pitchFamily="2" charset="0"/>
              </a:rPr>
              <a:t>Squirrels’ Class</a:t>
            </a:r>
            <a:br>
              <a:rPr lang="en-GB" sz="3600" smtClean="0">
                <a:solidFill>
                  <a:schemeClr val="tx1"/>
                </a:solidFill>
                <a:latin typeface="Twinkl Cursive Unlooped" panose="02000000000000000000" pitchFamily="2" charset="0"/>
              </a:rPr>
            </a:br>
            <a:endParaRPr lang="en-GB" sz="3600" dirty="0">
              <a:solidFill>
                <a:schemeClr val="tx1"/>
              </a:solidFill>
              <a:latin typeface="Twinkl Cursive Unlooped" panose="02000000000000000000" pitchFamily="2" charset="0"/>
            </a:endParaRPr>
          </a:p>
        </p:txBody>
      </p:sp>
    </p:spTree>
    <p:extLst>
      <p:ext uri="{BB962C8B-B14F-4D97-AF65-F5344CB8AC3E}">
        <p14:creationId xmlns:p14="http://schemas.microsoft.com/office/powerpoint/2010/main" val="38010573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873" y="566443"/>
            <a:ext cx="10034124" cy="5909310"/>
          </a:xfrm>
          <a:prstGeom prst="rect">
            <a:avLst/>
          </a:prstGeom>
          <a:noFill/>
        </p:spPr>
        <p:txBody>
          <a:bodyPr wrap="square" rtlCol="0">
            <a:spAutoFit/>
          </a:bodyPr>
          <a:lstStyle/>
          <a:p>
            <a:r>
              <a:rPr lang="en-US" altLang="en-US" u="sng">
                <a:latin typeface="Twinkl Cursive Unlooped" panose="02000000000000000000" pitchFamily="2" charset="0"/>
              </a:rPr>
              <a:t>Homework</a:t>
            </a:r>
          </a:p>
          <a:p>
            <a:r>
              <a:rPr lang="en-GB" b="1">
                <a:latin typeface="Twinkl Cursive Unlooped" panose="02000000000000000000" pitchFamily="2" charset="0"/>
              </a:rPr>
              <a:t>Spelling and Phonics</a:t>
            </a:r>
            <a:r>
              <a:rPr lang="en-GB">
                <a:latin typeface="Twinkl Cursive Unlooped" panose="02000000000000000000" pitchFamily="2" charset="0"/>
              </a:rPr>
              <a:t>– </a:t>
            </a:r>
            <a:r>
              <a:rPr lang="en-GB" smtClean="0">
                <a:latin typeface="Twinkl Cursive Unlooped" panose="02000000000000000000" pitchFamily="2" charset="0"/>
              </a:rPr>
              <a:t>Your child will be given a </a:t>
            </a:r>
            <a:r>
              <a:rPr lang="en-GB">
                <a:latin typeface="Twinkl Cursive Unlooped" panose="02000000000000000000" pitchFamily="2" charset="0"/>
              </a:rPr>
              <a:t>list of the </a:t>
            </a:r>
            <a:r>
              <a:rPr lang="en-GB">
                <a:latin typeface="Twinkl Cursive Unlooped" panose="02000000000000000000" pitchFamily="2" charset="0"/>
              </a:rPr>
              <a:t>spellings </a:t>
            </a:r>
            <a:r>
              <a:rPr lang="en-GB" smtClean="0">
                <a:latin typeface="Twinkl Cursive Unlooped" panose="02000000000000000000" pitchFamily="2" charset="0"/>
              </a:rPr>
              <a:t>for each week.</a:t>
            </a:r>
            <a:endParaRPr lang="en-GB">
              <a:latin typeface="Twinkl Cursive Unlooped" panose="02000000000000000000" pitchFamily="2" charset="0"/>
            </a:endParaRPr>
          </a:p>
          <a:p>
            <a:r>
              <a:rPr lang="en-GB" b="1" smtClean="0">
                <a:latin typeface="Twinkl Cursive Unlooped" panose="02000000000000000000" pitchFamily="2" charset="0"/>
              </a:rPr>
              <a:t>Maths</a:t>
            </a:r>
            <a:r>
              <a:rPr lang="en-GB" smtClean="0">
                <a:latin typeface="Twinkl Cursive Unlooped" panose="02000000000000000000" pitchFamily="2" charset="0"/>
              </a:rPr>
              <a:t> </a:t>
            </a:r>
            <a:r>
              <a:rPr lang="en-GB">
                <a:latin typeface="Twinkl Cursive Unlooped" panose="02000000000000000000" pitchFamily="2" charset="0"/>
              </a:rPr>
              <a:t>- Firstly, we would like you to have fun playing games, baking and do practical things with your children that involve some element of Maths.   Maths is everywhere.   As the children move up through the school, they should also complete the following tasks:</a:t>
            </a:r>
          </a:p>
          <a:p>
            <a:r>
              <a:rPr lang="en-GB" b="1">
                <a:latin typeface="Twinkl Cursive Unlooped" panose="02000000000000000000" pitchFamily="2" charset="0"/>
              </a:rPr>
              <a:t>Magma Maths (Y1 Onwards) – </a:t>
            </a:r>
            <a:r>
              <a:rPr lang="en-GB">
                <a:latin typeface="Twinkl Cursive Unlooped" panose="02000000000000000000" pitchFamily="2" charset="0"/>
              </a:rPr>
              <a:t>Each week the children will be set a task to complete.   This is something you should do with them.    Talking through the task is an important aspect.</a:t>
            </a:r>
          </a:p>
          <a:p>
            <a:r>
              <a:rPr lang="en-GB" b="1">
                <a:latin typeface="Twinkl Cursive Unlooped" panose="02000000000000000000" pitchFamily="2" charset="0"/>
              </a:rPr>
              <a:t>TT Rockstars (Y2 Onwards) – </a:t>
            </a:r>
            <a:r>
              <a:rPr lang="en-GB">
                <a:latin typeface="Twinkl Cursive Unlooped" panose="02000000000000000000" pitchFamily="2" charset="0"/>
              </a:rPr>
              <a:t>At least five times a week for 5 minutes.   It is vital that your child knows their tables inside out and back to front.    By the end of Year 4, it is expected that every child will know their times tables.   Like Reading, times tables are often better practised a little and often rather than in once a week.    </a:t>
            </a:r>
          </a:p>
          <a:p>
            <a:r>
              <a:rPr lang="en-GB" b="1">
                <a:latin typeface="Twinkl Cursive Unlooped" panose="02000000000000000000" pitchFamily="2" charset="0"/>
              </a:rPr>
              <a:t>Study Theme Work</a:t>
            </a:r>
            <a:r>
              <a:rPr lang="en-GB">
                <a:latin typeface="Twinkl Cursive Unlooped" panose="02000000000000000000" pitchFamily="2" charset="0"/>
              </a:rPr>
              <a:t> – Each half term your child will be given a list of possible tasks they need to complete linked to their study theme.   There will always be a wide selection of tasks to provide the children with some choice.    The children should choice one or two which particularly interest them.     It's important that the children focus on something they are passionate about.   There is no expectation that they will complete all of them.    Please don’t do these tasks for the children – it’s pointless, a waste of your time and your child won’t gain anything from it.</a:t>
            </a:r>
            <a:r>
              <a:rPr lang="en-GB" b="1">
                <a:latin typeface="Twinkl Cursive Unlooped" panose="02000000000000000000" pitchFamily="2" charset="0"/>
              </a:rPr>
              <a:t>    </a:t>
            </a:r>
            <a:r>
              <a:rPr lang="en-GB">
                <a:latin typeface="Twinkl Cursive Unlooped" panose="02000000000000000000" pitchFamily="2" charset="0"/>
              </a:rPr>
              <a:t>Instead work together, supporting and helping your child if needed</a:t>
            </a:r>
            <a:r>
              <a:rPr lang="en-GB" b="1">
                <a:latin typeface="Twinkl Cursive Unlooped" panose="02000000000000000000" pitchFamily="2" charset="0"/>
              </a:rPr>
              <a:t>.    </a:t>
            </a:r>
            <a:r>
              <a:rPr lang="en-GB">
                <a:latin typeface="Twinkl Cursive Unlooped" panose="02000000000000000000" pitchFamily="2" charset="0"/>
              </a:rPr>
              <a:t>As the children move up through the school, you should encourage your child to complete these tasks on their own in preparation for High School.</a:t>
            </a:r>
            <a:r>
              <a:rPr lang="en-GB" b="1">
                <a:latin typeface="Twinkl Cursive Unlooped" panose="02000000000000000000" pitchFamily="2" charset="0"/>
              </a:rPr>
              <a:t>   </a:t>
            </a:r>
            <a:r>
              <a:rPr lang="en-GB">
                <a:latin typeface="Twinkl Cursive Unlooped" panose="02000000000000000000" pitchFamily="2" charset="0"/>
              </a:rPr>
              <a:t>These should then be brought into school on the </a:t>
            </a:r>
            <a:r>
              <a:rPr lang="en-GB" b="1">
                <a:latin typeface="Twinkl Cursive Unlooped" panose="02000000000000000000" pitchFamily="2" charset="0"/>
              </a:rPr>
              <a:t>last Monday of each half term.</a:t>
            </a:r>
            <a:endParaRPr lang="en-GB">
              <a:latin typeface="Twinkl Cursive Unlooped" panose="02000000000000000000" pitchFamily="2" charset="0"/>
            </a:endParaRPr>
          </a:p>
          <a:p>
            <a:endParaRPr lang="en-GB"/>
          </a:p>
        </p:txBody>
      </p:sp>
    </p:spTree>
    <p:extLst>
      <p:ext uri="{BB962C8B-B14F-4D97-AF65-F5344CB8AC3E}">
        <p14:creationId xmlns:p14="http://schemas.microsoft.com/office/powerpoint/2010/main" val="16063904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132" y="372687"/>
            <a:ext cx="12206132" cy="6141402"/>
          </a:xfrm>
          <a:prstGeom prst="rect">
            <a:avLst/>
          </a:prstGeom>
        </p:spPr>
      </p:pic>
    </p:spTree>
    <p:extLst>
      <p:ext uri="{BB962C8B-B14F-4D97-AF65-F5344CB8AC3E}">
        <p14:creationId xmlns:p14="http://schemas.microsoft.com/office/powerpoint/2010/main" val="42637541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33918" y="2816028"/>
            <a:ext cx="6174223" cy="707886"/>
          </a:xfrm>
          <a:prstGeom prst="rect">
            <a:avLst/>
          </a:prstGeom>
          <a:noFill/>
        </p:spPr>
        <p:txBody>
          <a:bodyPr wrap="square" rtlCol="0">
            <a:spAutoFit/>
          </a:bodyPr>
          <a:lstStyle/>
          <a:p>
            <a:r>
              <a:rPr lang="en-GB" sz="4000" smtClean="0">
                <a:latin typeface="Twinkl Cursive Unlooped" panose="02000000000000000000" pitchFamily="2" charset="0"/>
              </a:rPr>
              <a:t>End of year expectations</a:t>
            </a:r>
            <a:endParaRPr lang="en-GB" sz="4000">
              <a:latin typeface="Twinkl Cursive Unlooped" panose="02000000000000000000" pitchFamily="2" charset="0"/>
            </a:endParaRPr>
          </a:p>
        </p:txBody>
      </p:sp>
    </p:spTree>
    <p:extLst>
      <p:ext uri="{BB962C8B-B14F-4D97-AF65-F5344CB8AC3E}">
        <p14:creationId xmlns:p14="http://schemas.microsoft.com/office/powerpoint/2010/main" val="32526947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93380" y="2977869"/>
            <a:ext cx="4814761" cy="707886"/>
          </a:xfrm>
          <a:prstGeom prst="rect">
            <a:avLst/>
          </a:prstGeom>
          <a:noFill/>
        </p:spPr>
        <p:txBody>
          <a:bodyPr wrap="square" rtlCol="0">
            <a:spAutoFit/>
          </a:bodyPr>
          <a:lstStyle/>
          <a:p>
            <a:r>
              <a:rPr lang="en-GB" sz="4000" smtClean="0">
                <a:latin typeface="Twinkl Cursive Unlooped" panose="02000000000000000000" pitchFamily="2" charset="0"/>
              </a:rPr>
              <a:t>Thank you</a:t>
            </a:r>
            <a:endParaRPr lang="en-GB" sz="4000">
              <a:latin typeface="Twinkl Cursive Unlooped" panose="02000000000000000000" pitchFamily="2" charset="0"/>
            </a:endParaRPr>
          </a:p>
        </p:txBody>
      </p:sp>
    </p:spTree>
    <p:extLst>
      <p:ext uri="{BB962C8B-B14F-4D97-AF65-F5344CB8AC3E}">
        <p14:creationId xmlns:p14="http://schemas.microsoft.com/office/powerpoint/2010/main" val="22547258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warminghamce.cheshire.sch.uk/uploads/115/files/together%20children%20grow%20fly.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675" y="958279"/>
            <a:ext cx="3625231" cy="4681870"/>
          </a:xfrm>
          <a:prstGeom prst="rect">
            <a:avLst/>
          </a:prstGeom>
          <a:noFill/>
          <a:ln>
            <a:noFill/>
          </a:ln>
        </p:spPr>
      </p:pic>
    </p:spTree>
    <p:extLst>
      <p:ext uri="{BB962C8B-B14F-4D97-AF65-F5344CB8AC3E}">
        <p14:creationId xmlns:p14="http://schemas.microsoft.com/office/powerpoint/2010/main" val="29535475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4941" y="2629761"/>
            <a:ext cx="9601196" cy="3318936"/>
          </a:xfrm>
          <a:noFill/>
        </p:spPr>
        <p:txBody>
          <a:bodyPr>
            <a:normAutofit/>
          </a:bodyPr>
          <a:lstStyle/>
          <a:p>
            <a:pPr marL="0" indent="0" algn="ctr">
              <a:buNone/>
            </a:pPr>
            <a:r>
              <a:rPr lang="en-GB" altLang="en-US" sz="6000">
                <a:solidFill>
                  <a:schemeClr val="accent2"/>
                </a:solidFill>
                <a:latin typeface="Twinkl Cursive Unlooped" panose="02000000000000000000" pitchFamily="2" charset="0"/>
              </a:rPr>
              <a:t>Hello, I am Mrs Bugliarello</a:t>
            </a:r>
            <a:br>
              <a:rPr lang="en-GB" altLang="en-US" sz="6000">
                <a:solidFill>
                  <a:schemeClr val="accent2"/>
                </a:solidFill>
                <a:latin typeface="Twinkl Cursive Unlooped" panose="02000000000000000000" pitchFamily="2" charset="0"/>
              </a:rPr>
            </a:br>
            <a:r>
              <a:rPr lang="en-GB" altLang="en-US" sz="6000">
                <a:solidFill>
                  <a:schemeClr val="accent2"/>
                </a:solidFill>
                <a:latin typeface="Twinkl Cursive Unlooped" panose="02000000000000000000" pitchFamily="2" charset="0"/>
              </a:rPr>
              <a:t>(Mrs B)</a:t>
            </a:r>
            <a:endParaRPr lang="en-GB" sz="6000"/>
          </a:p>
        </p:txBody>
      </p:sp>
    </p:spTree>
    <p:extLst>
      <p:ext uri="{BB962C8B-B14F-4D97-AF65-F5344CB8AC3E}">
        <p14:creationId xmlns:p14="http://schemas.microsoft.com/office/powerpoint/2010/main" val="33581167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666918" y="2642793"/>
            <a:ext cx="4912722" cy="810950"/>
          </a:xfrm>
          <a:prstGeom prst="rect">
            <a:avLst/>
          </a:prstGeom>
          <a:noFill/>
          <a:effectLst/>
        </p:spPr>
        <p:txBody>
          <a:bodyPr vert="horz" lIns="91440" tIns="45720" rIns="91440" bIns="45720" rtlCol="0" anchor="ctr">
            <a:normAutofit fontScale="32500" lnSpcReduction="2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143000" indent="-1143000">
              <a:buFont typeface="Arial" panose="020B0604020202020204" pitchFamily="34" charset="0"/>
              <a:buChar char="•"/>
            </a:pPr>
            <a:r>
              <a:rPr lang="en-GB" altLang="en-US" sz="12300" b="1" smtClean="0">
                <a:solidFill>
                  <a:schemeClr val="accent2"/>
                </a:solidFill>
                <a:latin typeface="Twinkl Cursive Unlooped" panose="02000000000000000000" pitchFamily="2" charset="0"/>
              </a:rPr>
              <a:t>Timetable</a:t>
            </a:r>
            <a:r>
              <a:rPr lang="en-GB" altLang="en-US" smtClean="0">
                <a:solidFill>
                  <a:schemeClr val="accent2"/>
                </a:solidFill>
                <a:latin typeface="Twinkl Cursive Unlooped" panose="02000000000000000000" pitchFamily="2" charset="0"/>
              </a:rPr>
              <a:t/>
            </a:r>
            <a:br>
              <a:rPr lang="en-GB" altLang="en-US" smtClean="0">
                <a:solidFill>
                  <a:schemeClr val="accent2"/>
                </a:solidFill>
                <a:latin typeface="Twinkl Cursive Unlooped" panose="02000000000000000000" pitchFamily="2" charset="0"/>
              </a:rPr>
            </a:br>
            <a:endParaRPr lang="en-GB" altLang="en-US" smtClean="0">
              <a:solidFill>
                <a:schemeClr val="accent2"/>
              </a:solidFill>
              <a:latin typeface="Twinkl Cursive Unlooped" panose="02000000000000000000" pitchFamily="2" charset="0"/>
            </a:endParaRPr>
          </a:p>
        </p:txBody>
      </p:sp>
      <p:sp>
        <p:nvSpPr>
          <p:cNvPr id="5" name="TextBox 1"/>
          <p:cNvSpPr txBox="1">
            <a:spLocks noChangeArrowheads="1"/>
          </p:cNvSpPr>
          <p:nvPr/>
        </p:nvSpPr>
        <p:spPr bwMode="auto">
          <a:xfrm>
            <a:off x="8565757" y="7428180"/>
            <a:ext cx="723900" cy="368300"/>
          </a:xfrm>
          <a:prstGeom prst="rect">
            <a:avLst/>
          </a:prstGeom>
          <a:solidFill>
            <a:srgbClr val="EE70A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a:ea typeface="Sassoon Infant Rg"/>
                <a:cs typeface="Sassoon Infant Rg"/>
              </a:defRPr>
            </a:lvl1pPr>
            <a:lvl2pPr marL="742950" indent="-285750">
              <a:lnSpc>
                <a:spcPct val="90000"/>
              </a:lnSpc>
              <a:spcBef>
                <a:spcPts val="500"/>
              </a:spcBef>
              <a:buFont typeface="Arial" panose="020B0604020202020204" pitchFamily="34" charset="0"/>
              <a:buChar char="•"/>
              <a:defRPr sz="1600">
                <a:solidFill>
                  <a:srgbClr val="1C1C1C"/>
                </a:solidFill>
                <a:latin typeface="Twinkl"/>
                <a:ea typeface="Sassoon Infant Rg"/>
                <a:cs typeface="Sassoon Infant Rg"/>
              </a:defRPr>
            </a:lvl2pPr>
            <a:lvl3pPr marL="1143000" indent="-228600">
              <a:lnSpc>
                <a:spcPct val="90000"/>
              </a:lnSpc>
              <a:spcBef>
                <a:spcPts val="500"/>
              </a:spcBef>
              <a:buFont typeface="Arial" panose="020B0604020202020204" pitchFamily="34" charset="0"/>
              <a:buChar char="•"/>
              <a:defRPr sz="1400">
                <a:solidFill>
                  <a:srgbClr val="1C1C1C"/>
                </a:solidFill>
                <a:latin typeface="Twinkl"/>
                <a:ea typeface="Sassoon Infant Rg"/>
                <a:cs typeface="Sassoon Infant Rg"/>
              </a:defRPr>
            </a:lvl3pPr>
            <a:lvl4pPr marL="1600200" indent="-228600">
              <a:lnSpc>
                <a:spcPct val="90000"/>
              </a:lnSpc>
              <a:spcBef>
                <a:spcPts val="500"/>
              </a:spcBef>
              <a:buFont typeface="Arial" panose="020B0604020202020204" pitchFamily="34" charset="0"/>
              <a:buChar char="•"/>
              <a:defRPr sz="1400">
                <a:solidFill>
                  <a:srgbClr val="1C1C1C"/>
                </a:solidFill>
                <a:latin typeface="Twinkl"/>
                <a:ea typeface="Sassoon Infant Rg"/>
                <a:cs typeface="Sassoon Infant Rg"/>
              </a:defRPr>
            </a:lvl4pPr>
            <a:lvl5pPr marL="2057400" indent="-228600">
              <a:lnSpc>
                <a:spcPct val="90000"/>
              </a:lnSpc>
              <a:spcBef>
                <a:spcPts val="500"/>
              </a:spcBef>
              <a:buFont typeface="Arial" panose="020B0604020202020204" pitchFamily="34" charset="0"/>
              <a:buChar char="•"/>
              <a:defRPr sz="1400">
                <a:solidFill>
                  <a:srgbClr val="1C1C1C"/>
                </a:solidFill>
                <a:latin typeface="Twinkl"/>
                <a:ea typeface="Sassoon Infant Rg"/>
                <a:cs typeface="Sassoon Infant Rg"/>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9pPr>
          </a:lstStyle>
          <a:p>
            <a:pPr>
              <a:lnSpc>
                <a:spcPct val="100000"/>
              </a:lnSpc>
              <a:spcBef>
                <a:spcPct val="0"/>
              </a:spcBef>
              <a:buFontTx/>
              <a:buNone/>
            </a:pPr>
            <a:endParaRPr lang="en-GB" altLang="en-US">
              <a:solidFill>
                <a:schemeClr val="tx1"/>
              </a:solidFill>
            </a:endParaRPr>
          </a:p>
        </p:txBody>
      </p:sp>
      <p:sp>
        <p:nvSpPr>
          <p:cNvPr id="6" name="Title 1"/>
          <p:cNvSpPr>
            <a:spLocks/>
          </p:cNvSpPr>
          <p:nvPr/>
        </p:nvSpPr>
        <p:spPr bwMode="auto">
          <a:xfrm>
            <a:off x="2070873" y="3407485"/>
            <a:ext cx="6761921" cy="696913"/>
          </a:xfrm>
          <a:prstGeom prst="roundRect">
            <a:avLst>
              <a:gd name="adj" fmla="val 9639"/>
            </a:avLst>
          </a:prstGeom>
          <a:noFill/>
          <a:ln>
            <a:noFill/>
          </a:ln>
        </p:spPr>
        <p:txBody>
          <a:bodyPr lIns="252000" tIns="252000" rIns="252000" bIns="252000" anchor="ctr" anchorCtr="1"/>
          <a:lstStyle>
            <a:lvl1pPr marL="571500" indent="-571500">
              <a:lnSpc>
                <a:spcPct val="90000"/>
              </a:lnSpc>
              <a:spcBef>
                <a:spcPts val="1000"/>
              </a:spcBef>
              <a:buFont typeface="Arial" panose="020B0604020202020204" pitchFamily="34" charset="0"/>
              <a:buChar char="•"/>
              <a:defRPr>
                <a:solidFill>
                  <a:srgbClr val="1C1C1C"/>
                </a:solidFill>
                <a:latin typeface="Twinkl"/>
                <a:ea typeface="Sassoon Infant Rg"/>
                <a:cs typeface="Sassoon Infant Rg"/>
              </a:defRPr>
            </a:lvl1pPr>
            <a:lvl2pPr marL="685800" indent="-228600">
              <a:lnSpc>
                <a:spcPct val="90000"/>
              </a:lnSpc>
              <a:spcBef>
                <a:spcPts val="500"/>
              </a:spcBef>
              <a:buFont typeface="Arial" panose="020B0604020202020204" pitchFamily="34" charset="0"/>
              <a:buChar char="•"/>
              <a:defRPr sz="1600">
                <a:solidFill>
                  <a:srgbClr val="1C1C1C"/>
                </a:solidFill>
                <a:latin typeface="Twinkl"/>
                <a:ea typeface="Sassoon Infant Rg"/>
                <a:cs typeface="Sassoon Infant Rg"/>
              </a:defRPr>
            </a:lvl2pPr>
            <a:lvl3pPr marL="1143000" indent="-228600">
              <a:lnSpc>
                <a:spcPct val="90000"/>
              </a:lnSpc>
              <a:spcBef>
                <a:spcPts val="500"/>
              </a:spcBef>
              <a:buFont typeface="Arial" panose="020B0604020202020204" pitchFamily="34" charset="0"/>
              <a:buChar char="•"/>
              <a:defRPr sz="1400">
                <a:solidFill>
                  <a:srgbClr val="1C1C1C"/>
                </a:solidFill>
                <a:latin typeface="Twinkl"/>
                <a:ea typeface="Sassoon Infant Rg"/>
                <a:cs typeface="Sassoon Infant Rg"/>
              </a:defRPr>
            </a:lvl3pPr>
            <a:lvl4pPr marL="1600200" indent="-228600">
              <a:lnSpc>
                <a:spcPct val="90000"/>
              </a:lnSpc>
              <a:spcBef>
                <a:spcPts val="500"/>
              </a:spcBef>
              <a:buFont typeface="Arial" panose="020B0604020202020204" pitchFamily="34" charset="0"/>
              <a:buChar char="•"/>
              <a:defRPr sz="1400">
                <a:solidFill>
                  <a:srgbClr val="1C1C1C"/>
                </a:solidFill>
                <a:latin typeface="Twinkl"/>
                <a:ea typeface="Sassoon Infant Rg"/>
                <a:cs typeface="Sassoon Infant Rg"/>
              </a:defRPr>
            </a:lvl4pPr>
            <a:lvl5pPr marL="2057400" indent="-228600">
              <a:lnSpc>
                <a:spcPct val="90000"/>
              </a:lnSpc>
              <a:spcBef>
                <a:spcPts val="500"/>
              </a:spcBef>
              <a:buFont typeface="Arial" panose="020B0604020202020204" pitchFamily="34" charset="0"/>
              <a:buChar char="•"/>
              <a:defRPr sz="1400">
                <a:solidFill>
                  <a:srgbClr val="1C1C1C"/>
                </a:solidFill>
                <a:latin typeface="Twinkl"/>
                <a:ea typeface="Sassoon Infant Rg"/>
                <a:cs typeface="Sassoon Infant Rg"/>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9pPr>
          </a:lstStyle>
          <a:p>
            <a:pPr eaLnBrk="1" hangingPunct="1">
              <a:spcBef>
                <a:spcPct val="0"/>
              </a:spcBef>
            </a:pPr>
            <a:r>
              <a:rPr lang="en-GB" altLang="en-US" sz="4000" b="1" smtClean="0">
                <a:solidFill>
                  <a:schemeClr val="accent2"/>
                </a:solidFill>
                <a:latin typeface="Twinkl Cursive Unlooped" panose="02000000000000000000" pitchFamily="2" charset="0"/>
              </a:rPr>
              <a:t>     Reminders / updates</a:t>
            </a:r>
            <a:endParaRPr lang="en-GB" altLang="en-US" sz="4000" b="1">
              <a:solidFill>
                <a:schemeClr val="accent2"/>
              </a:solidFill>
              <a:latin typeface="Twinkl Cursive Unlooped" panose="02000000000000000000" pitchFamily="2" charset="0"/>
            </a:endParaRPr>
          </a:p>
        </p:txBody>
      </p:sp>
      <p:sp>
        <p:nvSpPr>
          <p:cNvPr id="7" name="Title 1"/>
          <p:cNvSpPr>
            <a:spLocks/>
          </p:cNvSpPr>
          <p:nvPr/>
        </p:nvSpPr>
        <p:spPr bwMode="auto">
          <a:xfrm>
            <a:off x="1852220" y="4442093"/>
            <a:ext cx="3930650" cy="696912"/>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marL="571500" indent="-571500">
              <a:lnSpc>
                <a:spcPct val="90000"/>
              </a:lnSpc>
              <a:spcBef>
                <a:spcPts val="1000"/>
              </a:spcBef>
              <a:buFont typeface="Arial" panose="020B0604020202020204" pitchFamily="34" charset="0"/>
              <a:buChar char="•"/>
              <a:defRPr>
                <a:solidFill>
                  <a:srgbClr val="1C1C1C"/>
                </a:solidFill>
                <a:latin typeface="Twinkl"/>
                <a:ea typeface="Sassoon Infant Rg"/>
                <a:cs typeface="Sassoon Infant Rg"/>
              </a:defRPr>
            </a:lvl1pPr>
            <a:lvl2pPr marL="685800" indent="-228600">
              <a:lnSpc>
                <a:spcPct val="90000"/>
              </a:lnSpc>
              <a:spcBef>
                <a:spcPts val="500"/>
              </a:spcBef>
              <a:buFont typeface="Arial" panose="020B0604020202020204" pitchFamily="34" charset="0"/>
              <a:buChar char="•"/>
              <a:defRPr sz="1600">
                <a:solidFill>
                  <a:srgbClr val="1C1C1C"/>
                </a:solidFill>
                <a:latin typeface="Twinkl"/>
                <a:ea typeface="Sassoon Infant Rg"/>
                <a:cs typeface="Sassoon Infant Rg"/>
              </a:defRPr>
            </a:lvl2pPr>
            <a:lvl3pPr marL="1143000" indent="-228600">
              <a:lnSpc>
                <a:spcPct val="90000"/>
              </a:lnSpc>
              <a:spcBef>
                <a:spcPts val="500"/>
              </a:spcBef>
              <a:buFont typeface="Arial" panose="020B0604020202020204" pitchFamily="34" charset="0"/>
              <a:buChar char="•"/>
              <a:defRPr sz="1400">
                <a:solidFill>
                  <a:srgbClr val="1C1C1C"/>
                </a:solidFill>
                <a:latin typeface="Twinkl"/>
                <a:ea typeface="Sassoon Infant Rg"/>
                <a:cs typeface="Sassoon Infant Rg"/>
              </a:defRPr>
            </a:lvl3pPr>
            <a:lvl4pPr marL="1600200" indent="-228600">
              <a:lnSpc>
                <a:spcPct val="90000"/>
              </a:lnSpc>
              <a:spcBef>
                <a:spcPts val="500"/>
              </a:spcBef>
              <a:buFont typeface="Arial" panose="020B0604020202020204" pitchFamily="34" charset="0"/>
              <a:buChar char="•"/>
              <a:defRPr sz="1400">
                <a:solidFill>
                  <a:srgbClr val="1C1C1C"/>
                </a:solidFill>
                <a:latin typeface="Twinkl"/>
                <a:ea typeface="Sassoon Infant Rg"/>
                <a:cs typeface="Sassoon Infant Rg"/>
              </a:defRPr>
            </a:lvl4pPr>
            <a:lvl5pPr marL="2057400" indent="-228600">
              <a:lnSpc>
                <a:spcPct val="90000"/>
              </a:lnSpc>
              <a:spcBef>
                <a:spcPts val="500"/>
              </a:spcBef>
              <a:buFont typeface="Arial" panose="020B0604020202020204" pitchFamily="34" charset="0"/>
              <a:buChar char="•"/>
              <a:defRPr sz="1400">
                <a:solidFill>
                  <a:srgbClr val="1C1C1C"/>
                </a:solidFill>
                <a:latin typeface="Twinkl"/>
                <a:ea typeface="Sassoon Infant Rg"/>
                <a:cs typeface="Sassoon Infant Rg"/>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9pPr>
          </a:lstStyle>
          <a:p>
            <a:pPr eaLnBrk="1" hangingPunct="1">
              <a:spcBef>
                <a:spcPct val="0"/>
              </a:spcBef>
            </a:pPr>
            <a:endParaRPr lang="en-GB" altLang="en-US" sz="4000" b="1">
              <a:solidFill>
                <a:schemeClr val="accent2"/>
              </a:solidFill>
              <a:latin typeface="Comic Sans MS" panose="030F0702030302020204" pitchFamily="66" charset="0"/>
            </a:endParaRPr>
          </a:p>
        </p:txBody>
      </p:sp>
      <p:sp>
        <p:nvSpPr>
          <p:cNvPr id="8" name="Title 1"/>
          <p:cNvSpPr>
            <a:spLocks/>
          </p:cNvSpPr>
          <p:nvPr/>
        </p:nvSpPr>
        <p:spPr bwMode="auto">
          <a:xfrm>
            <a:off x="1617550" y="4334143"/>
            <a:ext cx="8570323" cy="693869"/>
          </a:xfrm>
          <a:prstGeom prst="roundRect">
            <a:avLst>
              <a:gd name="adj" fmla="val 9639"/>
            </a:avLst>
          </a:prstGeom>
          <a:noFill/>
          <a:ln>
            <a:noFill/>
          </a:ln>
        </p:spPr>
        <p:txBody>
          <a:bodyPr lIns="252000" tIns="252000" rIns="252000" bIns="252000" anchor="ctr" anchorCtr="1"/>
          <a:lstStyle>
            <a:lvl1pPr marL="571500" indent="-571500">
              <a:lnSpc>
                <a:spcPct val="90000"/>
              </a:lnSpc>
              <a:spcBef>
                <a:spcPts val="1000"/>
              </a:spcBef>
              <a:buFont typeface="Arial" panose="020B0604020202020204" pitchFamily="34" charset="0"/>
              <a:buChar char="•"/>
              <a:defRPr>
                <a:solidFill>
                  <a:srgbClr val="1C1C1C"/>
                </a:solidFill>
                <a:latin typeface="Twinkl"/>
                <a:ea typeface="Sassoon Infant Rg"/>
                <a:cs typeface="Sassoon Infant Rg"/>
              </a:defRPr>
            </a:lvl1pPr>
            <a:lvl2pPr marL="685800" indent="-228600">
              <a:lnSpc>
                <a:spcPct val="90000"/>
              </a:lnSpc>
              <a:spcBef>
                <a:spcPts val="500"/>
              </a:spcBef>
              <a:buFont typeface="Arial" panose="020B0604020202020204" pitchFamily="34" charset="0"/>
              <a:buChar char="•"/>
              <a:defRPr sz="1600">
                <a:solidFill>
                  <a:srgbClr val="1C1C1C"/>
                </a:solidFill>
                <a:latin typeface="Twinkl"/>
                <a:ea typeface="Sassoon Infant Rg"/>
                <a:cs typeface="Sassoon Infant Rg"/>
              </a:defRPr>
            </a:lvl2pPr>
            <a:lvl3pPr marL="1143000" indent="-228600">
              <a:lnSpc>
                <a:spcPct val="90000"/>
              </a:lnSpc>
              <a:spcBef>
                <a:spcPts val="500"/>
              </a:spcBef>
              <a:buFont typeface="Arial" panose="020B0604020202020204" pitchFamily="34" charset="0"/>
              <a:buChar char="•"/>
              <a:defRPr sz="1400">
                <a:solidFill>
                  <a:srgbClr val="1C1C1C"/>
                </a:solidFill>
                <a:latin typeface="Twinkl"/>
                <a:ea typeface="Sassoon Infant Rg"/>
                <a:cs typeface="Sassoon Infant Rg"/>
              </a:defRPr>
            </a:lvl3pPr>
            <a:lvl4pPr marL="1600200" indent="-228600">
              <a:lnSpc>
                <a:spcPct val="90000"/>
              </a:lnSpc>
              <a:spcBef>
                <a:spcPts val="500"/>
              </a:spcBef>
              <a:buFont typeface="Arial" panose="020B0604020202020204" pitchFamily="34" charset="0"/>
              <a:buChar char="•"/>
              <a:defRPr sz="1400">
                <a:solidFill>
                  <a:srgbClr val="1C1C1C"/>
                </a:solidFill>
                <a:latin typeface="Twinkl"/>
                <a:ea typeface="Sassoon Infant Rg"/>
                <a:cs typeface="Sassoon Infant Rg"/>
              </a:defRPr>
            </a:lvl4pPr>
            <a:lvl5pPr marL="2057400" indent="-228600">
              <a:lnSpc>
                <a:spcPct val="90000"/>
              </a:lnSpc>
              <a:spcBef>
                <a:spcPts val="500"/>
              </a:spcBef>
              <a:buFont typeface="Arial" panose="020B0604020202020204" pitchFamily="34" charset="0"/>
              <a:buChar char="•"/>
              <a:defRPr sz="1400">
                <a:solidFill>
                  <a:srgbClr val="1C1C1C"/>
                </a:solidFill>
                <a:latin typeface="Twinkl"/>
                <a:ea typeface="Sassoon Infant Rg"/>
                <a:cs typeface="Sassoon Infant Rg"/>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9pPr>
          </a:lstStyle>
          <a:p>
            <a:pPr eaLnBrk="1" hangingPunct="1">
              <a:spcBef>
                <a:spcPct val="0"/>
              </a:spcBef>
            </a:pPr>
            <a:r>
              <a:rPr lang="en-GB" altLang="en-US" sz="4000" b="1" smtClean="0">
                <a:solidFill>
                  <a:schemeClr val="accent2"/>
                </a:solidFill>
                <a:latin typeface="Twinkl Cursive Unlooped" panose="02000000000000000000" pitchFamily="2" charset="0"/>
              </a:rPr>
              <a:t>     End </a:t>
            </a:r>
            <a:r>
              <a:rPr lang="en-GB" altLang="en-US" sz="4000" b="1">
                <a:solidFill>
                  <a:schemeClr val="accent2"/>
                </a:solidFill>
                <a:latin typeface="Twinkl Cursive Unlooped" panose="02000000000000000000" pitchFamily="2" charset="0"/>
              </a:rPr>
              <a:t>of Year Expectations</a:t>
            </a:r>
          </a:p>
        </p:txBody>
      </p:sp>
    </p:spTree>
    <p:extLst>
      <p:ext uri="{BB962C8B-B14F-4D97-AF65-F5344CB8AC3E}">
        <p14:creationId xmlns:p14="http://schemas.microsoft.com/office/powerpoint/2010/main" val="40805722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20786" y="54167"/>
            <a:ext cx="11361218" cy="6803833"/>
          </a:xfrm>
          <a:prstGeom prst="rect">
            <a:avLst/>
          </a:prstGeom>
        </p:spPr>
      </p:pic>
    </p:spTree>
    <p:extLst>
      <p:ext uri="{BB962C8B-B14F-4D97-AF65-F5344CB8AC3E}">
        <p14:creationId xmlns:p14="http://schemas.microsoft.com/office/powerpoint/2010/main" val="5810288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8542" y="849664"/>
            <a:ext cx="9702350" cy="5262979"/>
          </a:xfrm>
          <a:prstGeom prst="rect">
            <a:avLst/>
          </a:prstGeom>
          <a:noFill/>
        </p:spPr>
        <p:txBody>
          <a:bodyPr wrap="square" rtlCol="0">
            <a:spAutoFit/>
          </a:bodyPr>
          <a:lstStyle/>
          <a:p>
            <a:r>
              <a:rPr lang="en-GB" sz="2800" b="1">
                <a:latin typeface="Twinkl Cursive Unlooped" panose="02000000000000000000" pitchFamily="2" charset="0"/>
              </a:rPr>
              <a:t>Reading</a:t>
            </a:r>
            <a:r>
              <a:rPr lang="en-GB" sz="2800">
                <a:latin typeface="Twinkl Cursive Unlooped" panose="02000000000000000000" pitchFamily="2" charset="0"/>
              </a:rPr>
              <a:t> – Children should read at home </a:t>
            </a:r>
            <a:r>
              <a:rPr lang="en-GB" sz="2800" b="1">
                <a:latin typeface="Twinkl Cursive Unlooped" panose="02000000000000000000" pitchFamily="2" charset="0"/>
              </a:rPr>
              <a:t>five times a week</a:t>
            </a:r>
            <a:r>
              <a:rPr lang="en-GB" sz="2800">
                <a:latin typeface="Twinkl Cursive Unlooped" panose="02000000000000000000" pitchFamily="2" charset="0"/>
              </a:rPr>
              <a:t>. They will need to record each time they read in this reading record. They must read to an adult at </a:t>
            </a:r>
            <a:r>
              <a:rPr lang="en-GB" sz="2800" b="1">
                <a:latin typeface="Twinkl Cursive Unlooped" panose="02000000000000000000" pitchFamily="2" charset="0"/>
              </a:rPr>
              <a:t>least once a week. </a:t>
            </a:r>
            <a:r>
              <a:rPr lang="en-GB" sz="2800">
                <a:latin typeface="Twinkl Cursive Unlooped" panose="02000000000000000000" pitchFamily="2" charset="0"/>
              </a:rPr>
              <a:t> It is important for adults to sign the reading record each time they read with their child so that we can ensure the children are having the opportunity to read with an adult at home. The children who have read five times a week at home will receive a raffle ticket. This will then go into a whole class draw at the end of the half term and the winning raffle ticket will receive a prize. The more times the children read five times a week, the more raffle tickets they will have in the draw and more chance of winning their class prize! </a:t>
            </a:r>
            <a:endParaRPr lang="en-GB" sz="2800">
              <a:latin typeface="Twinkl Cursive Unlooped" panose="02000000000000000000" pitchFamily="2" charset="0"/>
            </a:endParaRPr>
          </a:p>
        </p:txBody>
      </p:sp>
    </p:spTree>
    <p:extLst>
      <p:ext uri="{BB962C8B-B14F-4D97-AF65-F5344CB8AC3E}">
        <p14:creationId xmlns:p14="http://schemas.microsoft.com/office/powerpoint/2010/main" val="15819252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57161" y="1035781"/>
            <a:ext cx="9912743" cy="5016758"/>
          </a:xfrm>
          <a:prstGeom prst="rect">
            <a:avLst/>
          </a:prstGeom>
          <a:noFill/>
        </p:spPr>
        <p:txBody>
          <a:bodyPr wrap="square" rtlCol="0">
            <a:spAutoFit/>
          </a:bodyPr>
          <a:lstStyle/>
          <a:p>
            <a:pPr>
              <a:lnSpc>
                <a:spcPct val="100000"/>
              </a:lnSpc>
              <a:spcBef>
                <a:spcPct val="0"/>
              </a:spcBef>
              <a:buFont typeface="Arial" panose="020B0604020202020204" pitchFamily="34" charset="0"/>
              <a:buNone/>
            </a:pPr>
            <a:r>
              <a:rPr lang="en-US" altLang="en-US" sz="3200" u="sng">
                <a:latin typeface="Twinkl Cursive Unlooped" panose="02000000000000000000" pitchFamily="2" charset="0"/>
              </a:rPr>
              <a:t>PE Kits</a:t>
            </a:r>
          </a:p>
          <a:p>
            <a:pPr>
              <a:lnSpc>
                <a:spcPct val="100000"/>
              </a:lnSpc>
              <a:spcBef>
                <a:spcPct val="0"/>
              </a:spcBef>
              <a:buFont typeface="Arial" panose="020B0604020202020204" pitchFamily="34" charset="0"/>
              <a:buNone/>
            </a:pPr>
            <a:r>
              <a:rPr lang="en-GB" altLang="en-US" sz="3200">
                <a:latin typeface="Twinkl Cursive Unlooped" panose="02000000000000000000" pitchFamily="2" charset="0"/>
              </a:rPr>
              <a:t/>
            </a:r>
            <a:br>
              <a:rPr lang="en-GB" altLang="en-US" sz="3200">
                <a:latin typeface="Twinkl Cursive Unlooped" panose="02000000000000000000" pitchFamily="2" charset="0"/>
              </a:rPr>
            </a:br>
            <a:r>
              <a:rPr lang="en-US" altLang="en-US" sz="3200">
                <a:latin typeface="Twinkl Cursive Unlooped" panose="02000000000000000000" pitchFamily="2" charset="0"/>
              </a:rPr>
              <a:t>Please ensure that your child has a full (labelled) PE kit – Black PE shorts, Red PE t-shirt with school logo and black pumps / trainers (including a warm plain black tracksuit and trainers in colder weather</a:t>
            </a:r>
            <a:r>
              <a:rPr lang="en-US" altLang="en-US" sz="3200">
                <a:latin typeface="Twinkl Cursive Unlooped" panose="02000000000000000000" pitchFamily="2" charset="0"/>
              </a:rPr>
              <a:t>). </a:t>
            </a:r>
            <a:r>
              <a:rPr lang="en-US" altLang="en-US" sz="3200" smtClean="0">
                <a:latin typeface="Twinkl Cursive Unlooped" panose="02000000000000000000" pitchFamily="2" charset="0"/>
              </a:rPr>
              <a:t>Children are to come dressed in their PE </a:t>
            </a:r>
            <a:r>
              <a:rPr lang="en-US" altLang="en-US" sz="3200">
                <a:latin typeface="Twinkl Cursive Unlooped" panose="02000000000000000000" pitchFamily="2" charset="0"/>
              </a:rPr>
              <a:t>kits </a:t>
            </a:r>
            <a:r>
              <a:rPr lang="en-US" altLang="en-US" sz="3200" smtClean="0">
                <a:latin typeface="Twinkl Cursive Unlooped" panose="02000000000000000000" pitchFamily="2" charset="0"/>
              </a:rPr>
              <a:t>on </a:t>
            </a:r>
            <a:r>
              <a:rPr lang="en-US" altLang="en-US" sz="3200">
                <a:latin typeface="Twinkl Cursive Unlooped" panose="02000000000000000000" pitchFamily="2" charset="0"/>
              </a:rPr>
              <a:t>a </a:t>
            </a:r>
            <a:r>
              <a:rPr lang="en-US" altLang="en-US" sz="3200" smtClean="0">
                <a:latin typeface="Twinkl Cursive Unlooped" panose="02000000000000000000" pitchFamily="2" charset="0"/>
              </a:rPr>
              <a:t>Tuesday and Thursday.</a:t>
            </a:r>
            <a:endParaRPr lang="en-US" altLang="en-US" sz="3200">
              <a:latin typeface="Twinkl Cursive Unlooped" panose="02000000000000000000" pitchFamily="2" charset="0"/>
            </a:endParaRPr>
          </a:p>
          <a:p>
            <a:pPr>
              <a:lnSpc>
                <a:spcPct val="100000"/>
              </a:lnSpc>
              <a:spcBef>
                <a:spcPct val="0"/>
              </a:spcBef>
              <a:buFontTx/>
              <a:buNone/>
            </a:pPr>
            <a:r>
              <a:rPr lang="en-US" altLang="en-US" sz="3200">
                <a:latin typeface="Twinkl Cursive Unlooped" panose="02000000000000000000" pitchFamily="2" charset="0"/>
              </a:rPr>
              <a:t>No jewelry to be worn during </a:t>
            </a:r>
            <a:r>
              <a:rPr lang="en-US" altLang="en-US" sz="3200">
                <a:latin typeface="Twinkl Cursive Unlooped" panose="02000000000000000000" pitchFamily="2" charset="0"/>
              </a:rPr>
              <a:t>PE </a:t>
            </a:r>
            <a:r>
              <a:rPr lang="en-US" altLang="en-US" sz="3200" smtClean="0">
                <a:latin typeface="Twinkl Cursive Unlooped" panose="02000000000000000000" pitchFamily="2" charset="0"/>
              </a:rPr>
              <a:t>sessions</a:t>
            </a:r>
            <a:r>
              <a:rPr lang="en-US" altLang="en-US" sz="3200">
                <a:latin typeface="Twinkl Cursive Unlooped" panose="02000000000000000000" pitchFamily="2" charset="0"/>
              </a:rPr>
              <a:t> </a:t>
            </a:r>
            <a:r>
              <a:rPr lang="en-US" altLang="en-US" sz="3200" smtClean="0">
                <a:latin typeface="Twinkl Cursive Unlooped" panose="02000000000000000000" pitchFamily="2" charset="0"/>
              </a:rPr>
              <a:t>and hair </a:t>
            </a:r>
            <a:r>
              <a:rPr lang="en-US" altLang="en-US" sz="3200">
                <a:latin typeface="Twinkl Cursive Unlooped" panose="02000000000000000000" pitchFamily="2" charset="0"/>
              </a:rPr>
              <a:t>must be </a:t>
            </a:r>
            <a:r>
              <a:rPr lang="en-US" altLang="en-US" sz="3200">
                <a:latin typeface="Twinkl Cursive Unlooped" panose="02000000000000000000" pitchFamily="2" charset="0"/>
              </a:rPr>
              <a:t>tied </a:t>
            </a:r>
            <a:r>
              <a:rPr lang="en-US" altLang="en-US" sz="3200" smtClean="0">
                <a:latin typeface="Twinkl Cursive Unlooped" panose="02000000000000000000" pitchFamily="2" charset="0"/>
              </a:rPr>
              <a:t>up.</a:t>
            </a:r>
            <a:endParaRPr lang="en-GB" sz="3200"/>
          </a:p>
        </p:txBody>
      </p:sp>
    </p:spTree>
    <p:extLst>
      <p:ext uri="{BB962C8B-B14F-4D97-AF65-F5344CB8AC3E}">
        <p14:creationId xmlns:p14="http://schemas.microsoft.com/office/powerpoint/2010/main" val="7100364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3345" y="1076241"/>
            <a:ext cx="9872283" cy="3816429"/>
          </a:xfrm>
          <a:prstGeom prst="rect">
            <a:avLst/>
          </a:prstGeom>
          <a:noFill/>
        </p:spPr>
        <p:txBody>
          <a:bodyPr wrap="square" rtlCol="0">
            <a:spAutoFit/>
          </a:bodyPr>
          <a:lstStyle/>
          <a:p>
            <a:pPr>
              <a:lnSpc>
                <a:spcPct val="100000"/>
              </a:lnSpc>
              <a:spcBef>
                <a:spcPct val="0"/>
              </a:spcBef>
              <a:buFontTx/>
              <a:buNone/>
            </a:pPr>
            <a:r>
              <a:rPr lang="en-US" altLang="en-US" sz="2800" u="sng">
                <a:latin typeface="Twinkl Cursive Unlooped" panose="02000000000000000000" pitchFamily="2" charset="0"/>
              </a:rPr>
              <a:t>Additional Clothing</a:t>
            </a:r>
          </a:p>
          <a:p>
            <a:pPr>
              <a:lnSpc>
                <a:spcPct val="100000"/>
              </a:lnSpc>
              <a:spcBef>
                <a:spcPct val="0"/>
              </a:spcBef>
              <a:buFontTx/>
              <a:buNone/>
            </a:pPr>
            <a:r>
              <a:rPr lang="en-GB" altLang="en-US" sz="2800">
                <a:latin typeface="Twinkl Cursive Unlooped" panose="02000000000000000000" pitchFamily="2" charset="0"/>
              </a:rPr>
              <a:t/>
            </a:r>
            <a:br>
              <a:rPr lang="en-GB" altLang="en-US" sz="2800">
                <a:latin typeface="Twinkl Cursive Unlooped" panose="02000000000000000000" pitchFamily="2" charset="0"/>
              </a:rPr>
            </a:br>
            <a:r>
              <a:rPr lang="en-US" altLang="en-US" sz="2800">
                <a:latin typeface="Twinkl Cursive Unlooped" panose="02000000000000000000" pitchFamily="2" charset="0"/>
              </a:rPr>
              <a:t>Due to diverse British weather please ensure that your child always comes to school with a sensible waterproof coat. Wellingtons are also required so that learning can take place outdoors all year round. Hat, scarves and gloves are encouraged during the colder months (all labelled).</a:t>
            </a:r>
            <a:r>
              <a:rPr lang="en-GB" altLang="en-US" sz="2800">
                <a:latin typeface="Twinkl Cursive Unlooped" panose="02000000000000000000" pitchFamily="2" charset="0"/>
              </a:rPr>
              <a:t/>
            </a:r>
            <a:br>
              <a:rPr lang="en-GB" altLang="en-US" sz="2800">
                <a:latin typeface="Twinkl Cursive Unlooped" panose="02000000000000000000" pitchFamily="2" charset="0"/>
              </a:rPr>
            </a:br>
            <a:endParaRPr lang="en-GB" altLang="en-US" sz="2800">
              <a:latin typeface="Twinkl Cursive Unlooped" panose="02000000000000000000" pitchFamily="2" charset="0"/>
            </a:endParaRPr>
          </a:p>
          <a:p>
            <a:endParaRPr lang="en-GB"/>
          </a:p>
        </p:txBody>
      </p:sp>
    </p:spTree>
    <p:extLst>
      <p:ext uri="{BB962C8B-B14F-4D97-AF65-F5344CB8AC3E}">
        <p14:creationId xmlns:p14="http://schemas.microsoft.com/office/powerpoint/2010/main" val="1562684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2032" y="954860"/>
            <a:ext cx="10357805" cy="3816429"/>
          </a:xfrm>
          <a:prstGeom prst="rect">
            <a:avLst/>
          </a:prstGeom>
          <a:noFill/>
        </p:spPr>
        <p:txBody>
          <a:bodyPr wrap="square" rtlCol="0">
            <a:spAutoFit/>
          </a:bodyPr>
          <a:lstStyle/>
          <a:p>
            <a:pPr>
              <a:lnSpc>
                <a:spcPct val="100000"/>
              </a:lnSpc>
              <a:spcBef>
                <a:spcPct val="0"/>
              </a:spcBef>
              <a:buFontTx/>
              <a:buNone/>
            </a:pPr>
            <a:r>
              <a:rPr lang="en-US" altLang="en-US" sz="3200" u="sng">
                <a:latin typeface="Twinkl Cursive Unlooped" panose="02000000000000000000" pitchFamily="2" charset="0"/>
              </a:rPr>
              <a:t>Water and Snacks </a:t>
            </a:r>
          </a:p>
          <a:p>
            <a:pPr>
              <a:lnSpc>
                <a:spcPct val="100000"/>
              </a:lnSpc>
              <a:spcBef>
                <a:spcPct val="0"/>
              </a:spcBef>
              <a:buFontTx/>
              <a:buNone/>
            </a:pPr>
            <a:r>
              <a:rPr lang="en-GB" altLang="en-US" sz="3200">
                <a:latin typeface="Twinkl Cursive Unlooped" panose="02000000000000000000" pitchFamily="2" charset="0"/>
              </a:rPr>
              <a:t/>
            </a:r>
            <a:br>
              <a:rPr lang="en-GB" altLang="en-US" sz="3200">
                <a:latin typeface="Twinkl Cursive Unlooped" panose="02000000000000000000" pitchFamily="2" charset="0"/>
              </a:rPr>
            </a:br>
            <a:r>
              <a:rPr lang="en-US" altLang="en-US" sz="3200">
                <a:latin typeface="Twinkl Cursive Unlooped" panose="02000000000000000000" pitchFamily="2" charset="0"/>
              </a:rPr>
              <a:t>Children need to bring a water bottle into school every day.   These too need to be clearly labelled.   Children have access to clean, chilled filtered water to top up their bottles when needed. Healthy snacks are encouraged for the morning break.  </a:t>
            </a:r>
            <a:endParaRPr lang="en-GB" altLang="en-US" sz="3200">
              <a:latin typeface="Twinkl Cursive Unlooped" panose="02000000000000000000" pitchFamily="2" charset="0"/>
            </a:endParaRPr>
          </a:p>
          <a:p>
            <a:endParaRPr lang="en-GB"/>
          </a:p>
        </p:txBody>
      </p:sp>
    </p:spTree>
    <p:extLst>
      <p:ext uri="{BB962C8B-B14F-4D97-AF65-F5344CB8AC3E}">
        <p14:creationId xmlns:p14="http://schemas.microsoft.com/office/powerpoint/2010/main" val="424154496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47</TotalTime>
  <Words>235</Words>
  <Application>Microsoft Office PowerPoint</Application>
  <PresentationFormat>Widescreen</PresentationFormat>
  <Paragraphs>24</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Comic Sans MS</vt:lpstr>
      <vt:lpstr>Garamond</vt:lpstr>
      <vt:lpstr>Sassoon Infant Rg</vt:lpstr>
      <vt:lpstr>Twinkl</vt:lpstr>
      <vt:lpstr>Twinkl Cursive Unlooped</vt:lpstr>
      <vt:lpstr>Organic</vt:lpstr>
      <vt:lpstr>Welcome to Year 3 / 4 Squirrels’ Class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parents / carers of:  Year 3 / 4 Squirrels’ Class </dc:title>
  <dc:creator>Rebecca Bugliarello</dc:creator>
  <cp:lastModifiedBy>Rebecca Bugliarello</cp:lastModifiedBy>
  <cp:revision>7</cp:revision>
  <dcterms:created xsi:type="dcterms:W3CDTF">2025-09-07T12:02:14Z</dcterms:created>
  <dcterms:modified xsi:type="dcterms:W3CDTF">2025-09-07T12:49:42Z</dcterms:modified>
</cp:coreProperties>
</file>