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handoutMasterIdLst>
    <p:handoutMasterId r:id="rId21"/>
  </p:handoutMasterIdLst>
  <p:sldIdLst>
    <p:sldId id="264" r:id="rId5"/>
    <p:sldId id="276" r:id="rId6"/>
    <p:sldId id="278" r:id="rId7"/>
    <p:sldId id="279" r:id="rId8"/>
    <p:sldId id="268" r:id="rId9"/>
    <p:sldId id="283" r:id="rId10"/>
    <p:sldId id="284" r:id="rId11"/>
    <p:sldId id="285" r:id="rId12"/>
    <p:sldId id="286" r:id="rId13"/>
    <p:sldId id="287" r:id="rId14"/>
    <p:sldId id="282" r:id="rId15"/>
    <p:sldId id="288" r:id="rId16"/>
    <p:sldId id="281" r:id="rId17"/>
    <p:sldId id="289" r:id="rId18"/>
    <p:sldId id="269" r:id="rId19"/>
  </p:sldIdLst>
  <p:sldSz cx="12188825" cy="6858000"/>
  <p:notesSz cx="6797675" cy="9926638"/>
  <p:defaultTextStyle>
    <a:defPPr rtl="0">
      <a:defRPr lang="en-gb"/>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AF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8C49F2-FCA9-4097-8C47-DFDD1EABE0FA}" v="6" dt="2023-04-04T08:51:06.204"/>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325" autoAdjust="0"/>
  </p:normalViewPr>
  <p:slideViewPr>
    <p:cSldViewPr showGuides="1">
      <p:cViewPr varScale="1">
        <p:scale>
          <a:sx n="68" d="100"/>
          <a:sy n="68" d="100"/>
        </p:scale>
        <p:origin x="822" y="66"/>
      </p:cViewPr>
      <p:guideLst>
        <p:guide pos="3839"/>
        <p:guide orient="horz" pos="2160"/>
      </p:guideLst>
    </p:cSldViewPr>
  </p:slideViewPr>
  <p:notesTextViewPr>
    <p:cViewPr>
      <p:scale>
        <a:sx n="1" d="1"/>
        <a:sy n="1" d="1"/>
      </p:scale>
      <p:origin x="0" y="0"/>
    </p:cViewPr>
  </p:notesTextViewPr>
  <p:notesViewPr>
    <p:cSldViewPr>
      <p:cViewPr varScale="1">
        <p:scale>
          <a:sx n="90" d="100"/>
          <a:sy n="90" d="100"/>
        </p:scale>
        <p:origin x="302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rtl="0"/>
            <a:endParaRPr lang="en-GB" dirty="0">
              <a:solidFill>
                <a:schemeClr val="tx2"/>
              </a:solidFill>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pPr rtl="0"/>
            <a:fld id="{FC46FA63-D707-4B8C-96CC-B557CA336FCE}" type="datetime1">
              <a:rPr lang="en-GB" smtClean="0">
                <a:solidFill>
                  <a:schemeClr val="tx2"/>
                </a:solidFill>
              </a:rPr>
              <a:t>10/02/2026</a:t>
            </a:fld>
            <a:endParaRPr lang="en-GB" dirty="0">
              <a:solidFill>
                <a:schemeClr val="tx2"/>
              </a:solidFill>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pPr rtl="0"/>
            <a:endParaRPr lang="en-GB" dirty="0">
              <a:solidFill>
                <a:schemeClr val="tx2"/>
              </a:solidFill>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pPr rtl="0"/>
            <a:fld id="{CFD77566-CD65-4859-9FA1-43956DC85B8C}" type="slidenum">
              <a:rPr lang="en-GB" smtClean="0">
                <a:solidFill>
                  <a:schemeClr val="tx2"/>
                </a:solidFill>
              </a:rPr>
              <a:t>‹#›</a:t>
            </a:fld>
            <a:endParaRPr lang="en-GB"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solidFill>
                  <a:schemeClr val="tx2"/>
                </a:solidFill>
              </a:defRPr>
            </a:lvl1pPr>
          </a:lstStyle>
          <a:p>
            <a:pPr rtl="0"/>
            <a:endParaRPr lang="en-GB" noProof="0"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solidFill>
                  <a:schemeClr val="tx2"/>
                </a:solidFill>
              </a:defRPr>
            </a:lvl1pPr>
          </a:lstStyle>
          <a:p>
            <a:fld id="{73B178AC-64BE-41F2-A7AE-E34946EE79F8}" type="datetime1">
              <a:rPr lang="en-GB" noProof="0" smtClean="0"/>
              <a:pPr/>
              <a:t>10/02/2026</a:t>
            </a:fld>
            <a:endParaRPr lang="en-GB" noProof="0" dirty="0"/>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solidFill>
                  <a:schemeClr val="tx2"/>
                </a:solidFill>
              </a:defRPr>
            </a:lvl1pPr>
          </a:lstStyle>
          <a:p>
            <a:pPr rtl="0"/>
            <a:endParaRPr lang="en-GB" noProof="0"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solidFill>
                  <a:schemeClr val="tx2"/>
                </a:solidFill>
              </a:defRPr>
            </a:lvl1pPr>
          </a:lstStyle>
          <a:p>
            <a:pPr rtl="0"/>
            <a:fld id="{B8796F01-7154-41E0-B48B-A6921757531A}" type="slidenum">
              <a:rPr lang="en-GB" noProof="0" smtClean="0"/>
              <a:pPr/>
              <a:t>‹#›</a:t>
            </a:fld>
            <a:endParaRPr lang="en-GB" noProof="0"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ftr="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1</a:t>
            </a:fld>
            <a:endParaRPr lang="en-GB" dirty="0"/>
          </a:p>
        </p:txBody>
      </p:sp>
    </p:spTree>
    <p:extLst>
      <p:ext uri="{BB962C8B-B14F-4D97-AF65-F5344CB8AC3E}">
        <p14:creationId xmlns:p14="http://schemas.microsoft.com/office/powerpoint/2010/main" val="852930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2</a:t>
            </a:fld>
            <a:endParaRPr lang="en-GB" dirty="0"/>
          </a:p>
        </p:txBody>
      </p:sp>
    </p:spTree>
    <p:extLst>
      <p:ext uri="{BB962C8B-B14F-4D97-AF65-F5344CB8AC3E}">
        <p14:creationId xmlns:p14="http://schemas.microsoft.com/office/powerpoint/2010/main" val="294983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3</a:t>
            </a:fld>
            <a:endParaRPr lang="en-GB" dirty="0"/>
          </a:p>
        </p:txBody>
      </p:sp>
    </p:spTree>
    <p:extLst>
      <p:ext uri="{BB962C8B-B14F-4D97-AF65-F5344CB8AC3E}">
        <p14:creationId xmlns:p14="http://schemas.microsoft.com/office/powerpoint/2010/main" val="1154516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4</a:t>
            </a:fld>
            <a:endParaRPr lang="en-GB" dirty="0"/>
          </a:p>
        </p:txBody>
      </p:sp>
    </p:spTree>
    <p:extLst>
      <p:ext uri="{BB962C8B-B14F-4D97-AF65-F5344CB8AC3E}">
        <p14:creationId xmlns:p14="http://schemas.microsoft.com/office/powerpoint/2010/main" val="1899098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5</a:t>
            </a:fld>
            <a:endParaRPr lang="en-GB" dirty="0"/>
          </a:p>
        </p:txBody>
      </p:sp>
    </p:spTree>
    <p:extLst>
      <p:ext uri="{BB962C8B-B14F-4D97-AF65-F5344CB8AC3E}">
        <p14:creationId xmlns:p14="http://schemas.microsoft.com/office/powerpoint/2010/main" val="966631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11</a:t>
            </a:fld>
            <a:endParaRPr lang="en-GB" dirty="0"/>
          </a:p>
        </p:txBody>
      </p:sp>
    </p:spTree>
    <p:extLst>
      <p:ext uri="{BB962C8B-B14F-4D97-AF65-F5344CB8AC3E}">
        <p14:creationId xmlns:p14="http://schemas.microsoft.com/office/powerpoint/2010/main" val="1785779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13</a:t>
            </a:fld>
            <a:endParaRPr lang="en-GB" dirty="0"/>
          </a:p>
        </p:txBody>
      </p:sp>
    </p:spTree>
    <p:extLst>
      <p:ext uri="{BB962C8B-B14F-4D97-AF65-F5344CB8AC3E}">
        <p14:creationId xmlns:p14="http://schemas.microsoft.com/office/powerpoint/2010/main" val="269519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15</a:t>
            </a:fld>
            <a:endParaRPr lang="en-GB" dirty="0"/>
          </a:p>
        </p:txBody>
      </p:sp>
    </p:spTree>
    <p:extLst>
      <p:ext uri="{BB962C8B-B14F-4D97-AF65-F5344CB8AC3E}">
        <p14:creationId xmlns:p14="http://schemas.microsoft.com/office/powerpoint/2010/main" val="4127284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rtlCol="0">
            <a:normAutofit/>
          </a:bodyPr>
          <a:lstStyle>
            <a:lvl1pPr>
              <a:lnSpc>
                <a:spcPct val="90000"/>
              </a:lnSpc>
              <a:defRPr sz="5400" cap="none" baseline="0"/>
            </a:lvl1pPr>
          </a:lstStyle>
          <a:p>
            <a:pPr rtl="0"/>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rtlCol="0">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10"/>
          </p:nvPr>
        </p:nvSpPr>
        <p:spPr/>
        <p:txBody>
          <a:bodyPr rtlCol="0"/>
          <a:lstStyle>
            <a:lvl1pPr>
              <a:defRPr/>
            </a:lvl1pPr>
          </a:lstStyle>
          <a:p>
            <a:fld id="{90C41E57-B869-4F93-A8CB-3B07FB29569D}" type="datetime1">
              <a:rPr lang="en-GB" noProof="0" smtClean="0"/>
              <a:pPr/>
              <a:t>10/02/2026</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591C5AD9-787D-40FA-8A4D-16A055B9AF81}" type="slidenum">
              <a:rPr lang="en-GB" noProof="0" smtClean="0"/>
              <a:t>‹#›</a:t>
            </a:fld>
            <a:endParaRPr lang="en-GB"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rtlCol="0"/>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a:xfrm>
            <a:off x="1117309" y="274638"/>
            <a:ext cx="8532178" cy="5897561"/>
          </a:xfrm>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10"/>
          </p:nvPr>
        </p:nvSpPr>
        <p:spPr/>
        <p:txBody>
          <a:bodyPr rtlCol="0"/>
          <a:lstStyle>
            <a:lvl1pPr>
              <a:defRPr/>
            </a:lvl1pPr>
          </a:lstStyle>
          <a:p>
            <a:fld id="{EB115EE6-DD38-46E5-A28F-7057CB4AE61C}" type="datetime1">
              <a:rPr lang="en-GB" noProof="0" smtClean="0"/>
              <a:pPr/>
              <a:t>10/02/2026</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591C5AD9-787D-40FA-8A4D-16A055B9AF81}" type="slidenum">
              <a:rPr lang="en-GB" noProof="0" smtClean="0"/>
              <a:t>‹#›</a:t>
            </a:fld>
            <a:endParaRPr lang="en-GB"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p:cNvSpPr>
            <a:spLocks noGrp="1"/>
          </p:cNvSpPr>
          <p:nvPr>
            <p:ph idx="1"/>
          </p:nvPr>
        </p:nvSpPr>
        <p:spPr/>
        <p:txBody>
          <a:bodyPr rtlCol="0"/>
          <a:lstStyle>
            <a:lvl5pPr>
              <a:defRPr/>
            </a:lvl5pPr>
            <a:lvl6pPr>
              <a:defRPr/>
            </a:lvl6pPr>
            <a:lvl7pPr>
              <a:defRPr baseline="0"/>
            </a:lvl7pPr>
            <a:lvl8pPr>
              <a:defRPr baseline="0"/>
            </a:lvl8pPr>
            <a:lvl9pPr>
              <a:defRPr baseline="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10"/>
          </p:nvPr>
        </p:nvSpPr>
        <p:spPr/>
        <p:txBody>
          <a:bodyPr rtlCol="0"/>
          <a:lstStyle>
            <a:lvl1pPr>
              <a:defRPr/>
            </a:lvl1pPr>
          </a:lstStyle>
          <a:p>
            <a:fld id="{B43BBB81-C700-4083-8127-E310BD1DC13C}" type="datetime1">
              <a:rPr lang="en-GB" noProof="0" smtClean="0"/>
              <a:pPr/>
              <a:t>10/02/2026</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DA60BA0E-20D0-4E7C-B286-26C960A6788F}" type="slidenum">
              <a:rPr lang="en-GB" noProof="0" smtClean="0"/>
              <a:t>‹#›</a:t>
            </a:fld>
            <a:endParaRPr lang="en-GB"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rtlCol="0" anchor="t">
            <a:normAutofit/>
          </a:bodyPr>
          <a:lstStyle>
            <a:lvl1pPr algn="l">
              <a:defRPr sz="5400" b="0" cap="none" baseline="0"/>
            </a:lvl1pPr>
          </a:lstStyle>
          <a:p>
            <a:pPr rtl="0"/>
            <a:r>
              <a:rPr lang="en-US"/>
              <a:t>Click to edit Master title style</a:t>
            </a:r>
            <a:endParaRPr/>
          </a:p>
        </p:txBody>
      </p:sp>
      <p:sp>
        <p:nvSpPr>
          <p:cNvPr id="3" name="Text Placeholder 2"/>
          <p:cNvSpPr>
            <a:spLocks noGrp="1"/>
          </p:cNvSpPr>
          <p:nvPr>
            <p:ph type="body" idx="1"/>
          </p:nvPr>
        </p:nvSpPr>
        <p:spPr>
          <a:xfrm>
            <a:off x="812589" y="3124200"/>
            <a:ext cx="7008574" cy="1296987"/>
          </a:xfrm>
        </p:spPr>
        <p:txBody>
          <a:bodyPr rtlCol="0"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rt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p:cNvSpPr>
            <a:spLocks noGrp="1"/>
          </p:cNvSpPr>
          <p:nvPr>
            <p:ph sz="half" idx="1"/>
          </p:nvPr>
        </p:nvSpPr>
        <p:spPr>
          <a:xfrm>
            <a:off x="1117309" y="1701800"/>
            <a:ext cx="4977104" cy="4470400"/>
          </a:xfrm>
        </p:spPr>
        <p:txBody>
          <a:bodyPr rtlCol="0">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Content Placeholder 3"/>
          <p:cNvSpPr>
            <a:spLocks noGrp="1"/>
          </p:cNvSpPr>
          <p:nvPr>
            <p:ph sz="half" idx="2"/>
          </p:nvPr>
        </p:nvSpPr>
        <p:spPr>
          <a:xfrm>
            <a:off x="6297559" y="1701800"/>
            <a:ext cx="4977104" cy="4470400"/>
          </a:xfrm>
        </p:spPr>
        <p:txBody>
          <a:bodyPr rtlCol="0">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Date Placeholder 4"/>
          <p:cNvSpPr>
            <a:spLocks noGrp="1"/>
          </p:cNvSpPr>
          <p:nvPr>
            <p:ph type="dt" sz="half" idx="10"/>
          </p:nvPr>
        </p:nvSpPr>
        <p:spPr/>
        <p:txBody>
          <a:bodyPr rtlCol="0"/>
          <a:lstStyle>
            <a:lvl1pPr>
              <a:defRPr/>
            </a:lvl1pPr>
          </a:lstStyle>
          <a:p>
            <a:fld id="{47CAB8BD-5A87-4DB5-924A-8B2AB5CF8B74}" type="datetime1">
              <a:rPr lang="en-GB" noProof="0" smtClean="0"/>
              <a:pPr/>
              <a:t>10/02/2026</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EB37DED6-D4C7-42EE-AB49-D2E39E64FDE4}" type="slidenum">
              <a:rPr lang="en-GB" noProof="0" smtClean="0"/>
              <a:t>‹#›</a:t>
            </a:fld>
            <a:endParaRPr lang="en-GB"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1121372" y="1608836"/>
            <a:ext cx="4973041" cy="512064"/>
          </a:xfrm>
        </p:spPr>
        <p:txBody>
          <a:bodyPr rtlCol="0"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en-US" noProof="0"/>
              <a:t>Click to edit Master text styles</a:t>
            </a:r>
          </a:p>
        </p:txBody>
      </p:sp>
      <p:sp>
        <p:nvSpPr>
          <p:cNvPr id="4" name="Content Placeholder 3"/>
          <p:cNvSpPr>
            <a:spLocks noGrp="1"/>
          </p:cNvSpPr>
          <p:nvPr>
            <p:ph sz="half" idx="2"/>
          </p:nvPr>
        </p:nvSpPr>
        <p:spPr>
          <a:xfrm>
            <a:off x="1117309" y="2209800"/>
            <a:ext cx="4977104" cy="3962400"/>
          </a:xfrm>
        </p:spPr>
        <p:txBody>
          <a:bodyPr rtlCol="0">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Text Placeholder 4"/>
          <p:cNvSpPr>
            <a:spLocks noGrp="1"/>
          </p:cNvSpPr>
          <p:nvPr>
            <p:ph type="body" sz="quarter" idx="3"/>
          </p:nvPr>
        </p:nvSpPr>
        <p:spPr>
          <a:xfrm>
            <a:off x="6301622" y="1608836"/>
            <a:ext cx="4973041" cy="512064"/>
          </a:xfrm>
        </p:spPr>
        <p:txBody>
          <a:bodyPr rtlCol="0"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en-US" noProof="0"/>
              <a:t>Click to edit Master text styles</a:t>
            </a:r>
          </a:p>
        </p:txBody>
      </p:sp>
      <p:sp>
        <p:nvSpPr>
          <p:cNvPr id="6" name="Content Placeholder 5"/>
          <p:cNvSpPr>
            <a:spLocks noGrp="1"/>
          </p:cNvSpPr>
          <p:nvPr>
            <p:ph sz="quarter" idx="4"/>
          </p:nvPr>
        </p:nvSpPr>
        <p:spPr>
          <a:xfrm>
            <a:off x="6297559" y="2209800"/>
            <a:ext cx="4977104" cy="3962400"/>
          </a:xfrm>
        </p:spPr>
        <p:txBody>
          <a:bodyPr rtlCol="0">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7" name="Date Placeholder 6"/>
          <p:cNvSpPr>
            <a:spLocks noGrp="1"/>
          </p:cNvSpPr>
          <p:nvPr>
            <p:ph type="dt" sz="half" idx="10"/>
          </p:nvPr>
        </p:nvSpPr>
        <p:spPr/>
        <p:txBody>
          <a:bodyPr rtlCol="0"/>
          <a:lstStyle>
            <a:lvl1pPr>
              <a:defRPr/>
            </a:lvl1pPr>
          </a:lstStyle>
          <a:p>
            <a:fld id="{9831163F-A609-4965-981E-2512858A6B0B}" type="datetime1">
              <a:rPr lang="en-GB" noProof="0" smtClean="0"/>
              <a:pPr/>
              <a:t>10/02/2026</a:t>
            </a:fld>
            <a:endParaRPr lang="en-GB" noProof="0" dirty="0"/>
          </a:p>
        </p:txBody>
      </p:sp>
      <p:sp>
        <p:nvSpPr>
          <p:cNvPr id="8" name="Footer Placeholder 7"/>
          <p:cNvSpPr>
            <a:spLocks noGrp="1"/>
          </p:cNvSpPr>
          <p:nvPr>
            <p:ph type="ftr" sz="quarter" idx="11"/>
          </p:nvPr>
        </p:nvSpPr>
        <p:spPr/>
        <p:txBody>
          <a:bodyPr rtlCol="0"/>
          <a:lstStyle/>
          <a:p>
            <a:pPr rtl="0"/>
            <a:endParaRPr lang="en-GB" noProof="0" dirty="0"/>
          </a:p>
        </p:txBody>
      </p:sp>
      <p:sp>
        <p:nvSpPr>
          <p:cNvPr id="9" name="Slide Number Placeholder 8"/>
          <p:cNvSpPr>
            <a:spLocks noGrp="1"/>
          </p:cNvSpPr>
          <p:nvPr>
            <p:ph type="sldNum" sz="quarter" idx="12"/>
          </p:nvPr>
        </p:nvSpPr>
        <p:spPr/>
        <p:txBody>
          <a:bodyPr rtlCol="0"/>
          <a:lstStyle/>
          <a:p>
            <a:pPr rtl="0"/>
            <a:fld id="{EB37DED6-D4C7-42EE-AB49-D2E39E64FDE4}" type="slidenum">
              <a:rPr lang="en-GB" noProof="0" smtClean="0"/>
              <a:t>‹#›</a:t>
            </a:fld>
            <a:endParaRPr lang="en-GB"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Date Placeholder 2"/>
          <p:cNvSpPr>
            <a:spLocks noGrp="1"/>
          </p:cNvSpPr>
          <p:nvPr>
            <p:ph type="dt" sz="half" idx="10"/>
          </p:nvPr>
        </p:nvSpPr>
        <p:spPr/>
        <p:txBody>
          <a:bodyPr rtlCol="0"/>
          <a:lstStyle>
            <a:lvl1pPr>
              <a:defRPr/>
            </a:lvl1pPr>
          </a:lstStyle>
          <a:p>
            <a:fld id="{2AAD07FA-60A0-4513-81AF-BDF95D9090DF}" type="datetime1">
              <a:rPr lang="en-GB" noProof="0" smtClean="0"/>
              <a:pPr/>
              <a:t>10/02/2026</a:t>
            </a:fld>
            <a:endParaRPr lang="en-GB" noProof="0" dirty="0"/>
          </a:p>
        </p:txBody>
      </p:sp>
      <p:sp>
        <p:nvSpPr>
          <p:cNvPr id="4" name="Footer Placeholder 3"/>
          <p:cNvSpPr>
            <a:spLocks noGrp="1"/>
          </p:cNvSpPr>
          <p:nvPr>
            <p:ph type="ftr" sz="quarter" idx="11"/>
          </p:nvPr>
        </p:nvSpPr>
        <p:spPr/>
        <p:txBody>
          <a:bodyPr rtlCol="0"/>
          <a:lstStyle/>
          <a:p>
            <a:pPr rtl="0"/>
            <a:endParaRPr lang="en-GB" noProof="0" dirty="0"/>
          </a:p>
        </p:txBody>
      </p:sp>
      <p:sp>
        <p:nvSpPr>
          <p:cNvPr id="5" name="Slide Number Placeholder 4"/>
          <p:cNvSpPr>
            <a:spLocks noGrp="1"/>
          </p:cNvSpPr>
          <p:nvPr>
            <p:ph type="sldNum" sz="quarter" idx="12"/>
          </p:nvPr>
        </p:nvSpPr>
        <p:spPr/>
        <p:txBody>
          <a:bodyPr rtlCol="0"/>
          <a:lstStyle/>
          <a:p>
            <a:pPr rtl="0"/>
            <a:fld id="{EB37DED6-D4C7-42EE-AB49-D2E39E64FDE4}" type="slidenum">
              <a:rPr lang="en-GB" noProof="0" smtClean="0"/>
              <a:t>‹#›</a:t>
            </a:fld>
            <a:endParaRPr lang="en-GB"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a:lvl1pPr>
          </a:lstStyle>
          <a:p>
            <a:fld id="{AEA9B41F-141C-4F65-BC2A-BC13EF27A4D7}" type="datetime1">
              <a:rPr lang="en-GB" noProof="0" smtClean="0"/>
              <a:pPr/>
              <a:t>10/02/2026</a:t>
            </a:fld>
            <a:endParaRPr lang="en-GB" noProof="0" dirty="0"/>
          </a:p>
        </p:txBody>
      </p:sp>
      <p:sp>
        <p:nvSpPr>
          <p:cNvPr id="3" name="Footer Placeholder 2"/>
          <p:cNvSpPr>
            <a:spLocks noGrp="1"/>
          </p:cNvSpPr>
          <p:nvPr>
            <p:ph type="ftr" sz="quarter" idx="11"/>
          </p:nvPr>
        </p:nvSpPr>
        <p:spPr/>
        <p:txBody>
          <a:bodyPr rtlCol="0"/>
          <a:lstStyle/>
          <a:p>
            <a:pPr rtl="0"/>
            <a:endParaRPr lang="en-GB" noProof="0" dirty="0"/>
          </a:p>
        </p:txBody>
      </p:sp>
      <p:sp>
        <p:nvSpPr>
          <p:cNvPr id="4" name="Slide Number Placeholder 3"/>
          <p:cNvSpPr>
            <a:spLocks noGrp="1"/>
          </p:cNvSpPr>
          <p:nvPr>
            <p:ph type="sldNum" sz="quarter" idx="12"/>
          </p:nvPr>
        </p:nvSpPr>
        <p:spPr/>
        <p:txBody>
          <a:bodyPr rtlCol="0"/>
          <a:lstStyle/>
          <a:p>
            <a:pPr rtl="0"/>
            <a:fld id="{EB37DED6-D4C7-42EE-AB49-D2E39E64FDE4}" type="slidenum">
              <a:rPr lang="en-GB" noProof="0" smtClean="0"/>
              <a:t>‹#›</a:t>
            </a:fld>
            <a:endParaRPr lang="en-GB"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n-GB" noProof="0" dirty="0"/>
          </a:p>
        </p:txBody>
      </p:sp>
      <p:sp>
        <p:nvSpPr>
          <p:cNvPr id="2" name="Title 1"/>
          <p:cNvSpPr>
            <a:spLocks noGrp="1"/>
          </p:cNvSpPr>
          <p:nvPr>
            <p:ph type="title"/>
          </p:nvPr>
        </p:nvSpPr>
        <p:spPr>
          <a:xfrm>
            <a:off x="304721" y="1701800"/>
            <a:ext cx="3351927" cy="2844800"/>
          </a:xfrm>
        </p:spPr>
        <p:txBody>
          <a:bodyPr rtlCol="0" anchor="b">
            <a:normAutofit/>
          </a:bodyPr>
          <a:lstStyle>
            <a:lvl1pPr algn="l">
              <a:defRPr sz="2000" b="1"/>
            </a:lvl1pPr>
          </a:lstStyle>
          <a:p>
            <a:pPr rtl="0"/>
            <a:r>
              <a:rPr lang="en-US" noProof="0"/>
              <a:t>Click to edit Master title style</a:t>
            </a:r>
            <a:endParaRPr lang="en-GB" noProof="0" dirty="0"/>
          </a:p>
        </p:txBody>
      </p:sp>
      <p:sp>
        <p:nvSpPr>
          <p:cNvPr id="3" name="Content Placeholder 2"/>
          <p:cNvSpPr>
            <a:spLocks noGrp="1"/>
          </p:cNvSpPr>
          <p:nvPr>
            <p:ph idx="1"/>
          </p:nvPr>
        </p:nvSpPr>
        <p:spPr>
          <a:xfrm>
            <a:off x="4469236" y="482600"/>
            <a:ext cx="6805427" cy="5892800"/>
          </a:xfrm>
        </p:spPr>
        <p:txBody>
          <a:bodyPr rtlCol="0">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Text Placeholder 3"/>
          <p:cNvSpPr>
            <a:spLocks noGrp="1"/>
          </p:cNvSpPr>
          <p:nvPr>
            <p:ph type="body" sz="half" idx="2"/>
          </p:nvPr>
        </p:nvSpPr>
        <p:spPr>
          <a:xfrm>
            <a:off x="304721" y="4648200"/>
            <a:ext cx="3351927" cy="1727200"/>
          </a:xfrm>
        </p:spPr>
        <p:txBody>
          <a:bodyPr rtlCol="0">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en-US" noProof="0"/>
              <a:t>Click to edit Master text styles</a:t>
            </a:r>
          </a:p>
        </p:txBody>
      </p:sp>
      <p:sp>
        <p:nvSpPr>
          <p:cNvPr id="5" name="Date Placeholder 4"/>
          <p:cNvSpPr>
            <a:spLocks noGrp="1"/>
          </p:cNvSpPr>
          <p:nvPr>
            <p:ph type="dt" sz="half" idx="10"/>
          </p:nvPr>
        </p:nvSpPr>
        <p:spPr/>
        <p:txBody>
          <a:bodyPr rtlCol="0"/>
          <a:lstStyle>
            <a:lvl1pPr>
              <a:defRPr/>
            </a:lvl1pPr>
          </a:lstStyle>
          <a:p>
            <a:fld id="{10E95AA2-CDD5-40B0-B1CF-38A42C9DCC78}" type="datetime1">
              <a:rPr lang="en-GB" noProof="0" smtClean="0"/>
              <a:pPr/>
              <a:t>10/02/2026</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2DFBB78A-01B4-41F2-96B0-677A4A282832}" type="slidenum">
              <a:rPr lang="en-GB" noProof="0" smtClean="0"/>
              <a:t>‹#›</a:t>
            </a:fld>
            <a:endParaRPr lang="en-GB"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n-GB" noProof="0" dirty="0"/>
          </a:p>
        </p:txBody>
      </p:sp>
      <p:sp>
        <p:nvSpPr>
          <p:cNvPr id="2" name="Title 1"/>
          <p:cNvSpPr>
            <a:spLocks noGrp="1"/>
          </p:cNvSpPr>
          <p:nvPr>
            <p:ph type="title"/>
          </p:nvPr>
        </p:nvSpPr>
        <p:spPr>
          <a:xfrm>
            <a:off x="2437765" y="4800600"/>
            <a:ext cx="7313295" cy="762000"/>
          </a:xfrm>
        </p:spPr>
        <p:txBody>
          <a:bodyPr rtlCol="0" anchor="b">
            <a:normAutofit/>
          </a:bodyPr>
          <a:lstStyle>
            <a:lvl1pPr algn="l">
              <a:defRPr sz="2000" b="1"/>
            </a:lvl1pPr>
          </a:lstStyle>
          <a:p>
            <a:pPr rtl="0"/>
            <a:r>
              <a:rPr lang="en-US" noProof="0"/>
              <a:t>Click to edit Master title style</a:t>
            </a:r>
            <a:endParaRPr lang="en-GB" noProof="0" dirty="0"/>
          </a:p>
        </p:txBody>
      </p:sp>
      <p:sp>
        <p:nvSpPr>
          <p:cNvPr id="3" name="Picture Placeholder 2"/>
          <p:cNvSpPr>
            <a:spLocks noGrp="1"/>
          </p:cNvSpPr>
          <p:nvPr>
            <p:ph type="pic" idx="1"/>
          </p:nvPr>
        </p:nvSpPr>
        <p:spPr>
          <a:xfrm>
            <a:off x="2437765" y="279401"/>
            <a:ext cx="7313295" cy="4448175"/>
          </a:xfrm>
        </p:spPr>
        <p:txBody>
          <a:bodyPr rtlCol="0">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en-US" noProof="0"/>
              <a:t>Click icon to add picture</a:t>
            </a:r>
            <a:endParaRPr lang="en-GB" noProof="0" dirty="0"/>
          </a:p>
        </p:txBody>
      </p:sp>
      <p:sp>
        <p:nvSpPr>
          <p:cNvPr id="4" name="Text Placeholder 3"/>
          <p:cNvSpPr>
            <a:spLocks noGrp="1"/>
          </p:cNvSpPr>
          <p:nvPr>
            <p:ph type="body" sz="half" idx="2"/>
          </p:nvPr>
        </p:nvSpPr>
        <p:spPr>
          <a:xfrm>
            <a:off x="2437765" y="5562600"/>
            <a:ext cx="7313295" cy="812800"/>
          </a:xfrm>
        </p:spPr>
        <p:txBody>
          <a:bodyPr rtlCol="0">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en-US" noProof="0"/>
              <a:t>Click to edit Master text styles</a:t>
            </a:r>
          </a:p>
        </p:txBody>
      </p:sp>
      <p:sp>
        <p:nvSpPr>
          <p:cNvPr id="5" name="Date Placeholder 4"/>
          <p:cNvSpPr>
            <a:spLocks noGrp="1"/>
          </p:cNvSpPr>
          <p:nvPr>
            <p:ph type="dt" sz="half" idx="10"/>
          </p:nvPr>
        </p:nvSpPr>
        <p:spPr/>
        <p:txBody>
          <a:bodyPr rtlCol="0"/>
          <a:lstStyle>
            <a:lvl1pPr>
              <a:defRPr/>
            </a:lvl1pPr>
          </a:lstStyle>
          <a:p>
            <a:fld id="{AF96DEFE-052F-4B34-8EAC-A263CB86F3A5}" type="datetime1">
              <a:rPr lang="en-GB" noProof="0" smtClean="0"/>
              <a:pPr/>
              <a:t>10/02/2026</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2DFBB78A-01B4-41F2-96B0-677A4A282832}" type="slidenum">
              <a:rPr lang="en-GB" noProof="0" smtClean="0"/>
              <a:t>‹#›</a:t>
            </a:fld>
            <a:endParaRPr lang="en-GB"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n-GB" noProof="0"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CF860746-45FF-4F3F-9CE0-E6B542C01EBE}" type="datetime1">
              <a:rPr lang="en-GB" noProof="0" smtClean="0"/>
              <a:pPr/>
              <a:t>10/02/2026</a:t>
            </a:fld>
            <a:endParaRPr lang="en-GB" noProof="0"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pPr rtl="0"/>
            <a:endParaRPr lang="en-GB" noProof="0"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pPr rtl="0"/>
            <a:fld id="{EB37DED6-D4C7-42EE-AB49-D2E39E64FDE4}" type="slidenum">
              <a:rPr lang="en-GB" noProof="0" smtClean="0"/>
              <a:pPr/>
              <a:t>‹#›</a:t>
            </a:fld>
            <a:endParaRPr lang="en-GB" noProof="0"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8108" y="1196752"/>
            <a:ext cx="8178833" cy="3298825"/>
          </a:xfrm>
        </p:spPr>
        <p:txBody>
          <a:bodyPr rtlCol="0">
            <a:normAutofit/>
          </a:bodyPr>
          <a:lstStyle/>
          <a:p>
            <a:pPr rtl="0"/>
            <a:r>
              <a:rPr lang="en-gb" sz="6600" b="1" dirty="0">
                <a:effectLst>
                  <a:outerShdw blurRad="38100" dist="38100" dir="2700000" algn="tl">
                    <a:srgbClr val="000000">
                      <a:alpha val="43137"/>
                    </a:srgbClr>
                  </a:outerShdw>
                </a:effectLst>
                <a:latin typeface="SassoonPrimaryInfant" pitchFamily="2" charset="0"/>
              </a:rPr>
              <a:t>Phonics </a:t>
            </a:r>
            <a:r>
              <a:rPr lang="en-gb" sz="6600" b="1">
                <a:effectLst>
                  <a:outerShdw blurRad="38100" dist="38100" dir="2700000" algn="tl">
                    <a:srgbClr val="000000">
                      <a:alpha val="43137"/>
                    </a:srgbClr>
                  </a:outerShdw>
                </a:effectLst>
                <a:latin typeface="SassoonPrimaryInfant" pitchFamily="2" charset="0"/>
              </a:rPr>
              <a:t>Screening Information -2026</a:t>
            </a:r>
            <a:endParaRPr lang="en-US" sz="6600" b="1" dirty="0">
              <a:effectLst>
                <a:outerShdw blurRad="38100" dist="38100" dir="2700000" algn="tl">
                  <a:srgbClr val="000000">
                    <a:alpha val="43137"/>
                  </a:srgbClr>
                </a:outerShdw>
              </a:effectLst>
              <a:latin typeface="SassoonPrimaryInfant" pitchFamily="2" charset="0"/>
            </a:endParaRPr>
          </a:p>
        </p:txBody>
      </p:sp>
      <p:sp>
        <p:nvSpPr>
          <p:cNvPr id="3" name="Subtitle 2"/>
          <p:cNvSpPr>
            <a:spLocks noGrp="1"/>
          </p:cNvSpPr>
          <p:nvPr>
            <p:ph type="subTitle" idx="1"/>
          </p:nvPr>
        </p:nvSpPr>
        <p:spPr>
          <a:xfrm>
            <a:off x="4545517" y="4416648"/>
            <a:ext cx="7008574" cy="1244600"/>
          </a:xfrm>
        </p:spPr>
        <p:txBody>
          <a:bodyPr rtlCol="0">
            <a:normAutofit/>
          </a:bodyPr>
          <a:lstStyle/>
          <a:p>
            <a:pPr rtl="0"/>
            <a:r>
              <a:rPr lang="en-gb" sz="3600" i="1" dirty="0"/>
              <a:t>Welcome!</a:t>
            </a:r>
            <a:endParaRPr lang="en-US" sz="3600" i="1" dirty="0"/>
          </a:p>
        </p:txBody>
      </p:sp>
      <p:pic>
        <p:nvPicPr>
          <p:cNvPr id="4" name="Picture 2" descr="West Kidlington Primary School Phonics Parent Information">
            <a:extLst>
              <a:ext uri="{FF2B5EF4-FFF2-40B4-BE49-F238E27FC236}">
                <a16:creationId xmlns:a16="http://schemas.microsoft.com/office/drawing/2014/main" id="{1ADDB6E3-69B9-6392-85BF-95ABB760E55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44633" y="5400675"/>
            <a:ext cx="3133725"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B5703DB4-1B53-4E5D-B1EC-D5A4B307CEDD}"/>
              </a:ext>
            </a:extLst>
          </p:cNvPr>
          <p:cNvSpPr>
            <a:spLocks noGrp="1"/>
          </p:cNvSpPr>
          <p:nvPr>
            <p:ph type="dt" sz="half" idx="10"/>
          </p:nvPr>
        </p:nvSpPr>
        <p:spPr/>
        <p:txBody>
          <a:bodyPr/>
          <a:lstStyle/>
          <a:p>
            <a:fld id="{9831163F-A609-4965-981E-2512858A6B0B}" type="datetime1">
              <a:rPr lang="en-GB" noProof="0" smtClean="0"/>
              <a:pPr/>
              <a:t>10/02/2026</a:t>
            </a:fld>
            <a:endParaRPr lang="en-GB" noProof="0" dirty="0"/>
          </a:p>
        </p:txBody>
      </p:sp>
      <p:pic>
        <p:nvPicPr>
          <p:cNvPr id="8" name="Picture 7">
            <a:extLst>
              <a:ext uri="{FF2B5EF4-FFF2-40B4-BE49-F238E27FC236}">
                <a16:creationId xmlns:a16="http://schemas.microsoft.com/office/drawing/2014/main" id="{4274AE4D-7A90-4D81-9288-E7B180B65AC6}"/>
              </a:ext>
            </a:extLst>
          </p:cNvPr>
          <p:cNvPicPr>
            <a:picLocks noChangeAspect="1"/>
          </p:cNvPicPr>
          <p:nvPr/>
        </p:nvPicPr>
        <p:blipFill>
          <a:blip r:embed="rId2"/>
          <a:stretch>
            <a:fillRect/>
          </a:stretch>
        </p:blipFill>
        <p:spPr>
          <a:xfrm>
            <a:off x="1557908" y="1484784"/>
            <a:ext cx="9379468" cy="4752528"/>
          </a:xfrm>
          <a:prstGeom prst="rect">
            <a:avLst/>
          </a:prstGeom>
        </p:spPr>
      </p:pic>
      <p:pic>
        <p:nvPicPr>
          <p:cNvPr id="9" name="Picture 8">
            <a:extLst>
              <a:ext uri="{FF2B5EF4-FFF2-40B4-BE49-F238E27FC236}">
                <a16:creationId xmlns:a16="http://schemas.microsoft.com/office/drawing/2014/main" id="{1C25818F-665D-4D3C-B690-50A7CAFF3614}"/>
              </a:ext>
            </a:extLst>
          </p:cNvPr>
          <p:cNvPicPr>
            <a:picLocks noChangeAspect="1"/>
          </p:cNvPicPr>
          <p:nvPr/>
        </p:nvPicPr>
        <p:blipFill>
          <a:blip r:embed="rId3"/>
          <a:stretch>
            <a:fillRect/>
          </a:stretch>
        </p:blipFill>
        <p:spPr>
          <a:xfrm>
            <a:off x="1595174" y="608001"/>
            <a:ext cx="8998476" cy="713294"/>
          </a:xfrm>
          <a:prstGeom prst="rect">
            <a:avLst/>
          </a:prstGeom>
        </p:spPr>
      </p:pic>
    </p:spTree>
    <p:extLst>
      <p:ext uri="{BB962C8B-B14F-4D97-AF65-F5344CB8AC3E}">
        <p14:creationId xmlns:p14="http://schemas.microsoft.com/office/powerpoint/2010/main" val="249497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876" y="1139168"/>
            <a:ext cx="11084907" cy="1397000"/>
          </a:xfrm>
        </p:spPr>
        <p:txBody>
          <a:bodyPr rtlCol="0">
            <a:normAutofit/>
          </a:bodyPr>
          <a:lstStyle/>
          <a:p>
            <a:r>
              <a:rPr lang="en-US" sz="6000" b="1" dirty="0">
                <a:effectLst>
                  <a:outerShdw blurRad="38100" dist="38100" dir="2700000" algn="tl">
                    <a:srgbClr val="000000">
                      <a:alpha val="43137"/>
                    </a:srgbClr>
                  </a:outerShdw>
                </a:effectLst>
                <a:latin typeface="SassoonPrimaryInfant" pitchFamily="2" charset="0"/>
              </a:rPr>
              <a:t>How are the results used?</a:t>
            </a:r>
            <a:endParaRPr lang="en-US" i="1" dirty="0"/>
          </a:p>
        </p:txBody>
      </p:sp>
      <p:sp>
        <p:nvSpPr>
          <p:cNvPr id="3" name="Content Placeholder 4">
            <a:extLst>
              <a:ext uri="{FF2B5EF4-FFF2-40B4-BE49-F238E27FC236}">
                <a16:creationId xmlns:a16="http://schemas.microsoft.com/office/drawing/2014/main" id="{27E0B4F4-8190-27CE-30C1-60C342608B57}"/>
              </a:ext>
            </a:extLst>
          </p:cNvPr>
          <p:cNvSpPr txBox="1">
            <a:spLocks/>
          </p:cNvSpPr>
          <p:nvPr/>
        </p:nvSpPr>
        <p:spPr>
          <a:xfrm>
            <a:off x="731979" y="476672"/>
            <a:ext cx="10724866" cy="4579664"/>
          </a:xfrm>
          <a:prstGeom prst="rect">
            <a:avLst/>
          </a:prstGeom>
        </p:spPr>
        <p:txBody>
          <a:bodyPr vert="horz" lIns="121899" tIns="60949" rIns="121899" bIns="60949" rtlCol="0" anchor="b">
            <a:normAutofit/>
          </a:bodyPr>
          <a:lstStyle>
            <a:lvl1pPr marL="0" indent="0" algn="l" defTabSz="1218987" rtl="0" eaLnBrk="1" latinLnBrk="0" hangingPunct="1">
              <a:lnSpc>
                <a:spcPct val="95000"/>
              </a:lnSpc>
              <a:spcBef>
                <a:spcPts val="0"/>
              </a:spcBef>
              <a:buSzPct val="100000"/>
              <a:buFont typeface="Arial" pitchFamily="34" charset="0"/>
              <a:buNone/>
              <a:defRPr sz="2400" b="1" kern="1200">
                <a:solidFill>
                  <a:schemeClr val="tx1"/>
                </a:solidFill>
                <a:latin typeface="+mn-lt"/>
                <a:ea typeface="+mn-ea"/>
                <a:cs typeface="+mn-cs"/>
              </a:defRPr>
            </a:lvl1pPr>
            <a:lvl2pPr marL="609493" indent="0" algn="l" defTabSz="1218987" rtl="0" eaLnBrk="1" latinLnBrk="0" hangingPunct="1">
              <a:lnSpc>
                <a:spcPct val="95000"/>
              </a:lnSpc>
              <a:spcBef>
                <a:spcPts val="1066"/>
              </a:spcBef>
              <a:buSzPct val="100000"/>
              <a:buFont typeface="Century Gothic" pitchFamily="34" charset="0"/>
              <a:buNone/>
              <a:defRPr sz="2700" b="1" kern="1200">
                <a:solidFill>
                  <a:schemeClr val="tx1"/>
                </a:solidFill>
                <a:latin typeface="+mn-lt"/>
                <a:ea typeface="+mn-ea"/>
                <a:cs typeface="+mn-cs"/>
              </a:defRPr>
            </a:lvl2pPr>
            <a:lvl3pPr marL="1218987" indent="0" algn="l" defTabSz="1218987" rtl="0" eaLnBrk="1" latinLnBrk="0" hangingPunct="1">
              <a:lnSpc>
                <a:spcPct val="95000"/>
              </a:lnSpc>
              <a:spcBef>
                <a:spcPts val="1066"/>
              </a:spcBef>
              <a:buSzPct val="100000"/>
              <a:buFont typeface="Century Gothic" pitchFamily="34" charset="0"/>
              <a:buNone/>
              <a:defRPr sz="2400" b="1" kern="1200">
                <a:solidFill>
                  <a:schemeClr val="tx1"/>
                </a:solidFill>
                <a:latin typeface="+mn-lt"/>
                <a:ea typeface="+mn-ea"/>
                <a:cs typeface="+mn-cs"/>
              </a:defRPr>
            </a:lvl3pPr>
            <a:lvl4pPr marL="1828480" indent="0" algn="l" defTabSz="1218987" rtl="0" eaLnBrk="1" latinLnBrk="0" hangingPunct="1">
              <a:lnSpc>
                <a:spcPct val="95000"/>
              </a:lnSpc>
              <a:spcBef>
                <a:spcPts val="1066"/>
              </a:spcBef>
              <a:buSzPct val="100000"/>
              <a:buFont typeface="Century Gothic" pitchFamily="34" charset="0"/>
              <a:buNone/>
              <a:defRPr sz="2100" b="1" kern="1200">
                <a:solidFill>
                  <a:schemeClr val="tx1"/>
                </a:solidFill>
                <a:latin typeface="+mn-lt"/>
                <a:ea typeface="+mn-ea"/>
                <a:cs typeface="+mn-cs"/>
              </a:defRPr>
            </a:lvl4pPr>
            <a:lvl5pPr marL="2437973" indent="0" algn="l" defTabSz="1218987" rtl="0" eaLnBrk="1" latinLnBrk="0" hangingPunct="1">
              <a:lnSpc>
                <a:spcPct val="95000"/>
              </a:lnSpc>
              <a:spcBef>
                <a:spcPts val="1066"/>
              </a:spcBef>
              <a:buSzPct val="100000"/>
              <a:buFont typeface="Century Gothic" pitchFamily="34" charset="0"/>
              <a:buNone/>
              <a:defRPr sz="2100" b="1" kern="1200">
                <a:solidFill>
                  <a:schemeClr val="tx1"/>
                </a:solidFill>
                <a:latin typeface="+mn-lt"/>
                <a:ea typeface="+mn-ea"/>
                <a:cs typeface="+mn-cs"/>
              </a:defRPr>
            </a:lvl5pPr>
            <a:lvl6pPr marL="3047467" indent="0" algn="l" defTabSz="1218987" rtl="0" eaLnBrk="1" latinLnBrk="0" hangingPunct="1">
              <a:lnSpc>
                <a:spcPct val="95000"/>
              </a:lnSpc>
              <a:spcBef>
                <a:spcPts val="1066"/>
              </a:spcBef>
              <a:buSzPct val="90000"/>
              <a:buFont typeface="Century Gothic" pitchFamily="34" charset="0"/>
              <a:buNone/>
              <a:defRPr sz="2100" b="1" kern="1200">
                <a:solidFill>
                  <a:schemeClr val="tx1"/>
                </a:solidFill>
                <a:latin typeface="+mn-lt"/>
                <a:ea typeface="+mn-ea"/>
                <a:cs typeface="+mn-cs"/>
              </a:defRPr>
            </a:lvl6pPr>
            <a:lvl7pPr marL="3656960" indent="0" algn="l" defTabSz="1218987" rtl="0" eaLnBrk="1" latinLnBrk="0" hangingPunct="1">
              <a:lnSpc>
                <a:spcPct val="95000"/>
              </a:lnSpc>
              <a:spcBef>
                <a:spcPts val="1066"/>
              </a:spcBef>
              <a:buSzPct val="90000"/>
              <a:buFont typeface="Century Gothic" pitchFamily="34" charset="0"/>
              <a:buNone/>
              <a:defRPr sz="2100" b="1" kern="1200">
                <a:solidFill>
                  <a:schemeClr val="tx1"/>
                </a:solidFill>
                <a:latin typeface="+mn-lt"/>
                <a:ea typeface="+mn-ea"/>
                <a:cs typeface="+mn-cs"/>
              </a:defRPr>
            </a:lvl7pPr>
            <a:lvl8pPr marL="4266453" indent="0" algn="l" defTabSz="1218987" rtl="0" eaLnBrk="1" latinLnBrk="0" hangingPunct="1">
              <a:lnSpc>
                <a:spcPct val="95000"/>
              </a:lnSpc>
              <a:spcBef>
                <a:spcPts val="1066"/>
              </a:spcBef>
              <a:buSzPct val="90000"/>
              <a:buFont typeface="Century Gothic" pitchFamily="34" charset="0"/>
              <a:buNone/>
              <a:defRPr sz="2100" b="1" kern="1200">
                <a:solidFill>
                  <a:schemeClr val="tx1"/>
                </a:solidFill>
                <a:latin typeface="+mn-lt"/>
                <a:ea typeface="+mn-ea"/>
                <a:cs typeface="+mn-cs"/>
              </a:defRPr>
            </a:lvl8pPr>
            <a:lvl9pPr marL="4875947" indent="0" algn="l" defTabSz="1218987" rtl="0" eaLnBrk="1" latinLnBrk="0" hangingPunct="1">
              <a:lnSpc>
                <a:spcPct val="95000"/>
              </a:lnSpc>
              <a:spcBef>
                <a:spcPts val="1066"/>
              </a:spcBef>
              <a:buSzPct val="90000"/>
              <a:buFont typeface="Century Gothic" pitchFamily="34" charset="0"/>
              <a:buNone/>
              <a:defRPr sz="2100" b="1" kern="1200">
                <a:solidFill>
                  <a:schemeClr val="tx1"/>
                </a:solidFill>
                <a:latin typeface="+mn-lt"/>
                <a:ea typeface="+mn-ea"/>
                <a:cs typeface="+mn-cs"/>
              </a:defRPr>
            </a:lvl9pPr>
          </a:lstStyle>
          <a:p>
            <a:pPr marL="342900" indent="-342900">
              <a:buFont typeface="Arial" panose="020B0604020202020204" pitchFamily="34" charset="0"/>
              <a:buChar char="•"/>
            </a:pPr>
            <a:r>
              <a:rPr lang="en-US" dirty="0">
                <a:latin typeface="SassoonPrimaryInfant" pitchFamily="2" charset="0"/>
              </a:rPr>
              <a:t>Teachers will gain a better understanding of who needs support with decoding/blending. </a:t>
            </a:r>
          </a:p>
          <a:p>
            <a:pPr marL="342900" indent="-342900">
              <a:buFont typeface="Arial" panose="020B0604020202020204" pitchFamily="34" charset="0"/>
              <a:buChar char="•"/>
            </a:pPr>
            <a:r>
              <a:rPr lang="en-US" dirty="0">
                <a:latin typeface="SassoonPrimaryInfant" pitchFamily="2" charset="0"/>
              </a:rPr>
              <a:t>Parents will have an understanding of whether their child is on track with their reading skills (results will be shared with parents in end of year reports).</a:t>
            </a:r>
          </a:p>
          <a:p>
            <a:pPr marL="342900" indent="-342900">
              <a:buFont typeface="Arial" panose="020B0604020202020204" pitchFamily="34" charset="0"/>
              <a:buChar char="•"/>
            </a:pPr>
            <a:r>
              <a:rPr lang="en-US" dirty="0">
                <a:latin typeface="SassoonPrimaryInfant" pitchFamily="2" charset="0"/>
              </a:rPr>
              <a:t>Passing the Check does not automatically mean they finish the RWI scheme. If we feel they need some more time to embed their RWI skills and reading speed, children will be kept on the scheme. </a:t>
            </a:r>
          </a:p>
        </p:txBody>
      </p:sp>
      <p:pic>
        <p:nvPicPr>
          <p:cNvPr id="4098" name="Picture 2" descr="Results with magnifying glass | Free SVG">
            <a:extLst>
              <a:ext uri="{FF2B5EF4-FFF2-40B4-BE49-F238E27FC236}">
                <a16:creationId xmlns:a16="http://schemas.microsoft.com/office/drawing/2014/main" id="{BCAF4426-AFF3-5483-03D2-2A8532D0F9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218" y="4725144"/>
            <a:ext cx="2651894" cy="2651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21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12951979-7689-40CB-BADE-01B090436190}"/>
              </a:ext>
            </a:extLst>
          </p:cNvPr>
          <p:cNvSpPr>
            <a:spLocks noGrp="1"/>
          </p:cNvSpPr>
          <p:nvPr>
            <p:ph type="dt" sz="half" idx="10"/>
          </p:nvPr>
        </p:nvSpPr>
        <p:spPr/>
        <p:txBody>
          <a:bodyPr/>
          <a:lstStyle/>
          <a:p>
            <a:fld id="{9831163F-A609-4965-981E-2512858A6B0B}" type="datetime1">
              <a:rPr lang="en-GB" noProof="0" smtClean="0"/>
              <a:pPr/>
              <a:t>10/02/2026</a:t>
            </a:fld>
            <a:endParaRPr lang="en-GB" noProof="0" dirty="0"/>
          </a:p>
        </p:txBody>
      </p:sp>
      <p:sp>
        <p:nvSpPr>
          <p:cNvPr id="9" name="WordArt 2">
            <a:extLst>
              <a:ext uri="{FF2B5EF4-FFF2-40B4-BE49-F238E27FC236}">
                <a16:creationId xmlns:a16="http://schemas.microsoft.com/office/drawing/2014/main" id="{1C752631-6B62-41B2-B821-1DF8C3CE5B18}"/>
              </a:ext>
            </a:extLst>
          </p:cNvPr>
          <p:cNvSpPr>
            <a:spLocks noChangeArrowheads="1" noChangeShapeType="1" noTextEdit="1"/>
          </p:cNvSpPr>
          <p:nvPr/>
        </p:nvSpPr>
        <p:spPr bwMode="auto">
          <a:xfrm>
            <a:off x="1773932" y="686563"/>
            <a:ext cx="8162968" cy="771508"/>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fontAlgn="base">
              <a:spcBef>
                <a:spcPct val="0"/>
              </a:spcBef>
              <a:spcAft>
                <a:spcPct val="0"/>
              </a:spcAft>
              <a:defRPr/>
            </a:pPr>
            <a:r>
              <a:rPr lang="en-GB" sz="3600" b="1" kern="10" dirty="0">
                <a:ln w="11430"/>
                <a:gradFill>
                  <a:gsLst>
                    <a:gs pos="0">
                      <a:srgbClr val="009DD9">
                        <a:tint val="70000"/>
                        <a:satMod val="245000"/>
                      </a:srgbClr>
                    </a:gs>
                    <a:gs pos="75000">
                      <a:srgbClr val="009DD9">
                        <a:tint val="90000"/>
                        <a:shade val="60000"/>
                        <a:satMod val="240000"/>
                      </a:srgbClr>
                    </a:gs>
                    <a:gs pos="100000">
                      <a:srgbClr val="009DD9">
                        <a:tint val="100000"/>
                        <a:shade val="50000"/>
                        <a:satMod val="240000"/>
                      </a:srgbClr>
                    </a:gs>
                  </a:gsLst>
                  <a:lin ang="5400000"/>
                </a:gradFill>
                <a:effectLst>
                  <a:outerShdw blurRad="50800" dist="39000" dir="5460000" algn="tl">
                    <a:srgbClr val="000000">
                      <a:alpha val="38000"/>
                    </a:srgbClr>
                  </a:outerShdw>
                </a:effectLst>
                <a:latin typeface="Comic Sans MS"/>
                <a:cs typeface="Times New Roman" panose="02020603050405020304" pitchFamily="18" charset="0"/>
              </a:rPr>
              <a:t>When will it happen?</a:t>
            </a:r>
          </a:p>
        </p:txBody>
      </p:sp>
      <p:sp>
        <p:nvSpPr>
          <p:cNvPr id="6" name="TextBox 5">
            <a:extLst>
              <a:ext uri="{FF2B5EF4-FFF2-40B4-BE49-F238E27FC236}">
                <a16:creationId xmlns:a16="http://schemas.microsoft.com/office/drawing/2014/main" id="{3D10E829-C4BD-4498-8935-E159E20C5AFD}"/>
              </a:ext>
            </a:extLst>
          </p:cNvPr>
          <p:cNvSpPr txBox="1"/>
          <p:nvPr/>
        </p:nvSpPr>
        <p:spPr>
          <a:xfrm>
            <a:off x="1557908" y="2055494"/>
            <a:ext cx="7992888" cy="2058320"/>
          </a:xfrm>
          <a:prstGeom prst="rect">
            <a:avLst/>
          </a:prstGeom>
          <a:noFill/>
        </p:spPr>
        <p:txBody>
          <a:bodyPr wrap="square">
            <a:spAutoFit/>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The </a:t>
            </a:r>
            <a:r>
              <a:rPr lang="en-GB" dirty="0">
                <a:latin typeface="Calibri" panose="020F0502020204030204" pitchFamily="34" charset="0"/>
                <a:ea typeface="Calibri" panose="020F0502020204030204" pitchFamily="34" charset="0"/>
                <a:cs typeface="Times New Roman" panose="02020603050405020304" pitchFamily="18" charset="0"/>
              </a:rPr>
              <a:t>Phonics S</a:t>
            </a:r>
            <a:r>
              <a:rPr lang="en-GB" sz="2400" dirty="0">
                <a:effectLst/>
                <a:latin typeface="Calibri" panose="020F0502020204030204" pitchFamily="34" charset="0"/>
                <a:ea typeface="Calibri" panose="020F0502020204030204" pitchFamily="34" charset="0"/>
                <a:cs typeface="Times New Roman" panose="02020603050405020304" pitchFamily="18" charset="0"/>
              </a:rPr>
              <a:t>creening </a:t>
            </a:r>
            <a:r>
              <a:rPr lang="en-GB" dirty="0">
                <a:latin typeface="Calibri" panose="020F0502020204030204" pitchFamily="34" charset="0"/>
                <a:ea typeface="Calibri" panose="020F0502020204030204" pitchFamily="34" charset="0"/>
                <a:cs typeface="Times New Roman" panose="02020603050405020304" pitchFamily="18" charset="0"/>
              </a:rPr>
              <a:t>C</a:t>
            </a:r>
            <a:r>
              <a:rPr lang="en-GB" sz="2400" dirty="0">
                <a:effectLst/>
                <a:latin typeface="Calibri" panose="020F0502020204030204" pitchFamily="34" charset="0"/>
                <a:ea typeface="Calibri" panose="020F0502020204030204" pitchFamily="34" charset="0"/>
                <a:cs typeface="Times New Roman" panose="02020603050405020304" pitchFamily="18" charset="0"/>
              </a:rPr>
              <a:t>heck will take place throughout the week beginning </a:t>
            </a:r>
          </a:p>
          <a:p>
            <a:pPr algn="ctr">
              <a:lnSpc>
                <a:spcPct val="107000"/>
              </a:lnSpc>
              <a:spcAft>
                <a:spcPts val="800"/>
              </a:spcAft>
            </a:pPr>
            <a:r>
              <a:rPr lang="en-GB"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Monday 8</a:t>
            </a:r>
            <a:r>
              <a:rPr lang="en-GB" sz="3600" baseline="30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a:t>
            </a:r>
            <a:r>
              <a:rPr lang="en-GB"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June </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4179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72" y="-171400"/>
            <a:ext cx="11084907" cy="1397000"/>
          </a:xfrm>
        </p:spPr>
        <p:txBody>
          <a:bodyPr rtlCol="0">
            <a:normAutofit/>
          </a:bodyPr>
          <a:lstStyle/>
          <a:p>
            <a:r>
              <a:rPr lang="en-US" sz="6000" b="1" dirty="0">
                <a:effectLst>
                  <a:outerShdw blurRad="38100" dist="38100" dir="2700000" algn="tl">
                    <a:srgbClr val="000000">
                      <a:alpha val="43137"/>
                    </a:srgbClr>
                  </a:outerShdw>
                </a:effectLst>
                <a:latin typeface="SassoonPrimaryInfant" pitchFamily="2" charset="0"/>
              </a:rPr>
              <a:t>What Can You Do To Help?</a:t>
            </a:r>
            <a:endParaRPr lang="en-US" i="1" dirty="0"/>
          </a:p>
        </p:txBody>
      </p:sp>
      <p:pic>
        <p:nvPicPr>
          <p:cNvPr id="3074" name="Picture 2" descr="Phonics - St Matthew's Church of England Primary School">
            <a:extLst>
              <a:ext uri="{FF2B5EF4-FFF2-40B4-BE49-F238E27FC236}">
                <a16:creationId xmlns:a16="http://schemas.microsoft.com/office/drawing/2014/main" id="{82E8E725-C72E-221A-8EA2-DC6AF986B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788" y="1219926"/>
            <a:ext cx="593941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FD16A81-A91D-5FE7-536C-ED8ADB393B6F}"/>
              </a:ext>
            </a:extLst>
          </p:cNvPr>
          <p:cNvPicPr>
            <a:picLocks noChangeAspect="1"/>
          </p:cNvPicPr>
          <p:nvPr/>
        </p:nvPicPr>
        <p:blipFill rotWithShape="1">
          <a:blip r:embed="rId4"/>
          <a:srcRect l="45274" t="17780" r="26960" b="7990"/>
          <a:stretch/>
        </p:blipFill>
        <p:spPr>
          <a:xfrm rot="20938313">
            <a:off x="3077498" y="2517639"/>
            <a:ext cx="1660109" cy="2496457"/>
          </a:xfrm>
          <a:prstGeom prst="rect">
            <a:avLst/>
          </a:prstGeom>
        </p:spPr>
      </p:pic>
      <p:sp>
        <p:nvSpPr>
          <p:cNvPr id="5" name="TextBox 4">
            <a:extLst>
              <a:ext uri="{FF2B5EF4-FFF2-40B4-BE49-F238E27FC236}">
                <a16:creationId xmlns:a16="http://schemas.microsoft.com/office/drawing/2014/main" id="{2EF39472-D1EC-DE2C-C699-FF0B109A444E}"/>
              </a:ext>
            </a:extLst>
          </p:cNvPr>
          <p:cNvSpPr txBox="1"/>
          <p:nvPr/>
        </p:nvSpPr>
        <p:spPr>
          <a:xfrm>
            <a:off x="405780" y="3193457"/>
            <a:ext cx="2664296" cy="1323439"/>
          </a:xfrm>
          <a:prstGeom prst="rect">
            <a:avLst/>
          </a:prstGeom>
          <a:noFill/>
        </p:spPr>
        <p:txBody>
          <a:bodyPr wrap="square" rtlCol="0">
            <a:spAutoFit/>
          </a:bodyPr>
          <a:lstStyle/>
          <a:p>
            <a:r>
              <a:rPr lang="en-US" sz="2000" dirty="0">
                <a:latin typeface="SassoonPrimaryInfant" pitchFamily="2" charset="0"/>
              </a:rPr>
              <a:t>Regularly </a:t>
            </a:r>
            <a:r>
              <a:rPr lang="en-US" sz="2000" dirty="0" err="1">
                <a:latin typeface="SassoonPrimaryInfant" pitchFamily="2" charset="0"/>
              </a:rPr>
              <a:t>practise</a:t>
            </a:r>
            <a:r>
              <a:rPr lang="en-US" sz="2000" dirty="0">
                <a:latin typeface="SassoonPrimaryInfant" pitchFamily="2" charset="0"/>
              </a:rPr>
              <a:t> set 1, 2, 3 and the additional sounds, in a different order each time. </a:t>
            </a:r>
            <a:endParaRPr lang="en-GB" i="1" dirty="0">
              <a:latin typeface="SassoonPrimaryInfant" pitchFamily="2" charset="0"/>
            </a:endParaRPr>
          </a:p>
        </p:txBody>
      </p:sp>
      <p:sp>
        <p:nvSpPr>
          <p:cNvPr id="7" name="TextBox 6">
            <a:extLst>
              <a:ext uri="{FF2B5EF4-FFF2-40B4-BE49-F238E27FC236}">
                <a16:creationId xmlns:a16="http://schemas.microsoft.com/office/drawing/2014/main" id="{1DEE7DCA-EC42-29E9-B298-BCA66D7B9D6B}"/>
              </a:ext>
            </a:extLst>
          </p:cNvPr>
          <p:cNvSpPr txBox="1"/>
          <p:nvPr/>
        </p:nvSpPr>
        <p:spPr>
          <a:xfrm>
            <a:off x="1917948" y="5805264"/>
            <a:ext cx="6535446" cy="707886"/>
          </a:xfrm>
          <a:prstGeom prst="rect">
            <a:avLst/>
          </a:prstGeom>
          <a:noFill/>
        </p:spPr>
        <p:txBody>
          <a:bodyPr wrap="square">
            <a:spAutoFit/>
          </a:bodyPr>
          <a:lstStyle/>
          <a:p>
            <a:r>
              <a:rPr lang="en-US" sz="2000" dirty="0">
                <a:latin typeface="SassoonPrimaryInfant" pitchFamily="2" charset="0"/>
              </a:rPr>
              <a:t>When reading any words/books, encourage your child to use ‘Special Friends’, ‘Fred Talk’, read the word’ to read.</a:t>
            </a:r>
            <a:endParaRPr lang="en-GB" sz="2000" dirty="0">
              <a:latin typeface="SassoonPrimaryInfant" pitchFamily="2" charset="0"/>
            </a:endParaRPr>
          </a:p>
        </p:txBody>
      </p:sp>
      <p:sp>
        <p:nvSpPr>
          <p:cNvPr id="8" name="TextBox 7">
            <a:extLst>
              <a:ext uri="{FF2B5EF4-FFF2-40B4-BE49-F238E27FC236}">
                <a16:creationId xmlns:a16="http://schemas.microsoft.com/office/drawing/2014/main" id="{35E13AD6-3445-0643-4580-31220EA21E51}"/>
              </a:ext>
            </a:extLst>
          </p:cNvPr>
          <p:cNvSpPr txBox="1"/>
          <p:nvPr/>
        </p:nvSpPr>
        <p:spPr>
          <a:xfrm>
            <a:off x="4961054" y="4756146"/>
            <a:ext cx="6821991" cy="707886"/>
          </a:xfrm>
          <a:prstGeom prst="rect">
            <a:avLst/>
          </a:prstGeom>
          <a:noFill/>
        </p:spPr>
        <p:txBody>
          <a:bodyPr wrap="square">
            <a:spAutoFit/>
          </a:bodyPr>
          <a:lstStyle/>
          <a:p>
            <a:r>
              <a:rPr lang="en-US" sz="2000" dirty="0">
                <a:latin typeface="SassoonPrimaryInfant" pitchFamily="2" charset="0"/>
              </a:rPr>
              <a:t>Encourage your child to read their Read Write Inc books with confidence and pace.</a:t>
            </a:r>
            <a:endParaRPr lang="en-GB" sz="2000" dirty="0">
              <a:latin typeface="SassoonPrimaryInfant" pitchFamily="2" charset="0"/>
            </a:endParaRPr>
          </a:p>
        </p:txBody>
      </p:sp>
      <p:sp>
        <p:nvSpPr>
          <p:cNvPr id="9" name="TextBox 8">
            <a:extLst>
              <a:ext uri="{FF2B5EF4-FFF2-40B4-BE49-F238E27FC236}">
                <a16:creationId xmlns:a16="http://schemas.microsoft.com/office/drawing/2014/main" id="{7906F486-BB00-B59B-7AA3-67F26714EAE4}"/>
              </a:ext>
            </a:extLst>
          </p:cNvPr>
          <p:cNvSpPr txBox="1"/>
          <p:nvPr/>
        </p:nvSpPr>
        <p:spPr>
          <a:xfrm>
            <a:off x="5374332" y="3406338"/>
            <a:ext cx="6535446" cy="707886"/>
          </a:xfrm>
          <a:prstGeom prst="rect">
            <a:avLst/>
          </a:prstGeom>
          <a:noFill/>
        </p:spPr>
        <p:txBody>
          <a:bodyPr wrap="square">
            <a:spAutoFit/>
          </a:bodyPr>
          <a:lstStyle/>
          <a:p>
            <a:r>
              <a:rPr lang="en-US" sz="2000" dirty="0">
                <a:latin typeface="SassoonPrimaryInfant" pitchFamily="2" charset="0"/>
              </a:rPr>
              <a:t>When homework comes home, encourage your child to read the words (this can be done in any order!).</a:t>
            </a:r>
            <a:endParaRPr lang="en-GB" sz="2000" dirty="0">
              <a:latin typeface="SassoonPrimaryInfant" pitchFamily="2" charset="0"/>
            </a:endParaRPr>
          </a:p>
        </p:txBody>
      </p:sp>
      <p:sp>
        <p:nvSpPr>
          <p:cNvPr id="10" name="TextBox 9">
            <a:extLst>
              <a:ext uri="{FF2B5EF4-FFF2-40B4-BE49-F238E27FC236}">
                <a16:creationId xmlns:a16="http://schemas.microsoft.com/office/drawing/2014/main" id="{EE68289C-CBFF-41A5-FB81-8E64140FED43}"/>
              </a:ext>
            </a:extLst>
          </p:cNvPr>
          <p:cNvSpPr txBox="1"/>
          <p:nvPr/>
        </p:nvSpPr>
        <p:spPr>
          <a:xfrm>
            <a:off x="6580350" y="1555668"/>
            <a:ext cx="5202695" cy="1015663"/>
          </a:xfrm>
          <a:prstGeom prst="rect">
            <a:avLst/>
          </a:prstGeom>
          <a:noFill/>
        </p:spPr>
        <p:txBody>
          <a:bodyPr wrap="square">
            <a:spAutoFit/>
          </a:bodyPr>
          <a:lstStyle/>
          <a:p>
            <a:pPr algn="ctr"/>
            <a:r>
              <a:rPr lang="en-US" sz="2000" i="1" dirty="0">
                <a:effectLst>
                  <a:outerShdw blurRad="38100" dist="38100" dir="2700000" algn="tl">
                    <a:srgbClr val="000000">
                      <a:alpha val="43137"/>
                    </a:srgbClr>
                  </a:outerShdw>
                </a:effectLst>
                <a:latin typeface="SassoonPrimaryInfant" pitchFamily="2" charset="0"/>
              </a:rPr>
              <a:t>Listen to your child read everyday. This can be a book of their choice, but the more they read, the more exposure they are gaining!</a:t>
            </a:r>
            <a:endParaRPr lang="en-GB" sz="2000" i="1" dirty="0">
              <a:effectLst>
                <a:outerShdw blurRad="38100" dist="38100" dir="2700000" algn="tl">
                  <a:srgbClr val="000000">
                    <a:alpha val="43137"/>
                  </a:srgbClr>
                </a:outerShdw>
              </a:effectLst>
              <a:latin typeface="SassoonPrimaryInfant" pitchFamily="2" charset="0"/>
            </a:endParaRPr>
          </a:p>
        </p:txBody>
      </p:sp>
    </p:spTree>
    <p:extLst>
      <p:ext uri="{BB962C8B-B14F-4D97-AF65-F5344CB8AC3E}">
        <p14:creationId xmlns:p14="http://schemas.microsoft.com/office/powerpoint/2010/main" val="113660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571D1E8-D2A4-4DAA-9297-B3B649CCA61D}"/>
              </a:ext>
            </a:extLst>
          </p:cNvPr>
          <p:cNvSpPr>
            <a:spLocks noGrp="1"/>
          </p:cNvSpPr>
          <p:nvPr>
            <p:ph type="dt" sz="half" idx="10"/>
          </p:nvPr>
        </p:nvSpPr>
        <p:spPr/>
        <p:txBody>
          <a:bodyPr/>
          <a:lstStyle/>
          <a:p>
            <a:fld id="{9831163F-A609-4965-981E-2512858A6B0B}" type="datetime1">
              <a:rPr lang="en-GB" noProof="0" smtClean="0"/>
              <a:pPr/>
              <a:t>10/02/2026</a:t>
            </a:fld>
            <a:endParaRPr lang="en-GB" noProof="0" dirty="0"/>
          </a:p>
        </p:txBody>
      </p:sp>
      <p:pic>
        <p:nvPicPr>
          <p:cNvPr id="8" name="Picture 7">
            <a:extLst>
              <a:ext uri="{FF2B5EF4-FFF2-40B4-BE49-F238E27FC236}">
                <a16:creationId xmlns:a16="http://schemas.microsoft.com/office/drawing/2014/main" id="{B5AE5D28-7150-4D3D-81AF-C74A8B3A208E}"/>
              </a:ext>
            </a:extLst>
          </p:cNvPr>
          <p:cNvPicPr>
            <a:picLocks noChangeAspect="1"/>
          </p:cNvPicPr>
          <p:nvPr/>
        </p:nvPicPr>
        <p:blipFill>
          <a:blip r:embed="rId2"/>
          <a:stretch>
            <a:fillRect/>
          </a:stretch>
        </p:blipFill>
        <p:spPr>
          <a:xfrm>
            <a:off x="1341884" y="1556792"/>
            <a:ext cx="8846063" cy="4743099"/>
          </a:xfrm>
          <a:prstGeom prst="rect">
            <a:avLst/>
          </a:prstGeom>
        </p:spPr>
      </p:pic>
      <p:pic>
        <p:nvPicPr>
          <p:cNvPr id="9" name="Picture 8">
            <a:extLst>
              <a:ext uri="{FF2B5EF4-FFF2-40B4-BE49-F238E27FC236}">
                <a16:creationId xmlns:a16="http://schemas.microsoft.com/office/drawing/2014/main" id="{602C1567-AA35-4684-8FC1-EE5741ABD7F5}"/>
              </a:ext>
            </a:extLst>
          </p:cNvPr>
          <p:cNvPicPr>
            <a:picLocks noChangeAspect="1"/>
          </p:cNvPicPr>
          <p:nvPr/>
        </p:nvPicPr>
        <p:blipFill>
          <a:blip r:embed="rId3"/>
          <a:stretch>
            <a:fillRect/>
          </a:stretch>
        </p:blipFill>
        <p:spPr>
          <a:xfrm>
            <a:off x="1817413" y="558109"/>
            <a:ext cx="7895004" cy="1194920"/>
          </a:xfrm>
          <a:prstGeom prst="rect">
            <a:avLst/>
          </a:prstGeom>
        </p:spPr>
      </p:pic>
    </p:spTree>
    <p:extLst>
      <p:ext uri="{BB962C8B-B14F-4D97-AF65-F5344CB8AC3E}">
        <p14:creationId xmlns:p14="http://schemas.microsoft.com/office/powerpoint/2010/main" val="138766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r>
              <a:rPr lang="en-GB" sz="6000" b="1" dirty="0">
                <a:effectLst>
                  <a:outerShdw blurRad="38100" dist="38100" dir="2700000" algn="tl">
                    <a:srgbClr val="000000">
                      <a:alpha val="43137"/>
                    </a:srgbClr>
                  </a:outerShdw>
                </a:effectLst>
                <a:latin typeface="SassoonPrimaryInfant" pitchFamily="2" charset="0"/>
              </a:rPr>
              <a:t>Questions?</a:t>
            </a:r>
            <a:endParaRPr lang="en-US" sz="6000" b="1" dirty="0">
              <a:effectLst>
                <a:outerShdw blurRad="38100" dist="38100" dir="2700000" algn="tl">
                  <a:srgbClr val="000000">
                    <a:alpha val="43137"/>
                  </a:srgbClr>
                </a:outerShdw>
              </a:effectLst>
              <a:latin typeface="SassoonPrimaryInfant" pitchFamily="2" charset="0"/>
            </a:endParaRPr>
          </a:p>
        </p:txBody>
      </p:sp>
      <p:pic>
        <p:nvPicPr>
          <p:cNvPr id="5122" name="Picture 2">
            <a:extLst>
              <a:ext uri="{FF2B5EF4-FFF2-40B4-BE49-F238E27FC236}">
                <a16:creationId xmlns:a16="http://schemas.microsoft.com/office/drawing/2014/main" id="{A19BADFE-56FC-181E-FFCA-EF5830554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1964" y="1844824"/>
            <a:ext cx="5268415" cy="472511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Year 1 Phonics Screening | St Mary's RC Primary School">
            <a:extLst>
              <a:ext uri="{FF2B5EF4-FFF2-40B4-BE49-F238E27FC236}">
                <a16:creationId xmlns:a16="http://schemas.microsoft.com/office/drawing/2014/main" id="{A7D8F393-EB6E-CE32-61D8-98FC1AD71A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69450">
            <a:off x="7821925" y="937185"/>
            <a:ext cx="3779252" cy="4983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rtlCol="0">
            <a:normAutofit/>
          </a:bodyPr>
          <a:lstStyle/>
          <a:p>
            <a:pPr rtl="0"/>
            <a:r>
              <a:rPr lang="en-gb" sz="5400" b="1" dirty="0">
                <a:effectLst>
                  <a:outerShdw blurRad="38100" dist="38100" dir="2700000" algn="tl">
                    <a:srgbClr val="000000">
                      <a:alpha val="43137"/>
                    </a:srgbClr>
                  </a:outerShdw>
                </a:effectLst>
                <a:latin typeface="SassoonPrimaryInfant" pitchFamily="2" charset="0"/>
              </a:rPr>
              <a:t>Reading Changes Everything</a:t>
            </a:r>
            <a:endParaRPr lang="en-US" sz="5400" b="1" dirty="0">
              <a:effectLst>
                <a:outerShdw blurRad="38100" dist="38100" dir="2700000" algn="tl">
                  <a:srgbClr val="000000">
                    <a:alpha val="43137"/>
                  </a:srgbClr>
                </a:outerShdw>
              </a:effectLst>
              <a:latin typeface="SassoonPrimaryInfant" pitchFamily="2" charset="0"/>
            </a:endParaRPr>
          </a:p>
        </p:txBody>
      </p:sp>
      <p:sp>
        <p:nvSpPr>
          <p:cNvPr id="14" name="Content Placeholder 13"/>
          <p:cNvSpPr>
            <a:spLocks noGrp="1"/>
          </p:cNvSpPr>
          <p:nvPr>
            <p:ph idx="1"/>
          </p:nvPr>
        </p:nvSpPr>
        <p:spPr/>
        <p:txBody>
          <a:bodyPr rtlCol="0">
            <a:normAutofit/>
          </a:bodyPr>
          <a:lstStyle/>
          <a:p>
            <a:pPr marL="0" indent="0" rtl="0">
              <a:buNone/>
            </a:pPr>
            <a:r>
              <a:rPr lang="en-US" sz="3600" i="1" dirty="0">
                <a:latin typeface="SassoonPrimaryInfant" pitchFamily="2" charset="0"/>
              </a:rPr>
              <a:t>“Teach a child to read and keep that child reading and we will change everything… </a:t>
            </a:r>
            <a:r>
              <a:rPr lang="en-US" sz="3600" i="1" dirty="0">
                <a:effectLst>
                  <a:outerShdw blurRad="38100" dist="38100" dir="2700000" algn="tl">
                    <a:srgbClr val="000000">
                      <a:alpha val="43137"/>
                    </a:srgbClr>
                  </a:outerShdw>
                </a:effectLst>
                <a:latin typeface="SassoonPrimaryInfant" pitchFamily="2" charset="0"/>
              </a:rPr>
              <a:t>and I mean everything.”</a:t>
            </a:r>
          </a:p>
          <a:p>
            <a:pPr marL="0" indent="0" rtl="0">
              <a:buNone/>
            </a:pPr>
            <a:endParaRPr lang="en-US" sz="3600" dirty="0">
              <a:latin typeface="SassoonPrimaryInfant" pitchFamily="2" charset="0"/>
            </a:endParaRPr>
          </a:p>
          <a:p>
            <a:pPr marL="0" indent="0" algn="r" rtl="0">
              <a:buNone/>
            </a:pPr>
            <a:r>
              <a:rPr lang="en-US" dirty="0">
                <a:latin typeface="SassoonPrimaryInfant" pitchFamily="2" charset="0"/>
              </a:rPr>
              <a:t>Jeanette Winterson</a:t>
            </a: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696616"/>
          </a:xfrm>
        </p:spPr>
        <p:txBody>
          <a:bodyPr rtlCol="0">
            <a:normAutofit/>
          </a:bodyPr>
          <a:lstStyle/>
          <a:p>
            <a:r>
              <a:rPr lang="en-US" sz="6000" b="1" u="sng" dirty="0">
                <a:latin typeface="SassoonPrimaryInfant" pitchFamily="2" charset="0"/>
              </a:rPr>
              <a:t>What is the Phonics Screening Check?</a:t>
            </a:r>
          </a:p>
        </p:txBody>
      </p:sp>
      <p:sp>
        <p:nvSpPr>
          <p:cNvPr id="5" name="Content Placeholder 4"/>
          <p:cNvSpPr>
            <a:spLocks noGrp="1"/>
          </p:cNvSpPr>
          <p:nvPr>
            <p:ph sz="half" idx="1"/>
          </p:nvPr>
        </p:nvSpPr>
        <p:spPr>
          <a:xfrm>
            <a:off x="914162" y="1701800"/>
            <a:ext cx="10724866" cy="4470400"/>
          </a:xfrm>
        </p:spPr>
        <p:txBody>
          <a:bodyPr rtlCol="0">
            <a:normAutofit/>
          </a:bodyPr>
          <a:lstStyle/>
          <a:p>
            <a:pPr rtl="0"/>
            <a:r>
              <a:rPr lang="en-US" sz="2000" dirty="0">
                <a:latin typeface="SassoonPrimaryInfant" pitchFamily="2" charset="0"/>
              </a:rPr>
              <a:t>A word-reading check taken during the week commencing 8th June 2026. </a:t>
            </a:r>
          </a:p>
          <a:p>
            <a:pPr rtl="0"/>
            <a:r>
              <a:rPr lang="en-US" sz="2000" dirty="0">
                <a:latin typeface="SassoonPrimaryInfant" pitchFamily="2" charset="0"/>
              </a:rPr>
              <a:t>Children read 40 words – 20 real words and 20 nonsense words, either by sight or using RWI strategies.</a:t>
            </a:r>
          </a:p>
          <a:p>
            <a:pPr rtl="0"/>
            <a:r>
              <a:rPr lang="en-US" sz="2000" dirty="0">
                <a:latin typeface="SassoonPrimaryInfant" pitchFamily="2" charset="0"/>
              </a:rPr>
              <a:t>The check is done on a 1:1 basis.</a:t>
            </a:r>
          </a:p>
          <a:p>
            <a:pPr rtl="0"/>
            <a:r>
              <a:rPr lang="en-US" sz="2000" dirty="0">
                <a:latin typeface="SassoonPrimaryInfant" pitchFamily="2" charset="0"/>
              </a:rPr>
              <a:t>The threshold is usually 32 words read correctly. </a:t>
            </a:r>
          </a:p>
          <a:p>
            <a:pPr rtl="0"/>
            <a:r>
              <a:rPr lang="en-US" sz="2000" dirty="0">
                <a:latin typeface="SassoonPrimaryInfant" pitchFamily="2" charset="0"/>
              </a:rPr>
              <a:t>If they do not manage to read 32 of the words, they are given extra support, and repeat the check at the end of Year 2. </a:t>
            </a:r>
          </a:p>
          <a:p>
            <a:pPr rtl="0"/>
            <a:r>
              <a:rPr lang="en-US" sz="2000" dirty="0">
                <a:latin typeface="SassoonPrimaryInfant" pitchFamily="2" charset="0"/>
              </a:rPr>
              <a:t>The aim is that all children will be able to read accurately before they begin Year 3.</a:t>
            </a:r>
          </a:p>
        </p:txBody>
      </p:sp>
      <p:sp>
        <p:nvSpPr>
          <p:cNvPr id="8" name="TextBox 7">
            <a:extLst>
              <a:ext uri="{FF2B5EF4-FFF2-40B4-BE49-F238E27FC236}">
                <a16:creationId xmlns:a16="http://schemas.microsoft.com/office/drawing/2014/main" id="{614470A3-CE30-2B3A-581B-55C8234CCB2B}"/>
              </a:ext>
            </a:extLst>
          </p:cNvPr>
          <p:cNvSpPr txBox="1"/>
          <p:nvPr/>
        </p:nvSpPr>
        <p:spPr>
          <a:xfrm>
            <a:off x="477788" y="5322716"/>
            <a:ext cx="11233247" cy="1200329"/>
          </a:xfrm>
          <a:prstGeom prst="rect">
            <a:avLst/>
          </a:prstGeom>
          <a:noFill/>
        </p:spPr>
        <p:txBody>
          <a:bodyPr wrap="square">
            <a:spAutoFit/>
          </a:bodyPr>
          <a:lstStyle/>
          <a:p>
            <a:pPr algn="ctr"/>
            <a:r>
              <a:rPr lang="en-US" dirty="0">
                <a:solidFill>
                  <a:schemeClr val="tx2">
                    <a:lumMod val="95000"/>
                    <a:lumOff val="5000"/>
                  </a:schemeClr>
                </a:solidFill>
                <a:effectLst>
                  <a:outerShdw blurRad="38100" dist="38100" dir="2700000" algn="tl">
                    <a:srgbClr val="000000">
                      <a:alpha val="43137"/>
                    </a:srgbClr>
                  </a:outerShdw>
                </a:effectLst>
                <a:highlight>
                  <a:srgbClr val="00FFFF"/>
                </a:highlight>
                <a:latin typeface="SassoonPrimaryInfant" pitchFamily="2" charset="0"/>
              </a:rPr>
              <a:t>All children are individuals, and all develop at different rates. The screening check ensures that teachers understand which children need extra help with phonic decoding. </a:t>
            </a:r>
          </a:p>
          <a:p>
            <a:pPr algn="ctr"/>
            <a:r>
              <a:rPr lang="en-US" u="sng" dirty="0">
                <a:solidFill>
                  <a:schemeClr val="tx2">
                    <a:lumMod val="95000"/>
                    <a:lumOff val="5000"/>
                  </a:schemeClr>
                </a:solidFill>
                <a:effectLst>
                  <a:outerShdw blurRad="38100" dist="38100" dir="2700000" algn="tl">
                    <a:srgbClr val="000000">
                      <a:alpha val="43137"/>
                    </a:srgbClr>
                  </a:outerShdw>
                </a:effectLst>
                <a:highlight>
                  <a:srgbClr val="00FFFF"/>
                </a:highlight>
                <a:latin typeface="SassoonPrimaryInfant" pitchFamily="2" charset="0"/>
              </a:rPr>
              <a:t>They have not failed!</a:t>
            </a:r>
            <a:endParaRPr lang="en-GB" u="sng" dirty="0">
              <a:solidFill>
                <a:schemeClr val="tx2">
                  <a:lumMod val="95000"/>
                  <a:lumOff val="5000"/>
                </a:schemeClr>
              </a:solidFill>
              <a:effectLst>
                <a:outerShdw blurRad="38100" dist="38100" dir="2700000" algn="tl">
                  <a:srgbClr val="000000">
                    <a:alpha val="43137"/>
                  </a:srgbClr>
                </a:outerShdw>
              </a:effectLst>
              <a:highlight>
                <a:srgbClr val="00FFFF"/>
              </a:highlight>
              <a:latin typeface="SassoonPrimaryInfant" pitchFamily="2" charset="0"/>
            </a:endParaRPr>
          </a:p>
        </p:txBody>
      </p:sp>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72" y="188640"/>
            <a:ext cx="11999068" cy="1397000"/>
          </a:xfrm>
        </p:spPr>
        <p:txBody>
          <a:bodyPr rtlCol="0">
            <a:noAutofit/>
          </a:bodyPr>
          <a:lstStyle/>
          <a:p>
            <a:r>
              <a:rPr lang="en-US" sz="5400" b="1" dirty="0">
                <a:effectLst>
                  <a:outerShdw blurRad="38100" dist="38100" dir="2700000" algn="tl">
                    <a:srgbClr val="000000">
                      <a:alpha val="43137"/>
                    </a:srgbClr>
                  </a:outerShdw>
                </a:effectLst>
                <a:latin typeface="SassoonPrimaryInfant" pitchFamily="2" charset="0"/>
              </a:rPr>
              <a:t>Green Words and Nonsense </a:t>
            </a:r>
            <a:br>
              <a:rPr lang="en-US" sz="5400" b="1" dirty="0">
                <a:effectLst>
                  <a:outerShdw blurRad="38100" dist="38100" dir="2700000" algn="tl">
                    <a:srgbClr val="000000">
                      <a:alpha val="43137"/>
                    </a:srgbClr>
                  </a:outerShdw>
                </a:effectLst>
                <a:latin typeface="SassoonPrimaryInfant" pitchFamily="2" charset="0"/>
              </a:rPr>
            </a:br>
            <a:r>
              <a:rPr lang="en-US" sz="5400" b="1" dirty="0">
                <a:effectLst>
                  <a:outerShdw blurRad="38100" dist="38100" dir="2700000" algn="tl">
                    <a:srgbClr val="000000">
                      <a:alpha val="43137"/>
                    </a:srgbClr>
                  </a:outerShdw>
                </a:effectLst>
                <a:latin typeface="SassoonPrimaryInfant" pitchFamily="2" charset="0"/>
              </a:rPr>
              <a:t>(Alien) Words</a:t>
            </a:r>
          </a:p>
        </p:txBody>
      </p:sp>
      <p:sp>
        <p:nvSpPr>
          <p:cNvPr id="6" name="Content Placeholder 5"/>
          <p:cNvSpPr>
            <a:spLocks noGrp="1"/>
          </p:cNvSpPr>
          <p:nvPr>
            <p:ph sz="half" idx="2"/>
          </p:nvPr>
        </p:nvSpPr>
        <p:spPr>
          <a:xfrm>
            <a:off x="437508" y="2429023"/>
            <a:ext cx="4977104" cy="4470400"/>
          </a:xfrm>
        </p:spPr>
        <p:txBody>
          <a:bodyPr rtlCol="0">
            <a:normAutofit lnSpcReduction="10000"/>
          </a:bodyPr>
          <a:lstStyle/>
          <a:p>
            <a:pPr rtl="0"/>
            <a:r>
              <a:rPr lang="en-gb" dirty="0">
                <a:latin typeface="SassoonPrimaryInfant" pitchFamily="2" charset="0"/>
              </a:rPr>
              <a:t>Words that can be read through decoding and blending.</a:t>
            </a:r>
          </a:p>
          <a:p>
            <a:pPr rtl="0"/>
            <a:r>
              <a:rPr lang="en-GB" dirty="0">
                <a:latin typeface="SassoonPrimaryInfant" pitchFamily="2" charset="0"/>
              </a:rPr>
              <a:t>Children are taught to ‘spot the special friend’, ‘Fred talk’ and then ‘read’. </a:t>
            </a:r>
          </a:p>
          <a:p>
            <a:pPr rtl="0"/>
            <a:r>
              <a:rPr lang="en-GB" b="1" dirty="0">
                <a:effectLst>
                  <a:outerShdw blurRad="38100" dist="38100" dir="2700000" algn="tl">
                    <a:srgbClr val="000000">
                      <a:alpha val="43137"/>
                    </a:srgbClr>
                  </a:outerShdw>
                </a:effectLst>
                <a:latin typeface="SassoonPrimaryInfant" pitchFamily="2" charset="0"/>
              </a:rPr>
              <a:t>These are real words that have meaning.</a:t>
            </a:r>
          </a:p>
          <a:p>
            <a:pPr rtl="0"/>
            <a:r>
              <a:rPr lang="en-GB" dirty="0">
                <a:latin typeface="SassoonPrimaryInfant" pitchFamily="2" charset="0"/>
              </a:rPr>
              <a:t>Examples of green words:</a:t>
            </a:r>
          </a:p>
          <a:p>
            <a:pPr marL="0" indent="0" rtl="0">
              <a:buNone/>
            </a:pPr>
            <a:r>
              <a:rPr lang="en-GB" dirty="0" err="1">
                <a:latin typeface="SassoonPrimaryInfant" pitchFamily="2" charset="0"/>
              </a:rPr>
              <a:t>ch</a:t>
            </a:r>
            <a:r>
              <a:rPr lang="en-GB" dirty="0">
                <a:latin typeface="SassoonPrimaryInfant" pitchFamily="2" charset="0"/>
              </a:rPr>
              <a:t>-o-p    g-r-</a:t>
            </a:r>
            <a:r>
              <a:rPr lang="en-GB" dirty="0" err="1">
                <a:latin typeface="SassoonPrimaryInfant" pitchFamily="2" charset="0"/>
              </a:rPr>
              <a:t>ee</a:t>
            </a:r>
            <a:r>
              <a:rPr lang="en-GB" dirty="0">
                <a:latin typeface="SassoonPrimaryInfant" pitchFamily="2" charset="0"/>
              </a:rPr>
              <a:t>-n    s-p-oi-l    </a:t>
            </a:r>
          </a:p>
          <a:p>
            <a:pPr marL="0" indent="0" rtl="0">
              <a:buNone/>
            </a:pPr>
            <a:r>
              <a:rPr lang="en-GB" dirty="0">
                <a:latin typeface="SassoonPrimaryInfant" pitchFamily="2" charset="0"/>
              </a:rPr>
              <a:t>c-o-b-w-e-b    </a:t>
            </a:r>
            <a:r>
              <a:rPr lang="en-GB" dirty="0" err="1">
                <a:latin typeface="SassoonPrimaryInfant" pitchFamily="2" charset="0"/>
              </a:rPr>
              <a:t>i</a:t>
            </a:r>
            <a:r>
              <a:rPr lang="en-GB" dirty="0">
                <a:latin typeface="SassoonPrimaryInfant" pitchFamily="2" charset="0"/>
              </a:rPr>
              <a:t>-n-c-l-u-d-e</a:t>
            </a:r>
            <a:endParaRPr lang="en-US" dirty="0">
              <a:latin typeface="SassoonPrimaryInfant" pitchFamily="2" charset="0"/>
            </a:endParaRPr>
          </a:p>
        </p:txBody>
      </p:sp>
      <p:sp>
        <p:nvSpPr>
          <p:cNvPr id="7" name="Rectangle: Rounded Corners 6">
            <a:extLst>
              <a:ext uri="{FF2B5EF4-FFF2-40B4-BE49-F238E27FC236}">
                <a16:creationId xmlns:a16="http://schemas.microsoft.com/office/drawing/2014/main" id="{47E57FDF-213D-ADAB-5B9D-4E03AB1E5A37}"/>
              </a:ext>
            </a:extLst>
          </p:cNvPr>
          <p:cNvSpPr/>
          <p:nvPr/>
        </p:nvSpPr>
        <p:spPr>
          <a:xfrm>
            <a:off x="693812" y="1585640"/>
            <a:ext cx="4464496" cy="8352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latin typeface="SassoonPrimaryInfant" pitchFamily="2" charset="0"/>
              </a:rPr>
              <a:t>Green Words</a:t>
            </a:r>
            <a:endParaRPr lang="en-GB" sz="3200" b="1" dirty="0">
              <a:effectLst>
                <a:outerShdw blurRad="38100" dist="38100" dir="2700000" algn="tl">
                  <a:srgbClr val="000000">
                    <a:alpha val="43137"/>
                  </a:srgbClr>
                </a:outerShdw>
              </a:effectLst>
              <a:latin typeface="SassoonPrimaryInfant" pitchFamily="2" charset="0"/>
            </a:endParaRPr>
          </a:p>
        </p:txBody>
      </p:sp>
      <p:sp>
        <p:nvSpPr>
          <p:cNvPr id="8" name="Arc 7">
            <a:extLst>
              <a:ext uri="{FF2B5EF4-FFF2-40B4-BE49-F238E27FC236}">
                <a16:creationId xmlns:a16="http://schemas.microsoft.com/office/drawing/2014/main" id="{7FD5057C-A1B9-A8D0-3152-ED66CE1C447A}"/>
              </a:ext>
            </a:extLst>
          </p:cNvPr>
          <p:cNvSpPr/>
          <p:nvPr/>
        </p:nvSpPr>
        <p:spPr>
          <a:xfrm rot="20848144">
            <a:off x="2573225" y="6548315"/>
            <a:ext cx="889645" cy="164089"/>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2CF74942-8DB7-0931-D0E5-6D4BCACC0693}"/>
              </a:ext>
            </a:extLst>
          </p:cNvPr>
          <p:cNvSpPr/>
          <p:nvPr/>
        </p:nvSpPr>
        <p:spPr>
          <a:xfrm>
            <a:off x="6742484" y="1585640"/>
            <a:ext cx="4464496" cy="835248"/>
          </a:xfrm>
          <a:prstGeom prst="roundRect">
            <a:avLst/>
          </a:prstGeom>
          <a:solidFill>
            <a:srgbClr val="5EAF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latin typeface="SassoonPrimaryInfant" pitchFamily="2" charset="0"/>
              </a:rPr>
              <a:t>Nonsense Words</a:t>
            </a:r>
            <a:endParaRPr lang="en-GB" sz="3200" b="1" dirty="0">
              <a:effectLst>
                <a:outerShdw blurRad="38100" dist="38100" dir="2700000" algn="tl">
                  <a:srgbClr val="000000">
                    <a:alpha val="43137"/>
                  </a:srgbClr>
                </a:outerShdw>
              </a:effectLst>
              <a:latin typeface="SassoonPrimaryInfant" pitchFamily="2" charset="0"/>
            </a:endParaRPr>
          </a:p>
        </p:txBody>
      </p:sp>
      <p:sp>
        <p:nvSpPr>
          <p:cNvPr id="10" name="Content Placeholder 5">
            <a:extLst>
              <a:ext uri="{FF2B5EF4-FFF2-40B4-BE49-F238E27FC236}">
                <a16:creationId xmlns:a16="http://schemas.microsoft.com/office/drawing/2014/main" id="{F6D201A3-8B13-8DF8-37BE-1495BC2C280A}"/>
              </a:ext>
            </a:extLst>
          </p:cNvPr>
          <p:cNvSpPr txBox="1">
            <a:spLocks/>
          </p:cNvSpPr>
          <p:nvPr/>
        </p:nvSpPr>
        <p:spPr>
          <a:xfrm>
            <a:off x="6486180" y="2429023"/>
            <a:ext cx="4977104" cy="4470400"/>
          </a:xfrm>
          <a:prstGeom prst="rect">
            <a:avLst/>
          </a:prstGeom>
        </p:spPr>
        <p:txBody>
          <a:bodyPr vert="horz" lIns="121899" tIns="60949" rIns="121899" bIns="60949" rtlCol="0">
            <a:normAutofit lnSpcReduction="10000"/>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r>
              <a:rPr lang="en-gb" dirty="0">
                <a:latin typeface="SassoonPrimaryInfant" pitchFamily="2" charset="0"/>
              </a:rPr>
              <a:t>Words that can be read through decoding and blending.</a:t>
            </a:r>
          </a:p>
          <a:p>
            <a:r>
              <a:rPr lang="en-GB" dirty="0">
                <a:latin typeface="SassoonPrimaryInfant" pitchFamily="2" charset="0"/>
              </a:rPr>
              <a:t>Children are taught to ‘spot the special friend’, ‘Fred talk’ and then ‘read’. </a:t>
            </a:r>
          </a:p>
          <a:p>
            <a:r>
              <a:rPr lang="en-GB" b="1" dirty="0">
                <a:effectLst>
                  <a:outerShdw blurRad="38100" dist="38100" dir="2700000" algn="tl">
                    <a:srgbClr val="000000">
                      <a:alpha val="43137"/>
                    </a:srgbClr>
                  </a:outerShdw>
                </a:effectLst>
                <a:latin typeface="SassoonPrimaryInfant" pitchFamily="2" charset="0"/>
              </a:rPr>
              <a:t>These are </a:t>
            </a:r>
            <a:r>
              <a:rPr lang="en-GB" b="1" u="sng" dirty="0">
                <a:effectLst>
                  <a:outerShdw blurRad="38100" dist="38100" dir="2700000" algn="tl">
                    <a:srgbClr val="000000">
                      <a:alpha val="43137"/>
                    </a:srgbClr>
                  </a:outerShdw>
                </a:effectLst>
                <a:latin typeface="SassoonPrimaryInfant" pitchFamily="2" charset="0"/>
              </a:rPr>
              <a:t>not</a:t>
            </a:r>
            <a:r>
              <a:rPr lang="en-GB" b="1" dirty="0">
                <a:effectLst>
                  <a:outerShdw blurRad="38100" dist="38100" dir="2700000" algn="tl">
                    <a:srgbClr val="000000">
                      <a:alpha val="43137"/>
                    </a:srgbClr>
                  </a:outerShdw>
                </a:effectLst>
                <a:latin typeface="SassoonPrimaryInfant" pitchFamily="2" charset="0"/>
              </a:rPr>
              <a:t> real words and have no meaning.</a:t>
            </a:r>
          </a:p>
          <a:p>
            <a:r>
              <a:rPr lang="en-GB" dirty="0">
                <a:latin typeface="SassoonPrimaryInfant" pitchFamily="2" charset="0"/>
              </a:rPr>
              <a:t>Examples of nonsense words:</a:t>
            </a:r>
          </a:p>
          <a:p>
            <a:pPr marL="0" indent="0">
              <a:buFont typeface="Arial" pitchFamily="34" charset="0"/>
              <a:buNone/>
            </a:pPr>
            <a:r>
              <a:rPr lang="en-GB" dirty="0">
                <a:latin typeface="SassoonPrimaryInfant" pitchFamily="2" charset="0"/>
              </a:rPr>
              <a:t>j-o-</a:t>
            </a:r>
            <a:r>
              <a:rPr lang="en-GB" dirty="0" err="1">
                <a:latin typeface="SassoonPrimaryInfant" pitchFamily="2" charset="0"/>
              </a:rPr>
              <a:t>ch</a:t>
            </a:r>
            <a:r>
              <a:rPr lang="en-GB" dirty="0">
                <a:latin typeface="SassoonPrimaryInfant" pitchFamily="2" charset="0"/>
              </a:rPr>
              <a:t>    r-</a:t>
            </a:r>
            <a:r>
              <a:rPr lang="en-GB" dirty="0" err="1">
                <a:latin typeface="SassoonPrimaryInfant" pitchFamily="2" charset="0"/>
              </a:rPr>
              <a:t>ee</a:t>
            </a:r>
            <a:r>
              <a:rPr lang="en-GB" dirty="0">
                <a:latin typeface="SassoonPrimaryInfant" pitchFamily="2" charset="0"/>
              </a:rPr>
              <a:t>-</a:t>
            </a:r>
            <a:r>
              <a:rPr lang="en-GB" dirty="0" err="1">
                <a:latin typeface="SassoonPrimaryInfant" pitchFamily="2" charset="0"/>
              </a:rPr>
              <a:t>nk</a:t>
            </a:r>
            <a:r>
              <a:rPr lang="en-GB" dirty="0">
                <a:latin typeface="SassoonPrimaryInfant" pitchFamily="2" charset="0"/>
              </a:rPr>
              <a:t>    l-</a:t>
            </a:r>
            <a:r>
              <a:rPr lang="en-GB" dirty="0" err="1">
                <a:latin typeface="SassoonPrimaryInfant" pitchFamily="2" charset="0"/>
              </a:rPr>
              <a:t>i</a:t>
            </a:r>
            <a:r>
              <a:rPr lang="en-GB" dirty="0">
                <a:latin typeface="SassoonPrimaryInfant" pitchFamily="2" charset="0"/>
              </a:rPr>
              <a:t>-p-e    </a:t>
            </a:r>
          </a:p>
          <a:p>
            <a:pPr marL="0" indent="0">
              <a:buFont typeface="Arial" pitchFamily="34" charset="0"/>
              <a:buNone/>
            </a:pPr>
            <a:r>
              <a:rPr lang="en-GB" dirty="0">
                <a:latin typeface="SassoonPrimaryInfant" pitchFamily="2" charset="0"/>
              </a:rPr>
              <a:t>b-r-ai-n-t    s-r-</a:t>
            </a:r>
            <a:r>
              <a:rPr lang="en-GB" dirty="0" err="1">
                <a:latin typeface="SassoonPrimaryInfant" pitchFamily="2" charset="0"/>
              </a:rPr>
              <a:t>i</a:t>
            </a:r>
            <a:r>
              <a:rPr lang="en-GB" dirty="0">
                <a:latin typeface="SassoonPrimaryInfant" pitchFamily="2" charset="0"/>
              </a:rPr>
              <a:t>-</a:t>
            </a:r>
            <a:r>
              <a:rPr lang="en-GB" dirty="0" err="1">
                <a:latin typeface="SassoonPrimaryInfant" pitchFamily="2" charset="0"/>
              </a:rPr>
              <a:t>nk</a:t>
            </a:r>
            <a:r>
              <a:rPr lang="en-GB" dirty="0">
                <a:latin typeface="SassoonPrimaryInfant" pitchFamily="2" charset="0"/>
              </a:rPr>
              <a:t>-er</a:t>
            </a:r>
            <a:endParaRPr lang="en-US" dirty="0">
              <a:latin typeface="SassoonPrimaryInfant" pitchFamily="2" charset="0"/>
            </a:endParaRPr>
          </a:p>
        </p:txBody>
      </p:sp>
      <p:sp>
        <p:nvSpPr>
          <p:cNvPr id="11" name="Arc 10">
            <a:extLst>
              <a:ext uri="{FF2B5EF4-FFF2-40B4-BE49-F238E27FC236}">
                <a16:creationId xmlns:a16="http://schemas.microsoft.com/office/drawing/2014/main" id="{6349EA35-5B92-84D3-CA33-374B8546F4FB}"/>
              </a:ext>
            </a:extLst>
          </p:cNvPr>
          <p:cNvSpPr/>
          <p:nvPr/>
        </p:nvSpPr>
        <p:spPr>
          <a:xfrm rot="20848144">
            <a:off x="8529909" y="5971829"/>
            <a:ext cx="889645" cy="164089"/>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2050" name="Picture 2" descr="Green Comic Alien Clip Art at Clker.com - vector clip art online, royalty  free &amp; public domain">
            <a:extLst>
              <a:ext uri="{FF2B5EF4-FFF2-40B4-BE49-F238E27FC236}">
                <a16:creationId xmlns:a16="http://schemas.microsoft.com/office/drawing/2014/main" id="{F0DFA8D0-44C5-C26C-178A-57F94CB65B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1122" y="4558043"/>
            <a:ext cx="1831715" cy="232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BC4471-203B-4C19-A27B-83601CCA9806}"/>
              </a:ext>
            </a:extLst>
          </p:cNvPr>
          <p:cNvPicPr>
            <a:picLocks noChangeAspect="1"/>
          </p:cNvPicPr>
          <p:nvPr/>
        </p:nvPicPr>
        <p:blipFill>
          <a:blip r:embed="rId3"/>
          <a:stretch>
            <a:fillRect/>
          </a:stretch>
        </p:blipFill>
        <p:spPr>
          <a:xfrm>
            <a:off x="1269876" y="980728"/>
            <a:ext cx="7104996" cy="3168352"/>
          </a:xfrm>
          <a:prstGeom prst="rect">
            <a:avLst/>
          </a:prstGeom>
        </p:spPr>
      </p:pic>
      <p:pic>
        <p:nvPicPr>
          <p:cNvPr id="6" name="Picture 5" descr="Screen Shot 2014-08-12 at 12.22.58.png">
            <a:extLst>
              <a:ext uri="{FF2B5EF4-FFF2-40B4-BE49-F238E27FC236}">
                <a16:creationId xmlns:a16="http://schemas.microsoft.com/office/drawing/2014/main" id="{42CC7B0F-BA43-41D3-87FA-C06B40CF1B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0596" y="4146900"/>
            <a:ext cx="37846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65CA84-073E-4983-8242-2AAC125EF74C}"/>
              </a:ext>
            </a:extLst>
          </p:cNvPr>
          <p:cNvPicPr>
            <a:picLocks noChangeAspect="1"/>
          </p:cNvPicPr>
          <p:nvPr/>
        </p:nvPicPr>
        <p:blipFill>
          <a:blip r:embed="rId2"/>
          <a:stretch>
            <a:fillRect/>
          </a:stretch>
        </p:blipFill>
        <p:spPr>
          <a:xfrm>
            <a:off x="2070704" y="712996"/>
            <a:ext cx="8488204" cy="5729538"/>
          </a:xfrm>
          <a:prstGeom prst="rect">
            <a:avLst/>
          </a:prstGeom>
        </p:spPr>
      </p:pic>
      <p:sp>
        <p:nvSpPr>
          <p:cNvPr id="7" name="Date Placeholder 6">
            <a:extLst>
              <a:ext uri="{FF2B5EF4-FFF2-40B4-BE49-F238E27FC236}">
                <a16:creationId xmlns:a16="http://schemas.microsoft.com/office/drawing/2014/main" id="{5188EEA6-27F9-4767-BDA5-5844452612A4}"/>
              </a:ext>
            </a:extLst>
          </p:cNvPr>
          <p:cNvSpPr>
            <a:spLocks noGrp="1"/>
          </p:cNvSpPr>
          <p:nvPr>
            <p:ph type="dt" sz="half" idx="10"/>
          </p:nvPr>
        </p:nvSpPr>
        <p:spPr/>
        <p:txBody>
          <a:bodyPr/>
          <a:lstStyle/>
          <a:p>
            <a:fld id="{9831163F-A609-4965-981E-2512858A6B0B}" type="datetime1">
              <a:rPr lang="en-GB" noProof="0" smtClean="0"/>
              <a:pPr/>
              <a:t>10/02/2026</a:t>
            </a:fld>
            <a:endParaRPr lang="en-GB" noProof="0" dirty="0"/>
          </a:p>
        </p:txBody>
      </p:sp>
    </p:spTree>
    <p:extLst>
      <p:ext uri="{BB962C8B-B14F-4D97-AF65-F5344CB8AC3E}">
        <p14:creationId xmlns:p14="http://schemas.microsoft.com/office/powerpoint/2010/main" val="396234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69F0F67-757D-4089-9A30-1D97BBD0000A}"/>
              </a:ext>
            </a:extLst>
          </p:cNvPr>
          <p:cNvSpPr>
            <a:spLocks noGrp="1"/>
          </p:cNvSpPr>
          <p:nvPr>
            <p:ph type="dt" sz="half" idx="10"/>
          </p:nvPr>
        </p:nvSpPr>
        <p:spPr/>
        <p:txBody>
          <a:bodyPr/>
          <a:lstStyle/>
          <a:p>
            <a:fld id="{9831163F-A609-4965-981E-2512858A6B0B}" type="datetime1">
              <a:rPr lang="en-GB" noProof="0" smtClean="0"/>
              <a:pPr/>
              <a:t>10/02/2026</a:t>
            </a:fld>
            <a:endParaRPr lang="en-GB" noProof="0" dirty="0"/>
          </a:p>
        </p:txBody>
      </p:sp>
      <p:pic>
        <p:nvPicPr>
          <p:cNvPr id="8" name="Picture 7">
            <a:extLst>
              <a:ext uri="{FF2B5EF4-FFF2-40B4-BE49-F238E27FC236}">
                <a16:creationId xmlns:a16="http://schemas.microsoft.com/office/drawing/2014/main" id="{A80C4D38-6616-4317-8732-8CE6881D9277}"/>
              </a:ext>
            </a:extLst>
          </p:cNvPr>
          <p:cNvPicPr>
            <a:picLocks noChangeAspect="1"/>
          </p:cNvPicPr>
          <p:nvPr/>
        </p:nvPicPr>
        <p:blipFill>
          <a:blip r:embed="rId2"/>
          <a:stretch>
            <a:fillRect/>
          </a:stretch>
        </p:blipFill>
        <p:spPr>
          <a:xfrm>
            <a:off x="1570788" y="1468710"/>
            <a:ext cx="9047248" cy="4932091"/>
          </a:xfrm>
          <a:prstGeom prst="rect">
            <a:avLst/>
          </a:prstGeom>
        </p:spPr>
      </p:pic>
      <p:pic>
        <p:nvPicPr>
          <p:cNvPr id="9" name="Picture 8">
            <a:extLst>
              <a:ext uri="{FF2B5EF4-FFF2-40B4-BE49-F238E27FC236}">
                <a16:creationId xmlns:a16="http://schemas.microsoft.com/office/drawing/2014/main" id="{B252C9B5-ACE5-437F-8438-3DD83C406C94}"/>
              </a:ext>
            </a:extLst>
          </p:cNvPr>
          <p:cNvPicPr>
            <a:picLocks noChangeAspect="1"/>
          </p:cNvPicPr>
          <p:nvPr/>
        </p:nvPicPr>
        <p:blipFill>
          <a:blip r:embed="rId3"/>
          <a:stretch>
            <a:fillRect/>
          </a:stretch>
        </p:blipFill>
        <p:spPr>
          <a:xfrm>
            <a:off x="1773932" y="362338"/>
            <a:ext cx="8230313" cy="908383"/>
          </a:xfrm>
          <a:prstGeom prst="rect">
            <a:avLst/>
          </a:prstGeom>
        </p:spPr>
      </p:pic>
    </p:spTree>
    <p:extLst>
      <p:ext uri="{BB962C8B-B14F-4D97-AF65-F5344CB8AC3E}">
        <p14:creationId xmlns:p14="http://schemas.microsoft.com/office/powerpoint/2010/main" val="210835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028BC01A-B4E7-4145-89FC-51878D2875F0}"/>
              </a:ext>
            </a:extLst>
          </p:cNvPr>
          <p:cNvSpPr>
            <a:spLocks noGrp="1"/>
          </p:cNvSpPr>
          <p:nvPr>
            <p:ph type="dt" sz="half" idx="10"/>
          </p:nvPr>
        </p:nvSpPr>
        <p:spPr/>
        <p:txBody>
          <a:bodyPr/>
          <a:lstStyle/>
          <a:p>
            <a:fld id="{9831163F-A609-4965-981E-2512858A6B0B}" type="datetime1">
              <a:rPr lang="en-GB" noProof="0" smtClean="0"/>
              <a:pPr/>
              <a:t>10/02/2026</a:t>
            </a:fld>
            <a:endParaRPr lang="en-GB" noProof="0" dirty="0"/>
          </a:p>
        </p:txBody>
      </p:sp>
      <p:pic>
        <p:nvPicPr>
          <p:cNvPr id="8" name="Picture 7">
            <a:extLst>
              <a:ext uri="{FF2B5EF4-FFF2-40B4-BE49-F238E27FC236}">
                <a16:creationId xmlns:a16="http://schemas.microsoft.com/office/drawing/2014/main" id="{7E95A89C-09BA-4164-8EB7-0B3BDCEA3F59}"/>
              </a:ext>
            </a:extLst>
          </p:cNvPr>
          <p:cNvPicPr>
            <a:picLocks noChangeAspect="1"/>
          </p:cNvPicPr>
          <p:nvPr/>
        </p:nvPicPr>
        <p:blipFill>
          <a:blip r:embed="rId2"/>
          <a:stretch>
            <a:fillRect/>
          </a:stretch>
        </p:blipFill>
        <p:spPr>
          <a:xfrm>
            <a:off x="1308637" y="1484784"/>
            <a:ext cx="9571550" cy="4566300"/>
          </a:xfrm>
          <a:prstGeom prst="rect">
            <a:avLst/>
          </a:prstGeom>
        </p:spPr>
      </p:pic>
      <p:pic>
        <p:nvPicPr>
          <p:cNvPr id="9" name="Picture 8">
            <a:extLst>
              <a:ext uri="{FF2B5EF4-FFF2-40B4-BE49-F238E27FC236}">
                <a16:creationId xmlns:a16="http://schemas.microsoft.com/office/drawing/2014/main" id="{A8455967-B501-4CA9-9BD8-F9F8AFB31B22}"/>
              </a:ext>
            </a:extLst>
          </p:cNvPr>
          <p:cNvPicPr>
            <a:picLocks noChangeAspect="1"/>
          </p:cNvPicPr>
          <p:nvPr/>
        </p:nvPicPr>
        <p:blipFill>
          <a:blip r:embed="rId3"/>
          <a:stretch>
            <a:fillRect/>
          </a:stretch>
        </p:blipFill>
        <p:spPr>
          <a:xfrm>
            <a:off x="1485900" y="596632"/>
            <a:ext cx="8303472" cy="713294"/>
          </a:xfrm>
          <a:prstGeom prst="rect">
            <a:avLst/>
          </a:prstGeom>
        </p:spPr>
      </p:pic>
    </p:spTree>
    <p:extLst>
      <p:ext uri="{BB962C8B-B14F-4D97-AF65-F5344CB8AC3E}">
        <p14:creationId xmlns:p14="http://schemas.microsoft.com/office/powerpoint/2010/main" val="284283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BE977A-A8B1-443B-93F2-21E3F518E1F2}"/>
              </a:ext>
            </a:extLst>
          </p:cNvPr>
          <p:cNvPicPr>
            <a:picLocks noChangeAspect="1"/>
          </p:cNvPicPr>
          <p:nvPr/>
        </p:nvPicPr>
        <p:blipFill>
          <a:blip r:embed="rId2"/>
          <a:stretch>
            <a:fillRect/>
          </a:stretch>
        </p:blipFill>
        <p:spPr>
          <a:xfrm>
            <a:off x="2221049" y="313343"/>
            <a:ext cx="7949873" cy="1066892"/>
          </a:xfrm>
          <a:prstGeom prst="rect">
            <a:avLst/>
          </a:prstGeom>
        </p:spPr>
      </p:pic>
      <p:sp>
        <p:nvSpPr>
          <p:cNvPr id="7" name="Date Placeholder 6">
            <a:extLst>
              <a:ext uri="{FF2B5EF4-FFF2-40B4-BE49-F238E27FC236}">
                <a16:creationId xmlns:a16="http://schemas.microsoft.com/office/drawing/2014/main" id="{C1288203-A6B5-42EF-A0AE-29D8947D9339}"/>
              </a:ext>
            </a:extLst>
          </p:cNvPr>
          <p:cNvSpPr>
            <a:spLocks noGrp="1"/>
          </p:cNvSpPr>
          <p:nvPr>
            <p:ph type="dt" sz="half" idx="10"/>
          </p:nvPr>
        </p:nvSpPr>
        <p:spPr/>
        <p:txBody>
          <a:bodyPr/>
          <a:lstStyle/>
          <a:p>
            <a:fld id="{9831163F-A609-4965-981E-2512858A6B0B}" type="datetime1">
              <a:rPr lang="en-GB" noProof="0" smtClean="0"/>
              <a:pPr/>
              <a:t>10/02/2026</a:t>
            </a:fld>
            <a:endParaRPr lang="en-GB" noProof="0" dirty="0"/>
          </a:p>
        </p:txBody>
      </p:sp>
      <p:pic>
        <p:nvPicPr>
          <p:cNvPr id="9" name="Picture 8">
            <a:extLst>
              <a:ext uri="{FF2B5EF4-FFF2-40B4-BE49-F238E27FC236}">
                <a16:creationId xmlns:a16="http://schemas.microsoft.com/office/drawing/2014/main" id="{3FFA3F32-3302-455B-B9EF-0851E445EFFF}"/>
              </a:ext>
            </a:extLst>
          </p:cNvPr>
          <p:cNvPicPr>
            <a:picLocks noChangeAspect="1"/>
          </p:cNvPicPr>
          <p:nvPr/>
        </p:nvPicPr>
        <p:blipFill>
          <a:blip r:embed="rId3"/>
          <a:stretch>
            <a:fillRect/>
          </a:stretch>
        </p:blipFill>
        <p:spPr>
          <a:xfrm>
            <a:off x="2143622" y="1532319"/>
            <a:ext cx="3432345" cy="4999153"/>
          </a:xfrm>
          <a:prstGeom prst="rect">
            <a:avLst/>
          </a:prstGeom>
        </p:spPr>
      </p:pic>
      <p:pic>
        <p:nvPicPr>
          <p:cNvPr id="10" name="Picture 9">
            <a:extLst>
              <a:ext uri="{FF2B5EF4-FFF2-40B4-BE49-F238E27FC236}">
                <a16:creationId xmlns:a16="http://schemas.microsoft.com/office/drawing/2014/main" id="{95A1C9CD-32B2-4549-B0F3-82FA151160EF}"/>
              </a:ext>
            </a:extLst>
          </p:cNvPr>
          <p:cNvPicPr>
            <a:picLocks noChangeAspect="1"/>
          </p:cNvPicPr>
          <p:nvPr/>
        </p:nvPicPr>
        <p:blipFill>
          <a:blip r:embed="rId4"/>
          <a:stretch>
            <a:fillRect/>
          </a:stretch>
        </p:blipFill>
        <p:spPr>
          <a:xfrm>
            <a:off x="5950396" y="1532318"/>
            <a:ext cx="3499407" cy="4999153"/>
          </a:xfrm>
          <a:prstGeom prst="rect">
            <a:avLst/>
          </a:prstGeom>
        </p:spPr>
      </p:pic>
    </p:spTree>
    <p:extLst>
      <p:ext uri="{BB962C8B-B14F-4D97-AF65-F5344CB8AC3E}">
        <p14:creationId xmlns:p14="http://schemas.microsoft.com/office/powerpoint/2010/main" val="45799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12786181_TF02787940" id="{1798802C-84EE-40F8-AA82-749FCB0DAB40}" vid="{E03FD201-C9ED-47D9-B1F3-097360176F4C}"/>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http://purl.org/dc/terms/"/>
    <ds:schemaRef ds:uri="http://purl.org/dc/elements/1.1/"/>
    <ds:schemaRef ds:uri="http://schemas.openxmlformats.org/package/2006/metadata/core-properties"/>
    <ds:schemaRef ds:uri="4873beb7-5857-4685-be1f-d57550cc96cc"/>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298</TotalTime>
  <Words>525</Words>
  <Application>Microsoft Office PowerPoint</Application>
  <PresentationFormat>Custom</PresentationFormat>
  <Paragraphs>60</Paragraphs>
  <Slides>15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Comic Sans MS</vt:lpstr>
      <vt:lpstr>SassoonPrimaryInfant</vt:lpstr>
      <vt:lpstr>Books 16x9</vt:lpstr>
      <vt:lpstr>Phonics Screening Information -2026</vt:lpstr>
      <vt:lpstr>Reading Changes Everything</vt:lpstr>
      <vt:lpstr>What is the Phonics Screening Check?</vt:lpstr>
      <vt:lpstr>Green Words and Nonsense  (Alien) Words</vt:lpstr>
      <vt:lpstr>PowerPoint Presentation</vt:lpstr>
      <vt:lpstr>PowerPoint Presentation</vt:lpstr>
      <vt:lpstr>PowerPoint Presentation</vt:lpstr>
      <vt:lpstr>PowerPoint Presentation</vt:lpstr>
      <vt:lpstr>PowerPoint Presentation</vt:lpstr>
      <vt:lpstr>PowerPoint Presentation</vt:lpstr>
      <vt:lpstr>How are the results used?</vt:lpstr>
      <vt:lpstr>PowerPoint Presentation</vt:lpstr>
      <vt:lpstr>What Can You Do To Help?</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Screening Workshop 2023</dc:title>
  <dc:creator>Sophie Bowen</dc:creator>
  <cp:lastModifiedBy>Laura Whitehead</cp:lastModifiedBy>
  <cp:revision>9</cp:revision>
  <cp:lastPrinted>2023-02-27T16:30:26Z</cp:lastPrinted>
  <dcterms:created xsi:type="dcterms:W3CDTF">2023-02-24T16:58:09Z</dcterms:created>
  <dcterms:modified xsi:type="dcterms:W3CDTF">2026-02-10T13:42:34Z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