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 snapToGrid="0" snapToObjects="1" showGuides="1">
      <p:cViewPr varScale="1">
        <p:scale>
          <a:sx n="67" d="100"/>
          <a:sy n="67" d="100"/>
        </p:scale>
        <p:origin x="1314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5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89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3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3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5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1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8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63A84-8582-A940-9EB2-C506FF8F39C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E30B7-4121-E740-A0A0-155F63D48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1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3F71AE-E2B5-4D46-BA17-5CDDB049C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764892"/>
              </p:ext>
            </p:extLst>
          </p:nvPr>
        </p:nvGraphicFramePr>
        <p:xfrm>
          <a:off x="3802616" y="1927019"/>
          <a:ext cx="5836165" cy="2204660"/>
        </p:xfrm>
        <a:graphic>
          <a:graphicData uri="http://schemas.openxmlformats.org/drawingml/2006/table">
            <a:tbl>
              <a:tblPr firstRow="1" firstCol="1" bandRow="1"/>
              <a:tblGrid>
                <a:gridCol w="1014198">
                  <a:extLst>
                    <a:ext uri="{9D8B030D-6E8A-4147-A177-3AD203B41FA5}">
                      <a16:colId xmlns:a16="http://schemas.microsoft.com/office/drawing/2014/main" val="1055663961"/>
                    </a:ext>
                  </a:extLst>
                </a:gridCol>
                <a:gridCol w="4821967">
                  <a:extLst>
                    <a:ext uri="{9D8B030D-6E8A-4147-A177-3AD203B41FA5}">
                      <a16:colId xmlns:a16="http://schemas.microsoft.com/office/drawing/2014/main" val="1953262846"/>
                    </a:ext>
                  </a:extLst>
                </a:gridCol>
              </a:tblGrid>
              <a:tr h="25717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KEY VOCABULARY</a:t>
                      </a:r>
                      <a:endParaRPr lang="en-GB" sz="14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499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Business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A company or organisation that sells goods or services.</a:t>
                      </a:r>
                      <a:endParaRPr lang="en-GB" sz="1300" b="0" kern="12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473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Continent</a:t>
                      </a:r>
                      <a:endParaRPr lang="en-GB" sz="13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A large area of land, such as Europe or Asia.</a:t>
                      </a:r>
                      <a:endParaRPr lang="en-GB" sz="1300" b="0" kern="12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3099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Harbour</a:t>
                      </a:r>
                      <a:endParaRPr lang="en-GB" sz="13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kern="12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place on the coast where ships and boats can stay safe.</a:t>
                      </a: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823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Industry</a:t>
                      </a:r>
                      <a:endParaRPr lang="en-GB" sz="13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The production of goods or services in an economy.</a:t>
                      </a:r>
                      <a:endParaRPr lang="en-GB" sz="1300" b="0" kern="12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549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Landscape</a:t>
                      </a:r>
                      <a:endParaRPr lang="en-GB" sz="13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The visible features of an area of land, like hills, rivers, and trees.</a:t>
                      </a:r>
                      <a:endParaRPr lang="en-GB" sz="1300" b="0" kern="12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519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Ocean</a:t>
                      </a:r>
                      <a:endParaRPr lang="en-GB" sz="13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A large body of salt water that covers most of the Earth.</a:t>
                      </a:r>
                      <a:endParaRPr lang="en-GB" sz="1300" b="0" kern="12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17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Port</a:t>
                      </a:r>
                      <a:endParaRPr lang="en-GB" sz="13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A place where ships load and unload goods.</a:t>
                      </a:r>
                      <a:endParaRPr lang="en-GB" sz="1300" b="0" kern="12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2023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Vegetation</a:t>
                      </a:r>
                      <a:endParaRPr lang="en-GB" sz="13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latin typeface="Twinkl Cursive Looped" panose="02000000000000000000" pitchFamily="2" charset="0"/>
                        </a:rPr>
                        <a:t>Plants in a particular area.</a:t>
                      </a:r>
                      <a:endParaRPr lang="en-GB" sz="1300" b="0" kern="12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273" marR="632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48901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5F0FC2-6E92-7A42-910B-C5B506F21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65461"/>
              </p:ext>
            </p:extLst>
          </p:nvPr>
        </p:nvGraphicFramePr>
        <p:xfrm>
          <a:off x="142589" y="58788"/>
          <a:ext cx="3519073" cy="6407999"/>
        </p:xfrm>
        <a:graphic>
          <a:graphicData uri="http://schemas.openxmlformats.org/drawingml/2006/table">
            <a:tbl>
              <a:tblPr firstRow="1" firstCol="1" bandRow="1"/>
              <a:tblGrid>
                <a:gridCol w="3519073">
                  <a:extLst>
                    <a:ext uri="{9D8B030D-6E8A-4147-A177-3AD203B41FA5}">
                      <a16:colId xmlns:a16="http://schemas.microsoft.com/office/drawing/2014/main" val="2388716684"/>
                    </a:ext>
                  </a:extLst>
                </a:gridCol>
              </a:tblGrid>
              <a:tr h="5120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 2 – </a:t>
                      </a: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Down Under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(Geography)</a:t>
                      </a:r>
                      <a:endParaRPr lang="en-GB" sz="1400" b="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602997"/>
                  </a:ext>
                </a:extLst>
              </a:tr>
              <a:tr h="396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KEY KNOWLEDGE</a:t>
                      </a:r>
                      <a:endParaRPr lang="en-GB" sz="14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677673"/>
                  </a:ext>
                </a:extLst>
              </a:tr>
              <a:tr h="7161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world has seven continents: North America, South America, Europe, Asia, Africa, Australia and Antarctica.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020319"/>
                  </a:ext>
                </a:extLst>
              </a:tr>
              <a:tr h="4730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world has five oceans: Atlantic, Pacific, Indian, Arctic and Southern.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524474"/>
                  </a:ext>
                </a:extLst>
              </a:tr>
              <a:tr h="7161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Australia is located in the Southern Hemisphere. Nearby countries to Australia include New Zealand and the Philippines.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7416311"/>
                  </a:ext>
                </a:extLst>
              </a:tr>
              <a:tr h="4730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physical features of Botany Bay are: large, shallow estuary for 2 rivers.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693855"/>
                  </a:ext>
                </a:extLst>
              </a:tr>
              <a:tr h="7161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human features of Botany Bay are: Sydney Airport, a busy cargo seaport, Botany Bay National Park.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9250"/>
                  </a:ext>
                </a:extLst>
              </a:tr>
              <a:tr h="9592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physical features of Sutton are: Rossendale Brook, Croker Hill, The Hollins, nearby to </a:t>
                      </a:r>
                      <a:r>
                        <a:rPr lang="en-GB" sz="1300" dirty="0" err="1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Teggs</a:t>
                      </a: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Nose and Macclesfield Forest. Sutton is in the continent </a:t>
                      </a:r>
                      <a:r>
                        <a:rPr lang="en-GB" sz="130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Europe.</a:t>
                      </a:r>
                      <a:endParaRPr lang="en-GB" sz="1300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243057"/>
                  </a:ext>
                </a:extLst>
              </a:tr>
              <a:tr h="14454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human features of Sutton are: </a:t>
                      </a:r>
                      <a:r>
                        <a:rPr lang="en-GB" sz="1300" dirty="0" err="1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Hollinhey</a:t>
                      </a:r>
                      <a:r>
                        <a:rPr lang="en-GB" sz="13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Primary School, Sutton St James Church, Sutton Common BT Tower, Macclesfield Canal, The Pleasance, Village Shop and Post Office, Cop Meadow Playground and Church House Pub.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815052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2ABD9EAE-BF46-E146-B028-86B167521F0C}"/>
              </a:ext>
            </a:extLst>
          </p:cNvPr>
          <p:cNvSpPr/>
          <p:nvPr/>
        </p:nvSpPr>
        <p:spPr>
          <a:xfrm>
            <a:off x="3863192" y="46912"/>
            <a:ext cx="5821773" cy="18397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u="sng" dirty="0">
                <a:solidFill>
                  <a:schemeClr val="tx1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What I should already know</a:t>
            </a:r>
            <a:r>
              <a:rPr lang="en-GB" sz="1400" dirty="0">
                <a:solidFill>
                  <a:schemeClr val="tx1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577292CA-95FF-5B49-AD67-09A1F6F4EF83}"/>
              </a:ext>
            </a:extLst>
          </p:cNvPr>
          <p:cNvSpPr txBox="1"/>
          <p:nvPr/>
        </p:nvSpPr>
        <p:spPr>
          <a:xfrm>
            <a:off x="3863192" y="307464"/>
            <a:ext cx="5775589" cy="9355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600" dirty="0">
                <a:latin typeface="Twinkl Cursive Looped" panose="02000000000000000000" pitchFamily="2" charset="0"/>
              </a:rPr>
              <a:t>•</a:t>
            </a:r>
            <a:r>
              <a:rPr lang="en-GB" sz="1050" dirty="0">
                <a:latin typeface="Twinkl Cursive Looped" panose="02000000000000000000" pitchFamily="2" charset="0"/>
              </a:rPr>
              <a:t>	Know the countries of the UK.</a:t>
            </a:r>
          </a:p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050" dirty="0">
                <a:latin typeface="Twinkl Cursive Looped" panose="02000000000000000000" pitchFamily="2" charset="0"/>
              </a:rPr>
              <a:t>•	Know the main geographical characteristics of Sutton.</a:t>
            </a:r>
          </a:p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050" dirty="0">
                <a:latin typeface="Twinkl Cursive Looped" panose="02000000000000000000" pitchFamily="2" charset="0"/>
              </a:rPr>
              <a:t>•	Know and describe some key features of England, Scotland, Wales and Northern Ireland.</a:t>
            </a:r>
          </a:p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050" dirty="0">
                <a:latin typeface="Twinkl Cursive Looped" panose="02000000000000000000" pitchFamily="2" charset="0"/>
              </a:rPr>
              <a:t>•	Know the difference between village, town and city.</a:t>
            </a:r>
          </a:p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050" dirty="0">
                <a:latin typeface="Twinkl Cursive Looped" panose="02000000000000000000" pitchFamily="2" charset="0"/>
              </a:rPr>
              <a:t>•	Name some of the human and physical features of Sutton.</a:t>
            </a:r>
          </a:p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050" dirty="0">
                <a:latin typeface="Twinkl Cursive Looped" panose="02000000000000000000" pitchFamily="2" charset="0"/>
              </a:rPr>
              <a:t>•	Know the compass points are North, South, East and West.</a:t>
            </a:r>
          </a:p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050" dirty="0">
                <a:latin typeface="Twinkl Cursive Looped" panose="02000000000000000000" pitchFamily="2" charset="0"/>
              </a:rPr>
              <a:t>•	Know that a plan is a bird’s-eye view.</a:t>
            </a:r>
          </a:p>
          <a:p>
            <a:pPr lvl="0">
              <a:spcAft>
                <a:spcPts val="0"/>
              </a:spcAft>
              <a:buSzPts val="1000"/>
              <a:tabLst>
                <a:tab pos="175260" algn="l"/>
              </a:tabLst>
            </a:pPr>
            <a:r>
              <a:rPr lang="en-GB" sz="1050" dirty="0">
                <a:latin typeface="Twinkl Cursive Looped" panose="02000000000000000000" pitchFamily="2" charset="0"/>
              </a:rPr>
              <a:t>•	Be able to label a field sketch and a photograph.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31B446-8A2B-1B48-AE73-680BBE246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704" y="91773"/>
            <a:ext cx="992029" cy="574808"/>
          </a:xfrm>
          <a:prstGeom prst="rect">
            <a:avLst/>
          </a:prstGeom>
        </p:spPr>
      </p:pic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2E84D0C-4E27-4FF7-A755-0F8EA52A0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052068"/>
              </p:ext>
            </p:extLst>
          </p:nvPr>
        </p:nvGraphicFramePr>
        <p:xfrm>
          <a:off x="3810394" y="4102791"/>
          <a:ext cx="5842780" cy="238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21390">
                  <a:extLst>
                    <a:ext uri="{9D8B030D-6E8A-4147-A177-3AD203B41FA5}">
                      <a16:colId xmlns:a16="http://schemas.microsoft.com/office/drawing/2014/main" val="2692805397"/>
                    </a:ext>
                  </a:extLst>
                </a:gridCol>
                <a:gridCol w="2921390">
                  <a:extLst>
                    <a:ext uri="{9D8B030D-6E8A-4147-A177-3AD203B41FA5}">
                      <a16:colId xmlns:a16="http://schemas.microsoft.com/office/drawing/2014/main" val="157549054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KEY MAPS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919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060442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E2394C-09F8-4E16-B608-FD2EE033C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451" y="4498107"/>
            <a:ext cx="2114655" cy="1887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3CD5EB-5A5D-42E4-96D8-EC06FA0C81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1133" y="4513715"/>
            <a:ext cx="2114655" cy="193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79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2907</TotalTime>
  <Words>386</Words>
  <Application>Microsoft Office PowerPoint</Application>
  <PresentationFormat>A4 Paper (210x297 mm)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Twinkl Cursive Looped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Marshall-Clarke</dc:creator>
  <cp:lastModifiedBy>Vicky Mottershead</cp:lastModifiedBy>
  <cp:revision>43</cp:revision>
  <dcterms:created xsi:type="dcterms:W3CDTF">2022-08-19T10:53:53Z</dcterms:created>
  <dcterms:modified xsi:type="dcterms:W3CDTF">2026-08-31T19:38:23Z</dcterms:modified>
</cp:coreProperties>
</file>