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 snapToGrid="0" snapToObjects="1" showGuides="1">
      <p:cViewPr varScale="1">
        <p:scale>
          <a:sx n="67" d="100"/>
          <a:sy n="67" d="100"/>
        </p:scale>
        <p:origin x="1314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5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8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3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5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11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5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8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63A84-8582-A940-9EB2-C506FF8F39CD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1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3F71AE-E2B5-4D46-BA17-5CDDB049C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181869"/>
              </p:ext>
            </p:extLst>
          </p:nvPr>
        </p:nvGraphicFramePr>
        <p:xfrm>
          <a:off x="3857735" y="2009471"/>
          <a:ext cx="5836165" cy="2161988"/>
        </p:xfrm>
        <a:graphic>
          <a:graphicData uri="http://schemas.openxmlformats.org/drawingml/2006/table">
            <a:tbl>
              <a:tblPr firstRow="1" firstCol="1" bandRow="1"/>
              <a:tblGrid>
                <a:gridCol w="1014198">
                  <a:extLst>
                    <a:ext uri="{9D8B030D-6E8A-4147-A177-3AD203B41FA5}">
                      <a16:colId xmlns:a16="http://schemas.microsoft.com/office/drawing/2014/main" val="1055663961"/>
                    </a:ext>
                  </a:extLst>
                </a:gridCol>
                <a:gridCol w="4821967">
                  <a:extLst>
                    <a:ext uri="{9D8B030D-6E8A-4147-A177-3AD203B41FA5}">
                      <a16:colId xmlns:a16="http://schemas.microsoft.com/office/drawing/2014/main" val="1953262846"/>
                    </a:ext>
                  </a:extLst>
                </a:gridCol>
              </a:tblGrid>
              <a:tr h="2571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VOCABULARY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499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Business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A company or organisation that sells goods or services.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473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Continent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A large area of land, such as Europe or Asia.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309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Harbour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place on the coast where ships and boats can stay safe.</a:t>
                      </a: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8237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Industry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The production of goods or services in an economy.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549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Landscape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The visible features of an area of land, like hills, rivers, and trees.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51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Ocean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A large body of salt water that covers most of the Earth.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17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Port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A place where ships load and unload goods.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2023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Vegetation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Plants in a particular area.</a:t>
                      </a:r>
                      <a:endParaRPr lang="en-GB" sz="13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48901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5F0FC2-6E92-7A42-910B-C5B506F21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598559"/>
              </p:ext>
            </p:extLst>
          </p:nvPr>
        </p:nvGraphicFramePr>
        <p:xfrm>
          <a:off x="197708" y="141240"/>
          <a:ext cx="3519073" cy="6497099"/>
        </p:xfrm>
        <a:graphic>
          <a:graphicData uri="http://schemas.openxmlformats.org/drawingml/2006/table">
            <a:tbl>
              <a:tblPr firstRow="1" firstCol="1" bandRow="1"/>
              <a:tblGrid>
                <a:gridCol w="3519073">
                  <a:extLst>
                    <a:ext uri="{9D8B030D-6E8A-4147-A177-3AD203B41FA5}">
                      <a16:colId xmlns:a16="http://schemas.microsoft.com/office/drawing/2014/main" val="2388716684"/>
                    </a:ext>
                  </a:extLst>
                </a:gridCol>
              </a:tblGrid>
              <a:tr h="5120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Year 2 –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Down Under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(Geography)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602997"/>
                  </a:ext>
                </a:extLst>
              </a:tr>
              <a:tr h="3969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KNOWLEDGE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677673"/>
                  </a:ext>
                </a:extLst>
              </a:tr>
              <a:tr h="7161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world has seven continents: North America, South America, Europe, Asia, Africa, Australia and Antarctica.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8020319"/>
                  </a:ext>
                </a:extLst>
              </a:tr>
              <a:tr h="4730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world has five oceans: Atlantic, Pacific, Indian, Arctic and Southern.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524474"/>
                  </a:ext>
                </a:extLst>
              </a:tr>
              <a:tr h="7161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Australia is located in the Southern Hemisphere. Nearby countries to Australia include New Zealand and the Philippines.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416311"/>
                  </a:ext>
                </a:extLst>
              </a:tr>
              <a:tr h="4730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physical features of Botany Bay are: large, shallow estuary for 2 rivers.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693855"/>
                  </a:ext>
                </a:extLst>
              </a:tr>
              <a:tr h="7161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human features of Botany Bay are: Sydney Airport, a busy cargo seaport, Botany Bay National Park.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29250"/>
                  </a:ext>
                </a:extLst>
              </a:tr>
              <a:tr h="9592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physical features of Sutton are: Rossendale Brook, Croker Hill, The Hollins, nearby to </a:t>
                      </a:r>
                      <a:r>
                        <a:rPr lang="en-GB" sz="1300" dirty="0" err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Teggs</a:t>
                      </a: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Nose and Macclesfield Forest. Sutton is in the continent </a:t>
                      </a:r>
                      <a:r>
                        <a:rPr lang="en-GB" sz="13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Europe.</a:t>
                      </a:r>
                      <a:endParaRPr lang="en-GB" sz="13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243057"/>
                  </a:ext>
                </a:extLst>
              </a:tr>
              <a:tr h="14454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human features of Sutton are: </a:t>
                      </a:r>
                      <a:r>
                        <a:rPr lang="en-GB" sz="1300" dirty="0" err="1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Hollinhey</a:t>
                      </a:r>
                      <a:r>
                        <a:rPr lang="en-GB" sz="13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Primary School, Sutton St James Church, Sutton Common BT Tower, Macclesfield Canal, The Pleasance, Village Shop and Post Office, Cop Meadow Playground and Church House Pub.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15052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2ABD9EAE-BF46-E146-B028-86B167521F0C}"/>
              </a:ext>
            </a:extLst>
          </p:cNvPr>
          <p:cNvSpPr/>
          <p:nvPr/>
        </p:nvSpPr>
        <p:spPr>
          <a:xfrm>
            <a:off x="3872127" y="129364"/>
            <a:ext cx="5821773" cy="18397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schemeClr val="tx1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 I should </a:t>
            </a:r>
            <a:r>
              <a:rPr lang="en-GB" sz="1400">
                <a:solidFill>
                  <a:schemeClr val="tx1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already know:</a:t>
            </a:r>
            <a:endParaRPr lang="en-GB" sz="1400" dirty="0">
              <a:solidFill>
                <a:schemeClr val="tx1"/>
              </a:solidFill>
              <a:effectLst/>
              <a:latin typeface="Comic Sans MS" panose="030F09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577292CA-95FF-5B49-AD67-09A1F6F4EF83}"/>
              </a:ext>
            </a:extLst>
          </p:cNvPr>
          <p:cNvSpPr txBox="1"/>
          <p:nvPr/>
        </p:nvSpPr>
        <p:spPr>
          <a:xfrm>
            <a:off x="3918311" y="389916"/>
            <a:ext cx="5775589" cy="9355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600" dirty="0">
                <a:latin typeface="Comic Sans MS" panose="030F0902030302020204" pitchFamily="66" charset="0"/>
              </a:rPr>
              <a:t>•</a:t>
            </a:r>
            <a:r>
              <a:rPr lang="en-GB" sz="1050" dirty="0">
                <a:latin typeface="Comic Sans MS" panose="030F0902030302020204" pitchFamily="66" charset="0"/>
              </a:rPr>
              <a:t>	Know the countries of the UK.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Know the main geographical characteristics of Sutton.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Know and describe some key features of England, Scotland, Wales and Northern Ireland.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Know the difference between village, town and city.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Name some of the human and physical features of Sutton.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Know the compass points are North, South, East and West.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Know that a plan is a bird’s-eye view.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050" dirty="0">
                <a:latin typeface="Comic Sans MS" panose="030F0902030302020204" pitchFamily="66" charset="0"/>
              </a:rPr>
              <a:t>•	Be able to label a field sketch and a photograph.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31B446-8A2B-1B48-AE73-680BBE246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823" y="174225"/>
            <a:ext cx="992029" cy="574808"/>
          </a:xfrm>
          <a:prstGeom prst="rect">
            <a:avLst/>
          </a:prstGeom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E2E84D0C-4E27-4FF7-A755-0F8EA52A0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708794"/>
              </p:ext>
            </p:extLst>
          </p:nvPr>
        </p:nvGraphicFramePr>
        <p:xfrm>
          <a:off x="3865513" y="4185243"/>
          <a:ext cx="5842780" cy="238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21390">
                  <a:extLst>
                    <a:ext uri="{9D8B030D-6E8A-4147-A177-3AD203B41FA5}">
                      <a16:colId xmlns:a16="http://schemas.microsoft.com/office/drawing/2014/main" val="2692805397"/>
                    </a:ext>
                  </a:extLst>
                </a:gridCol>
                <a:gridCol w="2921390">
                  <a:extLst>
                    <a:ext uri="{9D8B030D-6E8A-4147-A177-3AD203B41FA5}">
                      <a16:colId xmlns:a16="http://schemas.microsoft.com/office/drawing/2014/main" val="157549054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KEY MAPS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919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604429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5FE2394C-09F8-4E16-B608-FD2EE033C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570" y="4580559"/>
            <a:ext cx="2114655" cy="18875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73CD5EB-5A5D-42E4-96D8-EC06FA0C8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6252" y="4596167"/>
            <a:ext cx="2114655" cy="19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679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2851</TotalTime>
  <Words>386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Marshall-Clarke</dc:creator>
  <cp:lastModifiedBy>James Perry</cp:lastModifiedBy>
  <cp:revision>41</cp:revision>
  <dcterms:created xsi:type="dcterms:W3CDTF">2022-08-19T10:53:53Z</dcterms:created>
  <dcterms:modified xsi:type="dcterms:W3CDTF">2024-11-04T16:45:25Z</dcterms:modified>
</cp:coreProperties>
</file>