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F5178"/>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1" d="100"/>
          <a:sy n="71" d="100"/>
        </p:scale>
        <p:origin x="69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BBD5346F-59A6-480B-8591-EF32385C0B77}" type="datetimeFigureOut">
              <a:rPr lang="en-GB" smtClean="0"/>
              <a:t>02/11/2025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A22AF3F-8DB7-47CD-8608-B29820D25582}" type="slidenum">
              <a:rPr lang="en-GB" smtClean="0"/>
              <a:t>‹#›</a:t>
            </a:fld>
            <a:endParaRPr lang="en-GB"/>
          </a:p>
        </p:txBody>
      </p:sp>
    </p:spTree>
    <p:extLst>
      <p:ext uri="{BB962C8B-B14F-4D97-AF65-F5344CB8AC3E}">
        <p14:creationId xmlns:p14="http://schemas.microsoft.com/office/powerpoint/2010/main" val="14252675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BD5346F-59A6-480B-8591-EF32385C0B77}" type="datetimeFigureOut">
              <a:rPr lang="en-GB" smtClean="0"/>
              <a:t>02/11/2025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A22AF3F-8DB7-47CD-8608-B29820D25582}" type="slidenum">
              <a:rPr lang="en-GB" smtClean="0"/>
              <a:t>‹#›</a:t>
            </a:fld>
            <a:endParaRPr lang="en-GB"/>
          </a:p>
        </p:txBody>
      </p:sp>
    </p:spTree>
    <p:extLst>
      <p:ext uri="{BB962C8B-B14F-4D97-AF65-F5344CB8AC3E}">
        <p14:creationId xmlns:p14="http://schemas.microsoft.com/office/powerpoint/2010/main" val="1682155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BD5346F-59A6-480B-8591-EF32385C0B77}" type="datetimeFigureOut">
              <a:rPr lang="en-GB" smtClean="0"/>
              <a:t>02/11/2025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A22AF3F-8DB7-47CD-8608-B29820D25582}" type="slidenum">
              <a:rPr lang="en-GB" smtClean="0"/>
              <a:t>‹#›</a:t>
            </a:fld>
            <a:endParaRPr lang="en-GB"/>
          </a:p>
        </p:txBody>
      </p:sp>
    </p:spTree>
    <p:extLst>
      <p:ext uri="{BB962C8B-B14F-4D97-AF65-F5344CB8AC3E}">
        <p14:creationId xmlns:p14="http://schemas.microsoft.com/office/powerpoint/2010/main" val="5341466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BD5346F-59A6-480B-8591-EF32385C0B77}" type="datetimeFigureOut">
              <a:rPr lang="en-GB" smtClean="0"/>
              <a:t>02/11/2025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A22AF3F-8DB7-47CD-8608-B29820D25582}" type="slidenum">
              <a:rPr lang="en-GB" smtClean="0"/>
              <a:t>‹#›</a:t>
            </a:fld>
            <a:endParaRPr lang="en-GB"/>
          </a:p>
        </p:txBody>
      </p:sp>
    </p:spTree>
    <p:extLst>
      <p:ext uri="{BB962C8B-B14F-4D97-AF65-F5344CB8AC3E}">
        <p14:creationId xmlns:p14="http://schemas.microsoft.com/office/powerpoint/2010/main" val="10657705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BD5346F-59A6-480B-8591-EF32385C0B77}" type="datetimeFigureOut">
              <a:rPr lang="en-GB" smtClean="0"/>
              <a:t>02/11/2025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A22AF3F-8DB7-47CD-8608-B29820D25582}" type="slidenum">
              <a:rPr lang="en-GB" smtClean="0"/>
              <a:t>‹#›</a:t>
            </a:fld>
            <a:endParaRPr lang="en-GB"/>
          </a:p>
        </p:txBody>
      </p:sp>
    </p:spTree>
    <p:extLst>
      <p:ext uri="{BB962C8B-B14F-4D97-AF65-F5344CB8AC3E}">
        <p14:creationId xmlns:p14="http://schemas.microsoft.com/office/powerpoint/2010/main" val="30051831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BBD5346F-59A6-480B-8591-EF32385C0B77}" type="datetimeFigureOut">
              <a:rPr lang="en-GB" smtClean="0"/>
              <a:t>02/11/2025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A22AF3F-8DB7-47CD-8608-B29820D25582}" type="slidenum">
              <a:rPr lang="en-GB" smtClean="0"/>
              <a:t>‹#›</a:t>
            </a:fld>
            <a:endParaRPr lang="en-GB"/>
          </a:p>
        </p:txBody>
      </p:sp>
    </p:spTree>
    <p:extLst>
      <p:ext uri="{BB962C8B-B14F-4D97-AF65-F5344CB8AC3E}">
        <p14:creationId xmlns:p14="http://schemas.microsoft.com/office/powerpoint/2010/main" val="11177351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BBD5346F-59A6-480B-8591-EF32385C0B77}" type="datetimeFigureOut">
              <a:rPr lang="en-GB" smtClean="0"/>
              <a:t>02/11/2025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A22AF3F-8DB7-47CD-8608-B29820D25582}" type="slidenum">
              <a:rPr lang="en-GB" smtClean="0"/>
              <a:t>‹#›</a:t>
            </a:fld>
            <a:endParaRPr lang="en-GB"/>
          </a:p>
        </p:txBody>
      </p:sp>
    </p:spTree>
    <p:extLst>
      <p:ext uri="{BB962C8B-B14F-4D97-AF65-F5344CB8AC3E}">
        <p14:creationId xmlns:p14="http://schemas.microsoft.com/office/powerpoint/2010/main" val="7846971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BBD5346F-59A6-480B-8591-EF32385C0B77}" type="datetimeFigureOut">
              <a:rPr lang="en-GB" smtClean="0"/>
              <a:t>02/11/2025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A22AF3F-8DB7-47CD-8608-B29820D25582}" type="slidenum">
              <a:rPr lang="en-GB" smtClean="0"/>
              <a:t>‹#›</a:t>
            </a:fld>
            <a:endParaRPr lang="en-GB"/>
          </a:p>
        </p:txBody>
      </p:sp>
    </p:spTree>
    <p:extLst>
      <p:ext uri="{BB962C8B-B14F-4D97-AF65-F5344CB8AC3E}">
        <p14:creationId xmlns:p14="http://schemas.microsoft.com/office/powerpoint/2010/main" val="320977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D5346F-59A6-480B-8591-EF32385C0B77}" type="datetimeFigureOut">
              <a:rPr lang="en-GB" smtClean="0"/>
              <a:t>02/11/2025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A22AF3F-8DB7-47CD-8608-B29820D25582}" type="slidenum">
              <a:rPr lang="en-GB" smtClean="0"/>
              <a:t>‹#›</a:t>
            </a:fld>
            <a:endParaRPr lang="en-GB"/>
          </a:p>
        </p:txBody>
      </p:sp>
    </p:spTree>
    <p:extLst>
      <p:ext uri="{BB962C8B-B14F-4D97-AF65-F5344CB8AC3E}">
        <p14:creationId xmlns:p14="http://schemas.microsoft.com/office/powerpoint/2010/main" val="959225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BD5346F-59A6-480B-8591-EF32385C0B77}" type="datetimeFigureOut">
              <a:rPr lang="en-GB" smtClean="0"/>
              <a:t>02/11/2025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A22AF3F-8DB7-47CD-8608-B29820D25582}" type="slidenum">
              <a:rPr lang="en-GB" smtClean="0"/>
              <a:t>‹#›</a:t>
            </a:fld>
            <a:endParaRPr lang="en-GB"/>
          </a:p>
        </p:txBody>
      </p:sp>
    </p:spTree>
    <p:extLst>
      <p:ext uri="{BB962C8B-B14F-4D97-AF65-F5344CB8AC3E}">
        <p14:creationId xmlns:p14="http://schemas.microsoft.com/office/powerpoint/2010/main" val="28521853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BD5346F-59A6-480B-8591-EF32385C0B77}" type="datetimeFigureOut">
              <a:rPr lang="en-GB" smtClean="0"/>
              <a:t>02/11/2025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A22AF3F-8DB7-47CD-8608-B29820D25582}" type="slidenum">
              <a:rPr lang="en-GB" smtClean="0"/>
              <a:t>‹#›</a:t>
            </a:fld>
            <a:endParaRPr lang="en-GB"/>
          </a:p>
        </p:txBody>
      </p:sp>
    </p:spTree>
    <p:extLst>
      <p:ext uri="{BB962C8B-B14F-4D97-AF65-F5344CB8AC3E}">
        <p14:creationId xmlns:p14="http://schemas.microsoft.com/office/powerpoint/2010/main" val="18649631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D5346F-59A6-480B-8591-EF32385C0B77}" type="datetimeFigureOut">
              <a:rPr lang="en-GB" smtClean="0"/>
              <a:t>02/11/2025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22AF3F-8DB7-47CD-8608-B29820D25582}" type="slidenum">
              <a:rPr lang="en-GB" smtClean="0"/>
              <a:t>‹#›</a:t>
            </a:fld>
            <a:endParaRPr lang="en-GB"/>
          </a:p>
        </p:txBody>
      </p:sp>
    </p:spTree>
    <p:extLst>
      <p:ext uri="{BB962C8B-B14F-4D97-AF65-F5344CB8AC3E}">
        <p14:creationId xmlns:p14="http://schemas.microsoft.com/office/powerpoint/2010/main" val="31100113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16630" y="210453"/>
            <a:ext cx="4723320" cy="523220"/>
          </a:xfrm>
          <a:prstGeom prst="rect">
            <a:avLst/>
          </a:prstGeom>
          <a:solidFill>
            <a:srgbClr val="92D050"/>
          </a:solidFill>
          <a:ln>
            <a:solidFill>
              <a:schemeClr val="tx1"/>
            </a:solidFill>
          </a:ln>
        </p:spPr>
        <p:txBody>
          <a:bodyPr wrap="square" rtlCol="0">
            <a:spAutoFit/>
          </a:bodyPr>
          <a:lstStyle/>
          <a:p>
            <a:pPr algn="ctr"/>
            <a:r>
              <a:rPr lang="en-GB" sz="2800" dirty="0"/>
              <a:t>Y6 Crime &amp; Punishment </a:t>
            </a:r>
          </a:p>
        </p:txBody>
      </p:sp>
      <p:sp>
        <p:nvSpPr>
          <p:cNvPr id="7" name="TextBox 6"/>
          <p:cNvSpPr txBox="1"/>
          <p:nvPr/>
        </p:nvSpPr>
        <p:spPr>
          <a:xfrm>
            <a:off x="290579" y="2897030"/>
            <a:ext cx="6737237" cy="369332"/>
          </a:xfrm>
          <a:prstGeom prst="rect">
            <a:avLst/>
          </a:prstGeom>
          <a:solidFill>
            <a:schemeClr val="accent1"/>
          </a:solidFill>
          <a:ln>
            <a:solidFill>
              <a:schemeClr val="tx1"/>
            </a:solidFill>
          </a:ln>
        </p:spPr>
        <p:txBody>
          <a:bodyPr wrap="square" rtlCol="0">
            <a:spAutoFit/>
          </a:bodyPr>
          <a:lstStyle/>
          <a:p>
            <a:r>
              <a:rPr lang="en-GB" dirty="0"/>
              <a:t>Key Knowledge</a:t>
            </a:r>
          </a:p>
        </p:txBody>
      </p:sp>
      <p:pic>
        <p:nvPicPr>
          <p:cNvPr id="8" name="Picture 7"/>
          <p:cNvPicPr>
            <a:picLocks noChangeAspect="1"/>
          </p:cNvPicPr>
          <p:nvPr/>
        </p:nvPicPr>
        <p:blipFill>
          <a:blip r:embed="rId2"/>
          <a:stretch>
            <a:fillRect/>
          </a:stretch>
        </p:blipFill>
        <p:spPr>
          <a:xfrm>
            <a:off x="182335" y="3309148"/>
            <a:ext cx="6845482" cy="3363111"/>
          </a:xfrm>
          <a:prstGeom prst="rect">
            <a:avLst/>
          </a:prstGeom>
        </p:spPr>
      </p:pic>
      <p:sp>
        <p:nvSpPr>
          <p:cNvPr id="9" name="TextBox 8"/>
          <p:cNvSpPr txBox="1"/>
          <p:nvPr/>
        </p:nvSpPr>
        <p:spPr>
          <a:xfrm>
            <a:off x="290580" y="1129471"/>
            <a:ext cx="5238206" cy="1754326"/>
          </a:xfrm>
          <a:prstGeom prst="rect">
            <a:avLst/>
          </a:prstGeom>
          <a:solidFill>
            <a:srgbClr val="FFFF66"/>
          </a:solidFill>
          <a:ln>
            <a:solidFill>
              <a:schemeClr val="tx1"/>
            </a:solidFill>
          </a:ln>
        </p:spPr>
        <p:txBody>
          <a:bodyPr wrap="square" rtlCol="0">
            <a:spAutoFit/>
          </a:bodyPr>
          <a:lstStyle/>
          <a:p>
            <a:r>
              <a:rPr lang="en-GB" sz="1200" dirty="0"/>
              <a:t>•The chronology of British history (pre 1066) including the Stone, Bronze and Iron Ages, and the Roman, Anglo- Saxon and Viking invasions and settlements. </a:t>
            </a:r>
          </a:p>
          <a:p>
            <a:r>
              <a:rPr lang="en-GB" sz="1200" dirty="0"/>
              <a:t>•The Normans invaded Britain in 1066 and at the Battle of Hastings, William I defeats King Harold, bringing an end to the Anglo-Saxon era.</a:t>
            </a:r>
          </a:p>
          <a:p>
            <a:r>
              <a:rPr lang="en-GB" sz="1200" dirty="0"/>
              <a:t>•The Romans believed that if you punished crimes harshly, people would be deterred from committing crimes in the first place. However, how you were punished depended on how important you were.</a:t>
            </a:r>
          </a:p>
          <a:p>
            <a:r>
              <a:rPr lang="en-GB" sz="1200" dirty="0"/>
              <a:t>•In Anglo-Saxon Times, instead of punishment, most crimes demanded that the criminal pay the injured party compensation, known as weregild.</a:t>
            </a:r>
          </a:p>
        </p:txBody>
      </p:sp>
      <p:sp>
        <p:nvSpPr>
          <p:cNvPr id="10" name="TextBox 9"/>
          <p:cNvSpPr txBox="1"/>
          <p:nvPr/>
        </p:nvSpPr>
        <p:spPr>
          <a:xfrm>
            <a:off x="1736870" y="746906"/>
            <a:ext cx="3791916" cy="369332"/>
          </a:xfrm>
          <a:prstGeom prst="rect">
            <a:avLst/>
          </a:prstGeom>
          <a:solidFill>
            <a:srgbClr val="7F5178"/>
          </a:solidFill>
          <a:ln>
            <a:solidFill>
              <a:schemeClr val="tx1"/>
            </a:solidFill>
          </a:ln>
        </p:spPr>
        <p:txBody>
          <a:bodyPr wrap="square" rtlCol="0">
            <a:spAutoFit/>
          </a:bodyPr>
          <a:lstStyle/>
          <a:p>
            <a:r>
              <a:rPr lang="en-GB" dirty="0"/>
              <a:t>What I should already know:</a:t>
            </a:r>
          </a:p>
        </p:txBody>
      </p:sp>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0580" y="322701"/>
            <a:ext cx="1393141" cy="806770"/>
          </a:xfrm>
          <a:prstGeom prst="rect">
            <a:avLst/>
          </a:prstGeom>
        </p:spPr>
      </p:pic>
      <p:pic>
        <p:nvPicPr>
          <p:cNvPr id="14" name="Picture 13"/>
          <p:cNvPicPr>
            <a:picLocks noChangeAspect="1"/>
          </p:cNvPicPr>
          <p:nvPr/>
        </p:nvPicPr>
        <p:blipFill>
          <a:blip r:embed="rId4"/>
          <a:stretch>
            <a:fillRect/>
          </a:stretch>
        </p:blipFill>
        <p:spPr>
          <a:xfrm>
            <a:off x="5775114" y="808695"/>
            <a:ext cx="1118507" cy="2013313"/>
          </a:xfrm>
          <a:prstGeom prst="rect">
            <a:avLst/>
          </a:prstGeom>
        </p:spPr>
      </p:pic>
      <p:graphicFrame>
        <p:nvGraphicFramePr>
          <p:cNvPr id="12" name="Table 6">
            <a:extLst>
              <a:ext uri="{FF2B5EF4-FFF2-40B4-BE49-F238E27FC236}">
                <a16:creationId xmlns:a16="http://schemas.microsoft.com/office/drawing/2014/main" id="{B642D12B-3CAF-86D3-C970-FDACF3D3AE63}"/>
              </a:ext>
            </a:extLst>
          </p:cNvPr>
          <p:cNvGraphicFramePr>
            <a:graphicFrameLocks noGrp="1"/>
          </p:cNvGraphicFramePr>
          <p:nvPr>
            <p:extLst>
              <p:ext uri="{D42A27DB-BD31-4B8C-83A1-F6EECF244321}">
                <p14:modId xmlns:p14="http://schemas.microsoft.com/office/powerpoint/2010/main" val="720569612"/>
              </p:ext>
            </p:extLst>
          </p:nvPr>
        </p:nvGraphicFramePr>
        <p:xfrm>
          <a:off x="7139949" y="210453"/>
          <a:ext cx="4270326" cy="5242560"/>
        </p:xfrm>
        <a:graphic>
          <a:graphicData uri="http://schemas.openxmlformats.org/drawingml/2006/table">
            <a:tbl>
              <a:tblPr firstRow="1" bandRow="1">
                <a:tableStyleId>{21E4AEA4-8DFA-4A89-87EB-49C32662AFE0}</a:tableStyleId>
              </a:tblPr>
              <a:tblGrid>
                <a:gridCol w="1180905">
                  <a:extLst>
                    <a:ext uri="{9D8B030D-6E8A-4147-A177-3AD203B41FA5}">
                      <a16:colId xmlns:a16="http://schemas.microsoft.com/office/drawing/2014/main" val="2767840068"/>
                    </a:ext>
                  </a:extLst>
                </a:gridCol>
                <a:gridCol w="3089421">
                  <a:extLst>
                    <a:ext uri="{9D8B030D-6E8A-4147-A177-3AD203B41FA5}">
                      <a16:colId xmlns:a16="http://schemas.microsoft.com/office/drawing/2014/main" val="2140735747"/>
                    </a:ext>
                  </a:extLst>
                </a:gridCol>
              </a:tblGrid>
              <a:tr h="389412">
                <a:tc gridSpan="2">
                  <a:txBody>
                    <a:bodyPr/>
                    <a:lstStyle/>
                    <a:p>
                      <a:pPr algn="ctr"/>
                      <a:r>
                        <a:rPr lang="en-GB" sz="2000" b="0" dirty="0"/>
                        <a:t>Key Vocabulary</a:t>
                      </a:r>
                      <a:endParaRPr lang="en-GB" sz="2000" b="0" dirty="0">
                        <a:latin typeface="Abril Fatface" panose="02000503000000020003" pitchFamily="2" charset="0"/>
                      </a:endParaRPr>
                    </a:p>
                  </a:txBody>
                  <a:tcPr/>
                </a:tc>
                <a:tc hMerge="1">
                  <a:txBody>
                    <a:bodyPr/>
                    <a:lstStyle/>
                    <a:p>
                      <a:endParaRPr lang="en-GB" dirty="0"/>
                    </a:p>
                  </a:txBody>
                  <a:tcPr/>
                </a:tc>
                <a:extLst>
                  <a:ext uri="{0D108BD9-81ED-4DB2-BD59-A6C34878D82A}">
                    <a16:rowId xmlns:a16="http://schemas.microsoft.com/office/drawing/2014/main" val="49614479"/>
                  </a:ext>
                </a:extLst>
              </a:tr>
              <a:tr h="389412">
                <a:tc>
                  <a:txBody>
                    <a:bodyPr/>
                    <a:lstStyle/>
                    <a:p>
                      <a:pPr algn="ctr"/>
                      <a:r>
                        <a:rPr lang="en-GB" sz="1050" b="1" dirty="0">
                          <a:latin typeface="Comic Sans MS" panose="030F0702030302020204" pitchFamily="66" charset="0"/>
                        </a:rPr>
                        <a:t>Jury </a:t>
                      </a:r>
                    </a:p>
                  </a:txBody>
                  <a:tcPr/>
                </a:tc>
                <a:tc>
                  <a:txBody>
                    <a:bodyPr/>
                    <a:lstStyle/>
                    <a:p>
                      <a:r>
                        <a:rPr lang="en-GB" sz="1050" dirty="0">
                          <a:latin typeface="Comic Sans MS" panose="030F0702030302020204" pitchFamily="66" charset="0"/>
                        </a:rPr>
                        <a:t>A group of people who listen to all the evidence and decide if someone is guilty.</a:t>
                      </a:r>
                    </a:p>
                  </a:txBody>
                  <a:tcPr/>
                </a:tc>
                <a:extLst>
                  <a:ext uri="{0D108BD9-81ED-4DB2-BD59-A6C34878D82A}">
                    <a16:rowId xmlns:a16="http://schemas.microsoft.com/office/drawing/2014/main" val="2319179360"/>
                  </a:ext>
                </a:extLst>
              </a:tr>
              <a:tr h="389412">
                <a:tc>
                  <a:txBody>
                    <a:bodyPr/>
                    <a:lstStyle/>
                    <a:p>
                      <a:pPr algn="ctr"/>
                      <a:r>
                        <a:rPr lang="en-GB" sz="1050" b="1" dirty="0">
                          <a:latin typeface="Comic Sans MS" panose="030F0702030302020204" pitchFamily="66" charset="0"/>
                        </a:rPr>
                        <a:t>Judge</a:t>
                      </a:r>
                    </a:p>
                  </a:txBody>
                  <a:tcPr/>
                </a:tc>
                <a:tc>
                  <a:txBody>
                    <a:bodyPr/>
                    <a:lstStyle/>
                    <a:p>
                      <a:r>
                        <a:rPr lang="en-GB" sz="1050" dirty="0">
                          <a:latin typeface="Comic Sans MS" panose="030F0702030302020204" pitchFamily="66" charset="0"/>
                        </a:rPr>
                        <a:t>A person who is in charge of a serious trial and decides what punishment a criminal gets. </a:t>
                      </a:r>
                    </a:p>
                  </a:txBody>
                  <a:tcPr/>
                </a:tc>
                <a:extLst>
                  <a:ext uri="{0D108BD9-81ED-4DB2-BD59-A6C34878D82A}">
                    <a16:rowId xmlns:a16="http://schemas.microsoft.com/office/drawing/2014/main" val="2468930013"/>
                  </a:ext>
                </a:extLst>
              </a:tr>
              <a:tr h="389412">
                <a:tc>
                  <a:txBody>
                    <a:bodyPr/>
                    <a:lstStyle/>
                    <a:p>
                      <a:pPr algn="ctr"/>
                      <a:r>
                        <a:rPr lang="en-GB" sz="1050" b="1" dirty="0">
                          <a:latin typeface="Comic Sans MS" panose="030F0702030302020204" pitchFamily="66" charset="0"/>
                        </a:rPr>
                        <a:t>Trial</a:t>
                      </a:r>
                    </a:p>
                  </a:txBody>
                  <a:tcPr/>
                </a:tc>
                <a:tc>
                  <a:txBody>
                    <a:bodyPr/>
                    <a:lstStyle/>
                    <a:p>
                      <a:r>
                        <a:rPr lang="en-GB" sz="1050" dirty="0">
                          <a:latin typeface="Comic Sans MS" panose="030F0702030302020204" pitchFamily="66" charset="0"/>
                        </a:rPr>
                        <a:t>A meeting where all the evidence about whether someone is guilty of a crime is read out and a decision is made.</a:t>
                      </a:r>
                    </a:p>
                  </a:txBody>
                  <a:tcPr/>
                </a:tc>
                <a:extLst>
                  <a:ext uri="{0D108BD9-81ED-4DB2-BD59-A6C34878D82A}">
                    <a16:rowId xmlns:a16="http://schemas.microsoft.com/office/drawing/2014/main" val="3945768694"/>
                  </a:ext>
                </a:extLst>
              </a:tr>
              <a:tr h="389412">
                <a:tc>
                  <a:txBody>
                    <a:bodyPr/>
                    <a:lstStyle/>
                    <a:p>
                      <a:pPr algn="ctr"/>
                      <a:r>
                        <a:rPr lang="en-GB" sz="1050" b="1" dirty="0">
                          <a:latin typeface="Comic Sans MS" panose="030F0702030302020204" pitchFamily="66" charset="0"/>
                        </a:rPr>
                        <a:t>Lawyer</a:t>
                      </a:r>
                    </a:p>
                  </a:txBody>
                  <a:tcPr/>
                </a:tc>
                <a:tc>
                  <a:txBody>
                    <a:bodyPr/>
                    <a:lstStyle/>
                    <a:p>
                      <a:r>
                        <a:rPr lang="en-GB" sz="1050" dirty="0">
                          <a:latin typeface="Comic Sans MS" panose="030F0702030302020204" pitchFamily="66" charset="0"/>
                        </a:rPr>
                        <a:t>A person who tries to persuade the jury that a person did or didn’t commit a crime. </a:t>
                      </a:r>
                    </a:p>
                  </a:txBody>
                  <a:tcPr/>
                </a:tc>
                <a:extLst>
                  <a:ext uri="{0D108BD9-81ED-4DB2-BD59-A6C34878D82A}">
                    <a16:rowId xmlns:a16="http://schemas.microsoft.com/office/drawing/2014/main" val="753032499"/>
                  </a:ext>
                </a:extLst>
              </a:tr>
              <a:tr h="389412">
                <a:tc>
                  <a:txBody>
                    <a:bodyPr/>
                    <a:lstStyle/>
                    <a:p>
                      <a:pPr algn="ctr"/>
                      <a:r>
                        <a:rPr lang="en-GB" sz="1050" b="1" dirty="0">
                          <a:latin typeface="Comic Sans MS" panose="030F0702030302020204" pitchFamily="66" charset="0"/>
                        </a:rPr>
                        <a:t>Magistrate </a:t>
                      </a:r>
                    </a:p>
                  </a:txBody>
                  <a:tcPr/>
                </a:tc>
                <a:tc>
                  <a:txBody>
                    <a:bodyPr/>
                    <a:lstStyle/>
                    <a:p>
                      <a:r>
                        <a:rPr lang="en-GB" sz="1050" dirty="0">
                          <a:latin typeface="Comic Sans MS" panose="030F0702030302020204" pitchFamily="66" charset="0"/>
                        </a:rPr>
                        <a:t>A person who is in charge of a trial that’s not as serious.</a:t>
                      </a:r>
                    </a:p>
                  </a:txBody>
                  <a:tcPr/>
                </a:tc>
                <a:extLst>
                  <a:ext uri="{0D108BD9-81ED-4DB2-BD59-A6C34878D82A}">
                    <a16:rowId xmlns:a16="http://schemas.microsoft.com/office/drawing/2014/main" val="3764251390"/>
                  </a:ext>
                </a:extLst>
              </a:tr>
              <a:tr h="389412">
                <a:tc>
                  <a:txBody>
                    <a:bodyPr/>
                    <a:lstStyle/>
                    <a:p>
                      <a:pPr algn="ctr"/>
                      <a:r>
                        <a:rPr lang="en-GB" sz="1050" b="1" dirty="0">
                          <a:latin typeface="Comic Sans MS" panose="030F0702030302020204" pitchFamily="66" charset="0"/>
                        </a:rPr>
                        <a:t>Transportation</a:t>
                      </a:r>
                    </a:p>
                  </a:txBody>
                  <a:tcPr/>
                </a:tc>
                <a:tc>
                  <a:txBody>
                    <a:bodyPr/>
                    <a:lstStyle/>
                    <a:p>
                      <a:r>
                        <a:rPr lang="en-GB" sz="1050" dirty="0">
                          <a:latin typeface="Comic Sans MS" panose="030F0702030302020204" pitchFamily="66" charset="0"/>
                        </a:rPr>
                        <a:t>A punishment that meant being sent to live in America or Australia and work really hard.</a:t>
                      </a:r>
                    </a:p>
                  </a:txBody>
                  <a:tcPr/>
                </a:tc>
                <a:extLst>
                  <a:ext uri="{0D108BD9-81ED-4DB2-BD59-A6C34878D82A}">
                    <a16:rowId xmlns:a16="http://schemas.microsoft.com/office/drawing/2014/main" val="2557285343"/>
                  </a:ext>
                </a:extLst>
              </a:tr>
              <a:tr h="389412">
                <a:tc>
                  <a:txBody>
                    <a:bodyPr/>
                    <a:lstStyle/>
                    <a:p>
                      <a:pPr algn="ctr"/>
                      <a:r>
                        <a:rPr lang="en-GB" sz="1050" b="1" dirty="0">
                          <a:latin typeface="Comic Sans MS" panose="030F0702030302020204" pitchFamily="66" charset="0"/>
                        </a:rPr>
                        <a:t>Pillory</a:t>
                      </a:r>
                    </a:p>
                  </a:txBody>
                  <a:tcPr/>
                </a:tc>
                <a:tc>
                  <a:txBody>
                    <a:bodyPr/>
                    <a:lstStyle/>
                    <a:p>
                      <a:r>
                        <a:rPr lang="en-GB" sz="1050" dirty="0">
                          <a:latin typeface="Comic Sans MS" panose="030F0702030302020204" pitchFamily="66" charset="0"/>
                        </a:rPr>
                        <a:t>A punishment that meant being put in stocks so people could throw things at you. </a:t>
                      </a:r>
                    </a:p>
                  </a:txBody>
                  <a:tcPr/>
                </a:tc>
                <a:extLst>
                  <a:ext uri="{0D108BD9-81ED-4DB2-BD59-A6C34878D82A}">
                    <a16:rowId xmlns:a16="http://schemas.microsoft.com/office/drawing/2014/main" val="4031013698"/>
                  </a:ext>
                </a:extLst>
              </a:tr>
              <a:tr h="389412">
                <a:tc>
                  <a:txBody>
                    <a:bodyPr/>
                    <a:lstStyle/>
                    <a:p>
                      <a:pPr algn="ctr"/>
                      <a:r>
                        <a:rPr lang="en-GB" sz="1050" b="1" dirty="0">
                          <a:latin typeface="Comic Sans MS" panose="030F0702030302020204" pitchFamily="66" charset="0"/>
                        </a:rPr>
                        <a:t>Deterrence</a:t>
                      </a:r>
                    </a:p>
                  </a:txBody>
                  <a:tcPr/>
                </a:tc>
                <a:tc>
                  <a:txBody>
                    <a:bodyPr/>
                    <a:lstStyle/>
                    <a:p>
                      <a:r>
                        <a:rPr lang="en-GB" sz="1050" dirty="0">
                          <a:latin typeface="Comic Sans MS" panose="030F0702030302020204" pitchFamily="66" charset="0"/>
                        </a:rPr>
                        <a:t>The action of discouraging crime through installing doubt or a fear of consequences.</a:t>
                      </a:r>
                    </a:p>
                  </a:txBody>
                  <a:tcPr/>
                </a:tc>
                <a:extLst>
                  <a:ext uri="{0D108BD9-81ED-4DB2-BD59-A6C34878D82A}">
                    <a16:rowId xmlns:a16="http://schemas.microsoft.com/office/drawing/2014/main" val="541582334"/>
                  </a:ext>
                </a:extLst>
              </a:tr>
              <a:tr h="389412">
                <a:tc>
                  <a:txBody>
                    <a:bodyPr/>
                    <a:lstStyle/>
                    <a:p>
                      <a:pPr algn="ctr"/>
                      <a:r>
                        <a:rPr lang="en-GB" sz="1050" b="1" dirty="0">
                          <a:latin typeface="Comic Sans MS" panose="030F0702030302020204" pitchFamily="66" charset="0"/>
                        </a:rPr>
                        <a:t>DNA profiling </a:t>
                      </a:r>
                    </a:p>
                  </a:txBody>
                  <a:tcPr/>
                </a:tc>
                <a:tc>
                  <a:txBody>
                    <a:bodyPr/>
                    <a:lstStyle/>
                    <a:p>
                      <a:r>
                        <a:rPr lang="en-GB" sz="1050" dirty="0">
                          <a:latin typeface="Comic Sans MS" panose="030F0702030302020204" pitchFamily="66" charset="0"/>
                        </a:rPr>
                        <a:t>From 1984, it identified someone from a crime scene through body fluids. </a:t>
                      </a:r>
                    </a:p>
                  </a:txBody>
                  <a:tcPr/>
                </a:tc>
                <a:extLst>
                  <a:ext uri="{0D108BD9-81ED-4DB2-BD59-A6C34878D82A}">
                    <a16:rowId xmlns:a16="http://schemas.microsoft.com/office/drawing/2014/main" val="1191600173"/>
                  </a:ext>
                </a:extLst>
              </a:tr>
              <a:tr h="389412">
                <a:tc>
                  <a:txBody>
                    <a:bodyPr/>
                    <a:lstStyle/>
                    <a:p>
                      <a:pPr algn="ctr"/>
                      <a:r>
                        <a:rPr lang="en-GB" sz="1050" b="1" dirty="0">
                          <a:latin typeface="Comic Sans MS" panose="030F0702030302020204" pitchFamily="66" charset="0"/>
                        </a:rPr>
                        <a:t>Gallows </a:t>
                      </a:r>
                    </a:p>
                  </a:txBody>
                  <a:tcPr/>
                </a:tc>
                <a:tc>
                  <a:txBody>
                    <a:bodyPr/>
                    <a:lstStyle/>
                    <a:p>
                      <a:r>
                        <a:rPr lang="en-GB" sz="1050" dirty="0">
                          <a:latin typeface="Comic Sans MS" panose="030F0702030302020204" pitchFamily="66" charset="0"/>
                        </a:rPr>
                        <a:t>A wooden structure with steps leading to a  platform where criminals would be hung in front of an audience. </a:t>
                      </a:r>
                    </a:p>
                  </a:txBody>
                  <a:tcPr/>
                </a:tc>
                <a:extLst>
                  <a:ext uri="{0D108BD9-81ED-4DB2-BD59-A6C34878D82A}">
                    <a16:rowId xmlns:a16="http://schemas.microsoft.com/office/drawing/2014/main" val="3739730745"/>
                  </a:ext>
                </a:extLst>
              </a:tr>
              <a:tr h="389412">
                <a:tc>
                  <a:txBody>
                    <a:bodyPr/>
                    <a:lstStyle/>
                    <a:p>
                      <a:pPr algn="ctr"/>
                      <a:r>
                        <a:rPr lang="en-GB" sz="1050" b="1" dirty="0">
                          <a:latin typeface="Comic Sans MS" panose="030F0702030302020204" pitchFamily="66" charset="0"/>
                        </a:rPr>
                        <a:t>Justice </a:t>
                      </a:r>
                    </a:p>
                  </a:txBody>
                  <a:tcPr/>
                </a:tc>
                <a:tc>
                  <a:txBody>
                    <a:bodyPr/>
                    <a:lstStyle/>
                    <a:p>
                      <a:r>
                        <a:rPr lang="en-GB" sz="1050" dirty="0">
                          <a:latin typeface="Comic Sans MS" panose="030F0702030302020204" pitchFamily="66" charset="0"/>
                        </a:rPr>
                        <a:t>For someone to have fair treatment for their behaviour. </a:t>
                      </a:r>
                    </a:p>
                  </a:txBody>
                  <a:tcPr/>
                </a:tc>
                <a:extLst>
                  <a:ext uri="{0D108BD9-81ED-4DB2-BD59-A6C34878D82A}">
                    <a16:rowId xmlns:a16="http://schemas.microsoft.com/office/drawing/2014/main" val="649313391"/>
                  </a:ext>
                </a:extLst>
              </a:tr>
            </a:tbl>
          </a:graphicData>
        </a:graphic>
      </p:graphicFrame>
      <p:pic>
        <p:nvPicPr>
          <p:cNvPr id="2" name="Picture 1"/>
          <p:cNvPicPr>
            <a:picLocks noChangeAspect="1"/>
          </p:cNvPicPr>
          <p:nvPr/>
        </p:nvPicPr>
        <p:blipFill>
          <a:blip r:embed="rId5"/>
          <a:stretch>
            <a:fillRect/>
          </a:stretch>
        </p:blipFill>
        <p:spPr>
          <a:xfrm>
            <a:off x="7017951" y="5466246"/>
            <a:ext cx="4650485" cy="1221770"/>
          </a:xfrm>
          <a:prstGeom prst="rect">
            <a:avLst/>
          </a:prstGeom>
        </p:spPr>
      </p:pic>
    </p:spTree>
    <p:extLst>
      <p:ext uri="{BB962C8B-B14F-4D97-AF65-F5344CB8AC3E}">
        <p14:creationId xmlns:p14="http://schemas.microsoft.com/office/powerpoint/2010/main" val="4079889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8C149-BC09-4595-B460-C7A07F161F88}"/>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7740259E-0E41-4AAD-8A02-CAE90723C685}"/>
              </a:ext>
            </a:extLst>
          </p:cNvPr>
          <p:cNvSpPr>
            <a:spLocks noGrp="1"/>
          </p:cNvSpPr>
          <p:nvPr>
            <p:ph idx="1"/>
          </p:nvPr>
        </p:nvSpPr>
        <p:spPr/>
        <p:txBody>
          <a:bodyPr/>
          <a:lstStyle/>
          <a:p>
            <a:endParaRPr lang="en-GB"/>
          </a:p>
        </p:txBody>
      </p:sp>
      <p:pic>
        <p:nvPicPr>
          <p:cNvPr id="5" name="Picture 4">
            <a:extLst>
              <a:ext uri="{FF2B5EF4-FFF2-40B4-BE49-F238E27FC236}">
                <a16:creationId xmlns:a16="http://schemas.microsoft.com/office/drawing/2014/main" id="{A5EC7449-8A04-4EC5-A0E8-BF1F2A9EEA1F}"/>
              </a:ext>
            </a:extLst>
          </p:cNvPr>
          <p:cNvPicPr>
            <a:picLocks noChangeAspect="1"/>
          </p:cNvPicPr>
          <p:nvPr/>
        </p:nvPicPr>
        <p:blipFill>
          <a:blip r:embed="rId2"/>
          <a:stretch>
            <a:fillRect/>
          </a:stretch>
        </p:blipFill>
        <p:spPr>
          <a:xfrm>
            <a:off x="242046" y="0"/>
            <a:ext cx="11438966" cy="6771918"/>
          </a:xfrm>
          <a:prstGeom prst="rect">
            <a:avLst/>
          </a:prstGeom>
        </p:spPr>
      </p:pic>
    </p:spTree>
    <p:extLst>
      <p:ext uri="{BB962C8B-B14F-4D97-AF65-F5344CB8AC3E}">
        <p14:creationId xmlns:p14="http://schemas.microsoft.com/office/powerpoint/2010/main" val="23719670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94</TotalTime>
  <Words>327</Words>
  <Application>Microsoft Office PowerPoint</Application>
  <PresentationFormat>Widescreen</PresentationFormat>
  <Paragraphs>30</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Abril Fatface</vt:lpstr>
      <vt:lpstr>Arial</vt:lpstr>
      <vt:lpstr>Calibri</vt:lpstr>
      <vt:lpstr>Calibri Light</vt:lpstr>
      <vt:lpstr>Comic Sans MS</vt:lpstr>
      <vt:lpstr>Office Theme</vt:lpstr>
      <vt:lpstr>PowerPoint Presentation</vt:lpstr>
      <vt:lpstr>PowerPoint Presentation</vt:lpstr>
    </vt:vector>
  </TitlesOfParts>
  <Company>HPS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Hollinhey Primary Deputy</dc:creator>
  <cp:lastModifiedBy>James Perry</cp:lastModifiedBy>
  <cp:revision>14</cp:revision>
  <dcterms:created xsi:type="dcterms:W3CDTF">2022-10-24T12:28:18Z</dcterms:created>
  <dcterms:modified xsi:type="dcterms:W3CDTF">2025-11-02T18:20:47Z</dcterms:modified>
</cp:coreProperties>
</file>