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4" r:id="rId4"/>
    <p:sldId id="258" r:id="rId5"/>
    <p:sldId id="265" r:id="rId6"/>
    <p:sldId id="259" r:id="rId7"/>
    <p:sldId id="266" r:id="rId8"/>
    <p:sldId id="260" r:id="rId9"/>
    <p:sldId id="263"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9/8/2025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9/8/2025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1 2025 &amp; 2024</a:t>
            </a:r>
          </a:p>
        </p:txBody>
      </p:sp>
      <p:sp>
        <p:nvSpPr>
          <p:cNvPr id="3" name="Subtitle 2"/>
          <p:cNvSpPr>
            <a:spLocks noGrp="1"/>
          </p:cNvSpPr>
          <p:nvPr>
            <p:ph type="subTitle" idx="1"/>
          </p:nvPr>
        </p:nvSpPr>
        <p:spPr/>
        <p:txBody>
          <a:bodyPr/>
          <a:lstStyle/>
          <a:p>
            <a:r>
              <a:rPr lang="en-GB" dirty="0"/>
              <a:t> Miss Whitehead &amp; Mrs </a:t>
            </a:r>
            <a:r>
              <a:rPr lang="en-GB" dirty="0" err="1"/>
              <a:t>Harle</a:t>
            </a:r>
            <a:r>
              <a:rPr lang="en-GB" dirty="0"/>
              <a:t>  </a:t>
            </a:r>
          </a:p>
        </p:txBody>
      </p:sp>
      <p:pic>
        <p:nvPicPr>
          <p:cNvPr id="4" name="Picture 3">
            <a:extLst>
              <a:ext uri="{FF2B5EF4-FFF2-40B4-BE49-F238E27FC236}">
                <a16:creationId xmlns:a16="http://schemas.microsoft.com/office/drawing/2014/main" id="{0B5DD76E-E328-4132-8928-748C2510B333}"/>
              </a:ext>
            </a:extLst>
          </p:cNvPr>
          <p:cNvPicPr>
            <a:picLocks noChangeAspect="1"/>
          </p:cNvPicPr>
          <p:nvPr/>
        </p:nvPicPr>
        <p:blipFill>
          <a:blip r:embed="rId2"/>
          <a:stretch>
            <a:fillRect/>
          </a:stretch>
        </p:blipFill>
        <p:spPr>
          <a:xfrm>
            <a:off x="1952832" y="1273354"/>
            <a:ext cx="1824038" cy="2286001"/>
          </a:xfrm>
          <a:prstGeom prst="rect">
            <a:avLst/>
          </a:prstGeom>
        </p:spPr>
      </p:pic>
      <p:pic>
        <p:nvPicPr>
          <p:cNvPr id="6" name="Picture 5">
            <a:extLst>
              <a:ext uri="{FF2B5EF4-FFF2-40B4-BE49-F238E27FC236}">
                <a16:creationId xmlns:a16="http://schemas.microsoft.com/office/drawing/2014/main" id="{38A59394-1B92-47D8-8CF1-2C60DC355368}"/>
              </a:ext>
            </a:extLst>
          </p:cNvPr>
          <p:cNvPicPr>
            <a:picLocks noChangeAspect="1"/>
          </p:cNvPicPr>
          <p:nvPr/>
        </p:nvPicPr>
        <p:blipFill>
          <a:blip r:embed="rId3"/>
          <a:stretch>
            <a:fillRect/>
          </a:stretch>
        </p:blipFill>
        <p:spPr>
          <a:xfrm>
            <a:off x="5183980" y="1298448"/>
            <a:ext cx="1824038" cy="2286001"/>
          </a:xfrm>
          <a:prstGeom prst="rect">
            <a:avLst/>
          </a:prstGeom>
        </p:spPr>
      </p:pic>
    </p:spTree>
    <p:extLst>
      <p:ext uri="{BB962C8B-B14F-4D97-AF65-F5344CB8AC3E}">
        <p14:creationId xmlns:p14="http://schemas.microsoft.com/office/powerpoint/2010/main" val="186390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10A94CB0-7889-4458-9474-856F93AD2280}"/>
              </a:ext>
            </a:extLst>
          </p:cNvPr>
          <p:cNvPicPr>
            <a:picLocks noGrp="1" noChangeAspect="1"/>
          </p:cNvPicPr>
          <p:nvPr>
            <p:ph idx="1"/>
          </p:nvPr>
        </p:nvPicPr>
        <p:blipFill>
          <a:blip r:embed="rId2"/>
          <a:stretch>
            <a:fillRect/>
          </a:stretch>
        </p:blipFill>
        <p:spPr>
          <a:xfrm>
            <a:off x="4041913" y="2624137"/>
            <a:ext cx="4913175" cy="2751378"/>
          </a:xfrm>
          <a:prstGeom prst="rect">
            <a:avLst/>
          </a:prstGeom>
        </p:spPr>
      </p:pic>
    </p:spTree>
    <p:extLst>
      <p:ext uri="{BB962C8B-B14F-4D97-AF65-F5344CB8AC3E}">
        <p14:creationId xmlns:p14="http://schemas.microsoft.com/office/powerpoint/2010/main" val="221379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1 Team</a:t>
            </a:r>
          </a:p>
        </p:txBody>
      </p:sp>
      <p:sp>
        <p:nvSpPr>
          <p:cNvPr id="3" name="Content Placeholder 2"/>
          <p:cNvSpPr>
            <a:spLocks noGrp="1"/>
          </p:cNvSpPr>
          <p:nvPr>
            <p:ph idx="1"/>
          </p:nvPr>
        </p:nvSpPr>
        <p:spPr>
          <a:xfrm>
            <a:off x="3869267" y="864108"/>
            <a:ext cx="7501097" cy="5390918"/>
          </a:xfrm>
        </p:spPr>
        <p:txBody>
          <a:bodyPr/>
          <a:lstStyle/>
          <a:p>
            <a:pPr marL="0" indent="0">
              <a:buNone/>
            </a:pPr>
            <a:r>
              <a:rPr lang="en-GB" dirty="0"/>
              <a:t>Teaching assistants - </a:t>
            </a:r>
          </a:p>
          <a:p>
            <a:pPr marL="0" indent="0">
              <a:buNone/>
            </a:pPr>
            <a:endParaRPr lang="en-GB" dirty="0"/>
          </a:p>
          <a:p>
            <a:pPr marL="0" indent="0">
              <a:buNone/>
            </a:pPr>
            <a:endParaRPr lang="en-GB" dirty="0"/>
          </a:p>
          <a:p>
            <a:pPr marL="0" indent="0">
              <a:buNone/>
            </a:pPr>
            <a:endParaRPr lang="en-GB" dirty="0"/>
          </a:p>
          <a:p>
            <a:pPr marL="0" indent="0">
              <a:buNone/>
            </a:pPr>
            <a:r>
              <a:rPr lang="en-GB" dirty="0"/>
              <a:t>Mrs Rowley  – Teacher on Tuesday afternoon   </a:t>
            </a:r>
          </a:p>
        </p:txBody>
      </p:sp>
      <p:pic>
        <p:nvPicPr>
          <p:cNvPr id="10" name="Picture 9">
            <a:extLst>
              <a:ext uri="{FF2B5EF4-FFF2-40B4-BE49-F238E27FC236}">
                <a16:creationId xmlns:a16="http://schemas.microsoft.com/office/drawing/2014/main" id="{1FD9D2A1-6C22-423A-8DC4-9923D726541B}"/>
              </a:ext>
            </a:extLst>
          </p:cNvPr>
          <p:cNvPicPr>
            <a:picLocks noChangeAspect="1"/>
          </p:cNvPicPr>
          <p:nvPr/>
        </p:nvPicPr>
        <p:blipFill>
          <a:blip r:embed="rId2"/>
          <a:stretch>
            <a:fillRect/>
          </a:stretch>
        </p:blipFill>
        <p:spPr>
          <a:xfrm>
            <a:off x="6306210" y="1744019"/>
            <a:ext cx="1205826" cy="1815548"/>
          </a:xfrm>
          <a:prstGeom prst="rect">
            <a:avLst/>
          </a:prstGeom>
        </p:spPr>
      </p:pic>
      <p:pic>
        <p:nvPicPr>
          <p:cNvPr id="12" name="Picture 11">
            <a:extLst>
              <a:ext uri="{FF2B5EF4-FFF2-40B4-BE49-F238E27FC236}">
                <a16:creationId xmlns:a16="http://schemas.microsoft.com/office/drawing/2014/main" id="{5FC4BCA5-7308-4717-A871-597F393D4AD1}"/>
              </a:ext>
            </a:extLst>
          </p:cNvPr>
          <p:cNvPicPr>
            <a:picLocks noChangeAspect="1"/>
          </p:cNvPicPr>
          <p:nvPr/>
        </p:nvPicPr>
        <p:blipFill>
          <a:blip r:embed="rId3"/>
          <a:stretch>
            <a:fillRect/>
          </a:stretch>
        </p:blipFill>
        <p:spPr>
          <a:xfrm>
            <a:off x="8007602" y="1478976"/>
            <a:ext cx="1268919" cy="2080591"/>
          </a:xfrm>
          <a:prstGeom prst="rect">
            <a:avLst/>
          </a:prstGeom>
        </p:spPr>
      </p:pic>
      <p:pic>
        <p:nvPicPr>
          <p:cNvPr id="5" name="Picture 4">
            <a:extLst>
              <a:ext uri="{FF2B5EF4-FFF2-40B4-BE49-F238E27FC236}">
                <a16:creationId xmlns:a16="http://schemas.microsoft.com/office/drawing/2014/main" id="{07D65056-FD96-4723-B520-7D15B6FF2865}"/>
              </a:ext>
            </a:extLst>
          </p:cNvPr>
          <p:cNvPicPr>
            <a:picLocks noChangeAspect="1"/>
          </p:cNvPicPr>
          <p:nvPr/>
        </p:nvPicPr>
        <p:blipFill>
          <a:blip r:embed="rId4"/>
          <a:stretch>
            <a:fillRect/>
          </a:stretch>
        </p:blipFill>
        <p:spPr>
          <a:xfrm>
            <a:off x="8861063" y="4323052"/>
            <a:ext cx="1205826" cy="1511218"/>
          </a:xfrm>
          <a:prstGeom prst="rect">
            <a:avLst/>
          </a:prstGeom>
        </p:spPr>
      </p:pic>
    </p:spTree>
    <p:extLst>
      <p:ext uri="{BB962C8B-B14F-4D97-AF65-F5344CB8AC3E}">
        <p14:creationId xmlns:p14="http://schemas.microsoft.com/office/powerpoint/2010/main" val="32767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F4DD-A60C-4658-995A-35F7967FED0F}"/>
              </a:ext>
            </a:extLst>
          </p:cNvPr>
          <p:cNvSpPr>
            <a:spLocks noGrp="1"/>
          </p:cNvSpPr>
          <p:nvPr>
            <p:ph type="title"/>
          </p:nvPr>
        </p:nvSpPr>
        <p:spPr/>
        <p:txBody>
          <a:bodyPr/>
          <a:lstStyle/>
          <a:p>
            <a:r>
              <a:rPr lang="en-GB" dirty="0"/>
              <a:t>Info</a:t>
            </a:r>
          </a:p>
        </p:txBody>
      </p:sp>
      <p:sp>
        <p:nvSpPr>
          <p:cNvPr id="3" name="Content Placeholder 2">
            <a:extLst>
              <a:ext uri="{FF2B5EF4-FFF2-40B4-BE49-F238E27FC236}">
                <a16:creationId xmlns:a16="http://schemas.microsoft.com/office/drawing/2014/main" id="{B926BEB6-802F-4F49-B8BE-77465266AD2F}"/>
              </a:ext>
            </a:extLst>
          </p:cNvPr>
          <p:cNvSpPr>
            <a:spLocks noGrp="1"/>
          </p:cNvSpPr>
          <p:nvPr>
            <p:ph idx="1"/>
          </p:nvPr>
        </p:nvSpPr>
        <p:spPr>
          <a:xfrm>
            <a:off x="3472070" y="604380"/>
            <a:ext cx="7818782" cy="5968698"/>
          </a:xfrm>
        </p:spPr>
        <p:txBody>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700" b="1" i="0" u="none" strike="noStrike" kern="1200" cap="none" spc="0" normalizeH="0" baseline="0" noProof="0" dirty="0">
                <a:ln>
                  <a:noFill/>
                </a:ln>
                <a:solidFill>
                  <a:srgbClr val="23A7F9"/>
                </a:solidFill>
                <a:effectLst/>
                <a:uLnTx/>
                <a:uFillTx/>
                <a:latin typeface="Trebuchet MS" panose="020B0603020202020204"/>
                <a:ea typeface="+mn-ea"/>
                <a:cs typeface="+mn-cs"/>
              </a:rPr>
              <a:t>Lunchtime routines </a:t>
            </a: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–They all have free school dinners. Details of this are on our website. Lunchtime is from 11.45pm till 1.00pm. The children have their lunch in the hall and then have playtime in the playground with the other </a:t>
            </a:r>
            <a:r>
              <a:rPr lang="en-US" sz="1700" dirty="0">
                <a:solidFill>
                  <a:prstClr val="black">
                    <a:lumMod val="75000"/>
                    <a:lumOff val="25000"/>
                  </a:prstClr>
                </a:solidFill>
                <a:latin typeface="Trebuchet MS" panose="020B0603020202020204"/>
              </a:rPr>
              <a:t>children</a:t>
            </a: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700" b="1" i="0" u="none" strike="noStrike" kern="1200" cap="none" spc="0" normalizeH="0" baseline="0" noProof="0" dirty="0">
                <a:ln>
                  <a:noFill/>
                </a:ln>
                <a:solidFill>
                  <a:srgbClr val="23A7F9"/>
                </a:solidFill>
                <a:effectLst/>
                <a:uLnTx/>
                <a:uFillTx/>
                <a:latin typeface="Trebuchet MS" panose="020B0603020202020204"/>
                <a:ea typeface="+mn-ea"/>
                <a:cs typeface="+mn-cs"/>
              </a:rPr>
              <a:t>Morning routine </a:t>
            </a: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please drop your child at the garden gate between 8.40 am and 9.00 am (register time). The children then put away their coat, book bag and snack and have a coloring activity. </a:t>
            </a:r>
            <a:endParaRPr kumimoji="0" lang="en-GB"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700" b="1" i="0" u="none" strike="noStrike" kern="1200" cap="none" spc="0" normalizeH="0" baseline="0" noProof="0" dirty="0">
                <a:ln>
                  <a:noFill/>
                </a:ln>
                <a:solidFill>
                  <a:srgbClr val="23A7F9"/>
                </a:solidFill>
                <a:effectLst/>
                <a:uLnTx/>
                <a:uFillTx/>
                <a:latin typeface="Trebuchet MS" panose="020B0603020202020204"/>
                <a:ea typeface="+mn-ea"/>
                <a:cs typeface="+mn-cs"/>
              </a:rPr>
              <a:t>Afternoon pick up </a:t>
            </a: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please wait for your child in the play ground by the gate to the garden gate at 3.20 pm. The teacher will release the children one by one, when she has seen that there is someone to collect your child. Please let us know if someone different is picking them up.</a:t>
            </a:r>
            <a:endParaRPr kumimoji="0" lang="en-GB"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700" b="1" i="0" u="none" strike="noStrike" kern="1200" cap="none" spc="0" normalizeH="0" baseline="0" noProof="0" dirty="0">
                <a:ln>
                  <a:noFill/>
                </a:ln>
                <a:solidFill>
                  <a:srgbClr val="23A7F9"/>
                </a:solidFill>
                <a:effectLst/>
                <a:uLnTx/>
                <a:uFillTx/>
                <a:latin typeface="Trebuchet MS" panose="020B0603020202020204"/>
                <a:ea typeface="+mn-ea"/>
                <a:cs typeface="+mn-cs"/>
              </a:rPr>
              <a:t>A day at school </a:t>
            </a: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for a Year 1 can include – lessons in the classroom, self initiated play activities, outdoor play, assembly, History, art, PE as well as lunch, break etc. </a:t>
            </a:r>
            <a:endParaRPr kumimoji="0" lang="en-GB"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en-GB" dirty="0"/>
          </a:p>
        </p:txBody>
      </p:sp>
    </p:spTree>
    <p:extLst>
      <p:ext uri="{BB962C8B-B14F-4D97-AF65-F5344CB8AC3E}">
        <p14:creationId xmlns:p14="http://schemas.microsoft.com/office/powerpoint/2010/main" val="209656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834838" cy="4601183"/>
          </a:xfrm>
        </p:spPr>
        <p:txBody>
          <a:bodyPr/>
          <a:lstStyle/>
          <a:p>
            <a:r>
              <a:rPr lang="en-GB" dirty="0"/>
              <a:t>Info</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3A47394A-916E-40D4-8104-93C2E4558597}"/>
              </a:ext>
            </a:extLst>
          </p:cNvPr>
          <p:cNvPicPr>
            <a:picLocks noChangeAspect="1"/>
          </p:cNvPicPr>
          <p:nvPr/>
        </p:nvPicPr>
        <p:blipFill>
          <a:blip r:embed="rId2"/>
          <a:stretch>
            <a:fillRect/>
          </a:stretch>
        </p:blipFill>
        <p:spPr>
          <a:xfrm>
            <a:off x="10204174" y="418987"/>
            <a:ext cx="1169513" cy="966972"/>
          </a:xfrm>
          <a:prstGeom prst="rect">
            <a:avLst/>
          </a:prstGeom>
        </p:spPr>
      </p:pic>
      <p:sp>
        <p:nvSpPr>
          <p:cNvPr id="6" name="TextBox 5">
            <a:extLst>
              <a:ext uri="{FF2B5EF4-FFF2-40B4-BE49-F238E27FC236}">
                <a16:creationId xmlns:a16="http://schemas.microsoft.com/office/drawing/2014/main" id="{E742BD80-358B-40C9-B442-48667D1025FE}"/>
              </a:ext>
            </a:extLst>
          </p:cNvPr>
          <p:cNvSpPr txBox="1"/>
          <p:nvPr/>
        </p:nvSpPr>
        <p:spPr>
          <a:xfrm>
            <a:off x="3449173" y="979388"/>
            <a:ext cx="7175096" cy="477220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Children should wear </a:t>
            </a:r>
            <a:r>
              <a:rPr kumimoji="0" lang="en-US" sz="1800" b="1" i="0" u="none" strike="noStrike" kern="1200" cap="none" spc="0" normalizeH="0" baseline="0" noProof="0" dirty="0">
                <a:ln>
                  <a:noFill/>
                </a:ln>
                <a:solidFill>
                  <a:srgbClr val="23A7F9"/>
                </a:solidFill>
                <a:effectLst/>
                <a:uLnTx/>
                <a:uFillTx/>
                <a:latin typeface="Trebuchet MS" panose="020B0603020202020204"/>
                <a:ea typeface="+mn-ea"/>
                <a:cs typeface="+mn-cs"/>
              </a:rPr>
              <a:t>school uniform</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Details of the uniform supplier are on the website. Uniforms should be worn on the days your children don’t have PE. </a:t>
            </a:r>
            <a:endPar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srgbClr val="23A7F9"/>
                </a:solidFill>
                <a:effectLst/>
                <a:uLnTx/>
                <a:uFillTx/>
                <a:latin typeface="Trebuchet MS" panose="020B0603020202020204"/>
                <a:ea typeface="+mn-ea"/>
                <a:cs typeface="+mn-cs"/>
              </a:rPr>
              <a:t>PE kit-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on the day your child has PE (Tuesday and Thursday) your child should come to school dressed in clothes suitable for sports. Ideally it should be shorts or tracksuit bottoms, trainers and a PE t-shirt.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Put </a:t>
            </a:r>
            <a:r>
              <a:rPr kumimoji="0" lang="en-US" sz="1800" b="1" i="0" u="none" strike="noStrike" kern="1200" cap="none" spc="0" normalizeH="0" baseline="0" noProof="0" dirty="0">
                <a:ln>
                  <a:noFill/>
                </a:ln>
                <a:solidFill>
                  <a:srgbClr val="23A7F9"/>
                </a:solidFill>
                <a:effectLst/>
                <a:uLnTx/>
                <a:uFillTx/>
                <a:latin typeface="Trebuchet MS" panose="020B0603020202020204"/>
                <a:ea typeface="+mn-ea"/>
                <a:cs typeface="+mn-cs"/>
              </a:rPr>
              <a:t>names</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in all articles of clothing.</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 named water bottle. This is for the children to have regular drinks of water.</a:t>
            </a:r>
          </a:p>
          <a:p>
            <a:pPr marL="342900" marR="0" lvl="0" indent="-342900" algn="l" defTabSz="457200" rtl="0" eaLnBrk="1" fontAlgn="auto" latinLnBrk="0" hangingPunct="1">
              <a:lnSpc>
                <a:spcPct val="107000"/>
              </a:lnSpc>
              <a:spcBef>
                <a:spcPts val="1000"/>
              </a:spcBef>
              <a:spcAft>
                <a:spcPts val="800"/>
              </a:spcAft>
              <a:buClr>
                <a:srgbClr val="90C226"/>
              </a:buClr>
              <a:buSzPct val="80000"/>
              <a:buFont typeface="Wingdings 3" charset="2"/>
              <a:buChar char=""/>
              <a:tabLst/>
              <a:defRPr/>
            </a:pPr>
            <a:r>
              <a:rPr kumimoji="0" lang="en-GB" b="1" i="0" u="none" strike="noStrike" kern="1200" cap="none" spc="0" normalizeH="0" baseline="0" noProof="0" dirty="0">
                <a:ln>
                  <a:noFill/>
                </a:ln>
                <a:solidFill>
                  <a:srgbClr val="23A7F9"/>
                </a:solidFill>
                <a:effectLst/>
                <a:uLnTx/>
                <a:uFillTx/>
                <a:latin typeface="Trebuchet MS" panose="020B0603020202020204" pitchFamily="34" charset="0"/>
                <a:ea typeface="Calibri" panose="020F0502020204030204" pitchFamily="34" charset="0"/>
                <a:cs typeface="Times New Roman" panose="02020603050405020304" pitchFamily="18" charset="0"/>
              </a:rPr>
              <a:t>Snacks</a:t>
            </a:r>
            <a:r>
              <a:rPr kumimoji="0" lang="en-GB"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Calibri" panose="020F0502020204030204" pitchFamily="34" charset="0"/>
                <a:cs typeface="Times New Roman" panose="02020603050405020304" pitchFamily="18" charset="0"/>
              </a:rPr>
              <a:t>:</a:t>
            </a:r>
            <a:r>
              <a:rPr kumimoji="0" lang="en-GB"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Calibri" panose="020F0502020204030204" pitchFamily="34" charset="0"/>
                <a:cs typeface="Times New Roman" panose="02020603050405020304" pitchFamily="18" charset="0"/>
              </a:rPr>
              <a:t> Your child should bring a healthy snack/money for the morning </a:t>
            </a:r>
            <a:r>
              <a:rPr kumimoji="0" lang="en-GB" b="0" i="0" u="none" strike="noStrike" kern="1200" cap="none" spc="0" normalizeH="0" baseline="0" noProof="0" dirty="0" err="1">
                <a:ln>
                  <a:noFill/>
                </a:ln>
                <a:solidFill>
                  <a:prstClr val="black">
                    <a:lumMod val="75000"/>
                    <a:lumOff val="25000"/>
                  </a:prstClr>
                </a:solidFill>
                <a:effectLst/>
                <a:uLnTx/>
                <a:uFillTx/>
                <a:latin typeface="Trebuchet MS" panose="020B0603020202020204" pitchFamily="34" charset="0"/>
                <a:ea typeface="Calibri" panose="020F0502020204030204" pitchFamily="34" charset="0"/>
                <a:cs typeface="Times New Roman" panose="02020603050405020304" pitchFamily="18" charset="0"/>
              </a:rPr>
              <a:t>snacktime</a:t>
            </a:r>
            <a:r>
              <a:rPr kumimoji="0" lang="en-GB"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Calibri" panose="020F0502020204030204" pitchFamily="34" charset="0"/>
                <a:cs typeface="Times New Roman" panose="02020603050405020304" pitchFamily="18" charset="0"/>
              </a:rPr>
              <a:t>. Children will receive a piece of fruit/vegetable in the afternoon. </a:t>
            </a:r>
            <a:endParaRPr kumimoji="0" lang="en-GB"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School </a:t>
            </a:r>
            <a:r>
              <a:rPr kumimoji="0" lang="en-US" sz="1800" b="1" i="0" u="none" strike="noStrike" kern="1200" cap="none" spc="0" normalizeH="0" baseline="0" noProof="0" dirty="0">
                <a:ln>
                  <a:noFill/>
                </a:ln>
                <a:solidFill>
                  <a:srgbClr val="23A7F9"/>
                </a:solidFill>
                <a:effectLst/>
                <a:uLnTx/>
                <a:uFillTx/>
                <a:latin typeface="Trebuchet MS" panose="020B0603020202020204"/>
                <a:ea typeface="+mn-ea"/>
                <a:cs typeface="+mn-cs"/>
              </a:rPr>
              <a:t>book bag</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Please send them in each day. </a:t>
            </a:r>
            <a:endParaRPr kumimoji="0" lang="en-GB" altLang="en-US" sz="1600" b="0" i="0" u="none" strike="noStrike" kern="1200" cap="none" spc="0" normalizeH="0" baseline="0" noProof="0" dirty="0">
              <a:ln>
                <a:noFill/>
              </a:ln>
              <a:solidFill>
                <a:prstClr val="black">
                  <a:lumMod val="75000"/>
                  <a:lumOff val="25000"/>
                </a:prstClr>
              </a:solidFill>
              <a:effectLst/>
              <a:uLnTx/>
              <a:uFillTx/>
              <a:latin typeface="BPreplay"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39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FB1D-89B5-431B-90E5-C3E036D4D7A7}"/>
              </a:ext>
            </a:extLst>
          </p:cNvPr>
          <p:cNvSpPr>
            <a:spLocks noGrp="1"/>
          </p:cNvSpPr>
          <p:nvPr>
            <p:ph type="title"/>
          </p:nvPr>
        </p:nvSpPr>
        <p:spPr/>
        <p:txBody>
          <a:bodyPr/>
          <a:lstStyle/>
          <a:p>
            <a:r>
              <a:rPr lang="en-GB" dirty="0"/>
              <a:t>Rewards </a:t>
            </a:r>
          </a:p>
        </p:txBody>
      </p:sp>
      <p:sp>
        <p:nvSpPr>
          <p:cNvPr id="3" name="Content Placeholder 2">
            <a:extLst>
              <a:ext uri="{FF2B5EF4-FFF2-40B4-BE49-F238E27FC236}">
                <a16:creationId xmlns:a16="http://schemas.microsoft.com/office/drawing/2014/main" id="{4A2E9FDA-B2D1-46E8-946D-058EA21A7592}"/>
              </a:ext>
            </a:extLst>
          </p:cNvPr>
          <p:cNvSpPr>
            <a:spLocks noGrp="1"/>
          </p:cNvSpPr>
          <p:nvPr>
            <p:ph idx="1"/>
          </p:nvPr>
        </p:nvSpPr>
        <p:spPr/>
        <p:txBody>
          <a:bodyPr/>
          <a:lstStyle/>
          <a:p>
            <a:r>
              <a:rPr lang="en-GB" dirty="0">
                <a:latin typeface="Trebuchet MS" panose="020B0603020202020204" pitchFamily="34" charset="0"/>
              </a:rPr>
              <a:t>Star day</a:t>
            </a:r>
          </a:p>
          <a:p>
            <a:r>
              <a:rPr lang="en-GB" dirty="0">
                <a:latin typeface="Trebuchet MS" panose="020B0603020202020204" pitchFamily="34" charset="0"/>
              </a:rPr>
              <a:t>Table of week</a:t>
            </a:r>
          </a:p>
          <a:p>
            <a:r>
              <a:rPr lang="en-GB" dirty="0">
                <a:latin typeface="Trebuchet MS" panose="020B0603020202020204" pitchFamily="34" charset="0"/>
              </a:rPr>
              <a:t>Rocket- golden time </a:t>
            </a:r>
          </a:p>
          <a:p>
            <a:r>
              <a:rPr lang="en-GB" dirty="0">
                <a:latin typeface="Trebuchet MS" panose="020B0603020202020204" pitchFamily="34" charset="0"/>
              </a:rPr>
              <a:t>Stickers/ certificates </a:t>
            </a:r>
          </a:p>
        </p:txBody>
      </p:sp>
      <p:pic>
        <p:nvPicPr>
          <p:cNvPr id="1026" name="Picture 2" descr="Yellow star Images - Free Download on ...">
            <a:extLst>
              <a:ext uri="{FF2B5EF4-FFF2-40B4-BE49-F238E27FC236}">
                <a16:creationId xmlns:a16="http://schemas.microsoft.com/office/drawing/2014/main" id="{C046D030-2BB5-468A-B103-2535E6BF6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399" y="611256"/>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4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sp>
        <p:nvSpPr>
          <p:cNvPr id="3" name="Content Placeholder 2"/>
          <p:cNvSpPr>
            <a:spLocks noGrp="1"/>
          </p:cNvSpPr>
          <p:nvPr>
            <p:ph idx="1"/>
          </p:nvPr>
        </p:nvSpPr>
        <p:spPr>
          <a:xfrm>
            <a:off x="3869268" y="1383564"/>
            <a:ext cx="7315200" cy="4601183"/>
          </a:xfrm>
        </p:spPr>
        <p:txBody>
          <a:bodyPr>
            <a:normAutofit/>
          </a:bodyPr>
          <a:lstStyle/>
          <a:p>
            <a:r>
              <a:rPr lang="en-GB" dirty="0">
                <a:latin typeface="Trebuchet MS" panose="020B0603020202020204" pitchFamily="34" charset="0"/>
              </a:rPr>
              <a:t>Reading books will be changed on a Tuesday and a Friday.</a:t>
            </a:r>
          </a:p>
          <a:p>
            <a:r>
              <a:rPr lang="en-GB" dirty="0">
                <a:latin typeface="Trebuchet MS" panose="020B0603020202020204" pitchFamily="34" charset="0"/>
              </a:rPr>
              <a:t>Please sign reading records and we will do the same in school.</a:t>
            </a:r>
          </a:p>
          <a:p>
            <a:r>
              <a:rPr lang="en-GB" dirty="0">
                <a:latin typeface="Trebuchet MS" panose="020B0603020202020204" pitchFamily="34" charset="0"/>
              </a:rPr>
              <a:t>Guided reading- children will read in small group once a week. </a:t>
            </a:r>
          </a:p>
          <a:p>
            <a:r>
              <a:rPr lang="en-GB" dirty="0">
                <a:latin typeface="Trebuchet MS" panose="020B0603020202020204" pitchFamily="34" charset="0"/>
              </a:rPr>
              <a:t>Reading Buddies- Year 5 will be our reading buddies. </a:t>
            </a:r>
          </a:p>
        </p:txBody>
      </p:sp>
      <p:pic>
        <p:nvPicPr>
          <p:cNvPr id="4" name="Picture 3">
            <a:extLst>
              <a:ext uri="{FF2B5EF4-FFF2-40B4-BE49-F238E27FC236}">
                <a16:creationId xmlns:a16="http://schemas.microsoft.com/office/drawing/2014/main" id="{DC39BCD1-7D26-49F6-92D2-FB071E2131A5}"/>
              </a:ext>
            </a:extLst>
          </p:cNvPr>
          <p:cNvPicPr>
            <a:picLocks noChangeAspect="1"/>
          </p:cNvPicPr>
          <p:nvPr/>
        </p:nvPicPr>
        <p:blipFill>
          <a:blip r:embed="rId2"/>
          <a:stretch>
            <a:fillRect/>
          </a:stretch>
        </p:blipFill>
        <p:spPr>
          <a:xfrm>
            <a:off x="1941859" y="665852"/>
            <a:ext cx="1258542" cy="1644775"/>
          </a:xfrm>
          <a:prstGeom prst="rect">
            <a:avLst/>
          </a:prstGeom>
        </p:spPr>
      </p:pic>
    </p:spTree>
    <p:extLst>
      <p:ext uri="{BB962C8B-B14F-4D97-AF65-F5344CB8AC3E}">
        <p14:creationId xmlns:p14="http://schemas.microsoft.com/office/powerpoint/2010/main" val="411168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95F5-7EAE-4F7B-A81C-AD8121AD3FD9}"/>
              </a:ext>
            </a:extLst>
          </p:cNvPr>
          <p:cNvSpPr>
            <a:spLocks noGrp="1"/>
          </p:cNvSpPr>
          <p:nvPr>
            <p:ph type="title"/>
          </p:nvPr>
        </p:nvSpPr>
        <p:spPr>
          <a:xfrm>
            <a:off x="4029789" y="-718215"/>
            <a:ext cx="2947482" cy="4601183"/>
          </a:xfrm>
        </p:spPr>
        <p:txBody>
          <a:bodyPr/>
          <a:lstStyle/>
          <a:p>
            <a:endParaRPr lang="en-GB" dirty="0"/>
          </a:p>
        </p:txBody>
      </p:sp>
      <p:sp>
        <p:nvSpPr>
          <p:cNvPr id="3" name="Content Placeholder 2">
            <a:extLst>
              <a:ext uri="{FF2B5EF4-FFF2-40B4-BE49-F238E27FC236}">
                <a16:creationId xmlns:a16="http://schemas.microsoft.com/office/drawing/2014/main" id="{D6227228-58BC-46CF-AFDD-839660FA7872}"/>
              </a:ext>
            </a:extLst>
          </p:cNvPr>
          <p:cNvSpPr>
            <a:spLocks noGrp="1"/>
          </p:cNvSpPr>
          <p:nvPr>
            <p:ph idx="1"/>
          </p:nvPr>
        </p:nvSpPr>
        <p:spPr/>
        <p:txBody>
          <a:bodyPr/>
          <a:lstStyle/>
          <a:p>
            <a:endParaRPr lang="en-GB" dirty="0">
              <a:latin typeface="Trebuchet MS" panose="020B0603020202020204" pitchFamily="34" charset="0"/>
            </a:endParaRPr>
          </a:p>
          <a:p>
            <a:r>
              <a:rPr lang="en-GB" dirty="0">
                <a:latin typeface="Trebuchet MS" panose="020B0603020202020204" pitchFamily="34" charset="0"/>
              </a:rPr>
              <a:t>Playtimes -</a:t>
            </a:r>
          </a:p>
          <a:p>
            <a:r>
              <a:rPr lang="en-GB" dirty="0">
                <a:latin typeface="Trebuchet MS" panose="020B0603020202020204" pitchFamily="34" charset="0"/>
              </a:rPr>
              <a:t>Show and Tell- </a:t>
            </a:r>
          </a:p>
          <a:p>
            <a:r>
              <a:rPr lang="en-GB" dirty="0">
                <a:latin typeface="Trebuchet MS" panose="020B0603020202020204" pitchFamily="34" charset="0"/>
              </a:rPr>
              <a:t>Forest School- Summer term </a:t>
            </a: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p:txBody>
      </p:sp>
      <p:pic>
        <p:nvPicPr>
          <p:cNvPr id="2050" name="Picture 2" descr="Cartoon Playtime Stock Illustrations ...">
            <a:extLst>
              <a:ext uri="{FF2B5EF4-FFF2-40B4-BE49-F238E27FC236}">
                <a16:creationId xmlns:a16="http://schemas.microsoft.com/office/drawing/2014/main" id="{DBA1336A-9C22-40D2-9C09-43663ED74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308" y="51538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4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normAutofit/>
          </a:bodyPr>
          <a:lstStyle/>
          <a:p>
            <a:pPr marL="0" indent="0">
              <a:buNone/>
            </a:pPr>
            <a:r>
              <a:rPr lang="en-GB" dirty="0">
                <a:latin typeface="Trebuchet MS" panose="020B0603020202020204" pitchFamily="34" charset="0"/>
              </a:rPr>
              <a:t>Weekly homework – written sheet in folder and assignments on </a:t>
            </a:r>
            <a:r>
              <a:rPr lang="en-GB" dirty="0" err="1">
                <a:latin typeface="Trebuchet MS" panose="020B0603020202020204" pitchFamily="34" charset="0"/>
              </a:rPr>
              <a:t>EdShed</a:t>
            </a:r>
            <a:r>
              <a:rPr lang="en-GB" dirty="0">
                <a:latin typeface="Trebuchet MS" panose="020B0603020202020204" pitchFamily="34" charset="0"/>
              </a:rPr>
              <a:t> phonics/spelling. </a:t>
            </a:r>
          </a:p>
          <a:p>
            <a:pPr marL="0" indent="0">
              <a:buNone/>
            </a:pPr>
            <a:endParaRPr lang="en-GB" dirty="0">
              <a:latin typeface="Trebuchet MS" panose="020B0603020202020204" pitchFamily="34" charset="0"/>
            </a:endParaRPr>
          </a:p>
          <a:p>
            <a:pPr marL="0" indent="0">
              <a:buNone/>
            </a:pPr>
            <a:r>
              <a:rPr lang="en-GB" dirty="0">
                <a:latin typeface="Trebuchet MS" panose="020B0603020202020204" pitchFamily="34" charset="0"/>
              </a:rPr>
              <a:t>Half Term Topic  Enrichment Tasks- optional. </a:t>
            </a:r>
          </a:p>
          <a:p>
            <a:pPr marL="0" indent="0">
              <a:buNone/>
            </a:pPr>
            <a:r>
              <a:rPr lang="en-GB" dirty="0">
                <a:latin typeface="Trebuchet MS" panose="020B0603020202020204" pitchFamily="34" charset="0"/>
              </a:rPr>
              <a:t>Website list of maths and phonics games. </a:t>
            </a:r>
          </a:p>
          <a:p>
            <a:pPr marL="0" indent="0">
              <a:buNone/>
            </a:pPr>
            <a:endParaRPr lang="en-GB" dirty="0">
              <a:latin typeface="Trebuchet MS" panose="020B0603020202020204" pitchFamily="34" charset="0"/>
            </a:endParaRPr>
          </a:p>
          <a:p>
            <a:pPr marL="0" indent="0">
              <a:buNone/>
            </a:pPr>
            <a:r>
              <a:rPr lang="en-GB" dirty="0">
                <a:latin typeface="Trebuchet MS" panose="020B0603020202020204" pitchFamily="34" charset="0"/>
              </a:rPr>
              <a:t>Set on Wednesday to be returned the following Monday.</a:t>
            </a:r>
          </a:p>
        </p:txBody>
      </p:sp>
    </p:spTree>
    <p:extLst>
      <p:ext uri="{BB962C8B-B14F-4D97-AF65-F5344CB8AC3E}">
        <p14:creationId xmlns:p14="http://schemas.microsoft.com/office/powerpoint/2010/main" val="273193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p:txBody>
          <a:bodyPr/>
          <a:lstStyle/>
          <a:p>
            <a:pPr marL="0" indent="0">
              <a:buNone/>
            </a:pPr>
            <a:r>
              <a:rPr lang="en-GB" dirty="0"/>
              <a:t>Each half term detailed info will be updated on the class webpage.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2944122" y="1714104"/>
            <a:ext cx="8664782" cy="3678963"/>
          </a:xfrm>
          <a:prstGeom prst="rect">
            <a:avLst/>
          </a:prstGeom>
        </p:spPr>
      </p:pic>
    </p:spTree>
    <p:extLst>
      <p:ext uri="{BB962C8B-B14F-4D97-AF65-F5344CB8AC3E}">
        <p14:creationId xmlns:p14="http://schemas.microsoft.com/office/powerpoint/2010/main" val="10521091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2429</TotalTime>
  <Words>468</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BPreplay</vt:lpstr>
      <vt:lpstr>Corbel</vt:lpstr>
      <vt:lpstr>Trebuchet MS</vt:lpstr>
      <vt:lpstr>Wingdings 2</vt:lpstr>
      <vt:lpstr>Wingdings 3</vt:lpstr>
      <vt:lpstr>Frame</vt:lpstr>
      <vt:lpstr>Year 1 2025 &amp; 2024</vt:lpstr>
      <vt:lpstr>Year 1 Team</vt:lpstr>
      <vt:lpstr>Info</vt:lpstr>
      <vt:lpstr>Info</vt:lpstr>
      <vt:lpstr>Rewards </vt:lpstr>
      <vt:lpstr>Reading</vt:lpstr>
      <vt:lpstr>PowerPoint Presentation</vt:lpstr>
      <vt:lpstr>Homework</vt:lpstr>
      <vt:lpstr>Topics</vt:lpstr>
      <vt:lpstr>PowerPoint Presentation</vt:lpstr>
    </vt:vector>
  </TitlesOfParts>
  <Company>HPS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2022-2023</dc:title>
  <dc:creator>Victoria Jones</dc:creator>
  <cp:lastModifiedBy>Laura Whitehead</cp:lastModifiedBy>
  <cp:revision>55</cp:revision>
  <dcterms:created xsi:type="dcterms:W3CDTF">2022-09-05T20:39:28Z</dcterms:created>
  <dcterms:modified xsi:type="dcterms:W3CDTF">2025-09-09T14:03:41Z</dcterms:modified>
</cp:coreProperties>
</file>