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70" r:id="rId1"/>
  </p:sldMasterIdLst>
  <p:sldIdLst>
    <p:sldId id="256" r:id="rId2"/>
    <p:sldId id="257" r:id="rId3"/>
    <p:sldId id="264" r:id="rId4"/>
    <p:sldId id="258" r:id="rId5"/>
    <p:sldId id="259" r:id="rId6"/>
    <p:sldId id="260" r:id="rId7"/>
    <p:sldId id="263"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71" d="100"/>
          <a:sy n="71" d="100"/>
        </p:scale>
        <p:origin x="61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BC698-935D-443B-9F54-1F20B3938A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37855CF-6ECD-4FC2-9A9F-6DA7BF4CFD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BFAA469-57D4-472D-804D-B8E3A21BA1D0}"/>
              </a:ext>
            </a:extLst>
          </p:cNvPr>
          <p:cNvSpPr>
            <a:spLocks noGrp="1"/>
          </p:cNvSpPr>
          <p:nvPr>
            <p:ph type="dt" sz="half" idx="10"/>
          </p:nvPr>
        </p:nvSpPr>
        <p:spPr/>
        <p:txBody>
          <a:bodyPr/>
          <a:lstStyle/>
          <a:p>
            <a:fld id="{5586B75A-687E-405C-8A0B-8D00578BA2C3}" type="datetimeFigureOut">
              <a:rPr lang="en-US" smtClean="0"/>
              <a:pPr/>
              <a:t>9/8/2025</a:t>
            </a:fld>
            <a:endParaRPr lang="en-US" dirty="0"/>
          </a:p>
        </p:txBody>
      </p:sp>
      <p:sp>
        <p:nvSpPr>
          <p:cNvPr id="5" name="Footer Placeholder 4">
            <a:extLst>
              <a:ext uri="{FF2B5EF4-FFF2-40B4-BE49-F238E27FC236}">
                <a16:creationId xmlns:a16="http://schemas.microsoft.com/office/drawing/2014/main" id="{15FD676C-5101-4EE7-A1A1-A14412F5AF4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F5FDA24-9F39-4A02-B669-5A4E08C7EB76}"/>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61593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5E642-FF2B-4306-8C04-635ECA19F44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C99645A-E451-4B20-A83A-ADD50209C2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F97D1A-9984-4923-BAAF-11F1E8882549}"/>
              </a:ext>
            </a:extLst>
          </p:cNvPr>
          <p:cNvSpPr>
            <a:spLocks noGrp="1"/>
          </p:cNvSpPr>
          <p:nvPr>
            <p:ph type="dt" sz="half" idx="10"/>
          </p:nvPr>
        </p:nvSpPr>
        <p:spPr/>
        <p:txBody>
          <a:bodyPr/>
          <a:lstStyle/>
          <a:p>
            <a:fld id="{5586B75A-687E-405C-8A0B-8D00578BA2C3}" type="datetimeFigureOut">
              <a:rPr lang="en-US" smtClean="0"/>
              <a:pPr/>
              <a:t>9/8/2025</a:t>
            </a:fld>
            <a:endParaRPr lang="en-US" dirty="0"/>
          </a:p>
        </p:txBody>
      </p:sp>
      <p:sp>
        <p:nvSpPr>
          <p:cNvPr id="5" name="Footer Placeholder 4">
            <a:extLst>
              <a:ext uri="{FF2B5EF4-FFF2-40B4-BE49-F238E27FC236}">
                <a16:creationId xmlns:a16="http://schemas.microsoft.com/office/drawing/2014/main" id="{354D5147-869A-4D4D-9A90-99A3DAA8678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B5721B3-7C99-483D-B124-E456011F612E}"/>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80810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3EF4A9-EED6-41CB-BE4A-71E08D4E2AE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D1AC658-1356-4D06-977D-67DF09C418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280892-1C37-443F-A1C2-79B4B280046C}"/>
              </a:ext>
            </a:extLst>
          </p:cNvPr>
          <p:cNvSpPr>
            <a:spLocks noGrp="1"/>
          </p:cNvSpPr>
          <p:nvPr>
            <p:ph type="dt" sz="half" idx="10"/>
          </p:nvPr>
        </p:nvSpPr>
        <p:spPr/>
        <p:txBody>
          <a:bodyPr/>
          <a:lstStyle/>
          <a:p>
            <a:fld id="{5586B75A-687E-405C-8A0B-8D00578BA2C3}" type="datetimeFigureOut">
              <a:rPr lang="en-US" smtClean="0"/>
              <a:pPr/>
              <a:t>9/8/2025</a:t>
            </a:fld>
            <a:endParaRPr lang="en-US" dirty="0"/>
          </a:p>
        </p:txBody>
      </p:sp>
      <p:sp>
        <p:nvSpPr>
          <p:cNvPr id="5" name="Footer Placeholder 4">
            <a:extLst>
              <a:ext uri="{FF2B5EF4-FFF2-40B4-BE49-F238E27FC236}">
                <a16:creationId xmlns:a16="http://schemas.microsoft.com/office/drawing/2014/main" id="{2F9A8D36-1AAA-424F-9004-978F3598B0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7305A33-6A23-4E27-BD0F-DC69E3FA0BE5}"/>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12792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C3A51-66F0-4475-B353-A48ED898EDE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D6357A6-72BC-473E-8901-F7679A7C7E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3F2115-184A-44AB-898C-EEC984E80EF2}"/>
              </a:ext>
            </a:extLst>
          </p:cNvPr>
          <p:cNvSpPr>
            <a:spLocks noGrp="1"/>
          </p:cNvSpPr>
          <p:nvPr>
            <p:ph type="dt" sz="half" idx="10"/>
          </p:nvPr>
        </p:nvSpPr>
        <p:spPr/>
        <p:txBody>
          <a:bodyPr/>
          <a:lstStyle/>
          <a:p>
            <a:fld id="{5586B75A-687E-405C-8A0B-8D00578BA2C3}" type="datetimeFigureOut">
              <a:rPr lang="en-US" smtClean="0"/>
              <a:pPr/>
              <a:t>9/8/2025</a:t>
            </a:fld>
            <a:endParaRPr lang="en-US" dirty="0"/>
          </a:p>
        </p:txBody>
      </p:sp>
      <p:sp>
        <p:nvSpPr>
          <p:cNvPr id="5" name="Footer Placeholder 4">
            <a:extLst>
              <a:ext uri="{FF2B5EF4-FFF2-40B4-BE49-F238E27FC236}">
                <a16:creationId xmlns:a16="http://schemas.microsoft.com/office/drawing/2014/main" id="{A29A3BDF-74FC-4E03-90BD-484EC777996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B37B3FE-593B-4759-910E-81189A8AAA4C}"/>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85099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BA192-4366-48CB-BA69-FA70E57D94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CEAC8FA-471B-407F-BBB3-4AF63706CB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D16A5E-66AC-4E54-8BF5-3E6D49C68C87}"/>
              </a:ext>
            </a:extLst>
          </p:cNvPr>
          <p:cNvSpPr>
            <a:spLocks noGrp="1"/>
          </p:cNvSpPr>
          <p:nvPr>
            <p:ph type="dt" sz="half" idx="10"/>
          </p:nvPr>
        </p:nvSpPr>
        <p:spPr/>
        <p:txBody>
          <a:bodyPr/>
          <a:lstStyle/>
          <a:p>
            <a:fld id="{5586B75A-687E-405C-8A0B-8D00578BA2C3}" type="datetimeFigureOut">
              <a:rPr lang="en-US" smtClean="0"/>
              <a:pPr/>
              <a:t>9/8/2025</a:t>
            </a:fld>
            <a:endParaRPr lang="en-US" dirty="0"/>
          </a:p>
        </p:txBody>
      </p:sp>
      <p:sp>
        <p:nvSpPr>
          <p:cNvPr id="5" name="Footer Placeholder 4">
            <a:extLst>
              <a:ext uri="{FF2B5EF4-FFF2-40B4-BE49-F238E27FC236}">
                <a16:creationId xmlns:a16="http://schemas.microsoft.com/office/drawing/2014/main" id="{E357472B-4106-4B12-BE66-763D8AFE7CC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79DB64F-F993-48B0-90C8-8B756A9B0F41}"/>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79255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222B4-1C15-46D6-B3B8-CAC781A4FF2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FE9AFBC-7CAD-425B-B04B-F2CADEE08E6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6F06647-F383-4A3D-A9A3-90B41C0A32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35FB5FA-8F5E-4293-A184-7C77AD46D3C4}"/>
              </a:ext>
            </a:extLst>
          </p:cNvPr>
          <p:cNvSpPr>
            <a:spLocks noGrp="1"/>
          </p:cNvSpPr>
          <p:nvPr>
            <p:ph type="dt" sz="half" idx="10"/>
          </p:nvPr>
        </p:nvSpPr>
        <p:spPr/>
        <p:txBody>
          <a:bodyPr/>
          <a:lstStyle/>
          <a:p>
            <a:fld id="{5586B75A-687E-405C-8A0B-8D00578BA2C3}" type="datetimeFigureOut">
              <a:rPr lang="en-US" smtClean="0"/>
              <a:pPr/>
              <a:t>9/8/2025</a:t>
            </a:fld>
            <a:endParaRPr lang="en-US" dirty="0"/>
          </a:p>
        </p:txBody>
      </p:sp>
      <p:sp>
        <p:nvSpPr>
          <p:cNvPr id="6" name="Footer Placeholder 5">
            <a:extLst>
              <a:ext uri="{FF2B5EF4-FFF2-40B4-BE49-F238E27FC236}">
                <a16:creationId xmlns:a16="http://schemas.microsoft.com/office/drawing/2014/main" id="{397CE716-CB93-40F0-AFE9-ADAD75A71A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BF6A006-B8CC-4AFC-A8C2-5407BE47CB73}"/>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98852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25D3E-6229-4431-86BA-24849CA75BC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BB90899-12E9-4DC5-BAA3-6FA9D38F20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B6E09F-7818-410F-9AA4-BAD1B5D9845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1EAB1F1-265E-4929-8DD7-DD42D4FD7E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16D550-FB15-44AC-85A9-2F8A266B6B6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FB904B5-1A52-4C89-9562-2DEDF4AC2D64}"/>
              </a:ext>
            </a:extLst>
          </p:cNvPr>
          <p:cNvSpPr>
            <a:spLocks noGrp="1"/>
          </p:cNvSpPr>
          <p:nvPr>
            <p:ph type="dt" sz="half" idx="10"/>
          </p:nvPr>
        </p:nvSpPr>
        <p:spPr/>
        <p:txBody>
          <a:bodyPr/>
          <a:lstStyle/>
          <a:p>
            <a:fld id="{5586B75A-687E-405C-8A0B-8D00578BA2C3}" type="datetimeFigureOut">
              <a:rPr lang="en-US" smtClean="0"/>
              <a:pPr/>
              <a:t>9/8/2025</a:t>
            </a:fld>
            <a:endParaRPr lang="en-US" dirty="0"/>
          </a:p>
        </p:txBody>
      </p:sp>
      <p:sp>
        <p:nvSpPr>
          <p:cNvPr id="8" name="Footer Placeholder 7">
            <a:extLst>
              <a:ext uri="{FF2B5EF4-FFF2-40B4-BE49-F238E27FC236}">
                <a16:creationId xmlns:a16="http://schemas.microsoft.com/office/drawing/2014/main" id="{F436ADE3-E3E7-4C72-B5BE-33314B3E418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487FAE4-F40D-4EC3-8DA8-238A75C442ED}"/>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28501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CAF28-C4D7-4F98-9B5D-4009F7E6276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08BD76C-1D40-47C0-A94C-ECE438188674}"/>
              </a:ext>
            </a:extLst>
          </p:cNvPr>
          <p:cNvSpPr>
            <a:spLocks noGrp="1"/>
          </p:cNvSpPr>
          <p:nvPr>
            <p:ph type="dt" sz="half" idx="10"/>
          </p:nvPr>
        </p:nvSpPr>
        <p:spPr/>
        <p:txBody>
          <a:bodyPr/>
          <a:lstStyle/>
          <a:p>
            <a:fld id="{5586B75A-687E-405C-8A0B-8D00578BA2C3}" type="datetimeFigureOut">
              <a:rPr lang="en-US" smtClean="0"/>
              <a:pPr/>
              <a:t>9/8/2025</a:t>
            </a:fld>
            <a:endParaRPr lang="en-US" dirty="0"/>
          </a:p>
        </p:txBody>
      </p:sp>
      <p:sp>
        <p:nvSpPr>
          <p:cNvPr id="4" name="Footer Placeholder 3">
            <a:extLst>
              <a:ext uri="{FF2B5EF4-FFF2-40B4-BE49-F238E27FC236}">
                <a16:creationId xmlns:a16="http://schemas.microsoft.com/office/drawing/2014/main" id="{A4604D7C-A5B6-4196-B338-2D6BBC1E20B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062D24F-164F-4AE6-BCC4-31F2A9FC55C5}"/>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88671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2437F4-67B2-43B2-B7E1-468D17034146}"/>
              </a:ext>
            </a:extLst>
          </p:cNvPr>
          <p:cNvSpPr>
            <a:spLocks noGrp="1"/>
          </p:cNvSpPr>
          <p:nvPr>
            <p:ph type="dt" sz="half" idx="10"/>
          </p:nvPr>
        </p:nvSpPr>
        <p:spPr/>
        <p:txBody>
          <a:bodyPr/>
          <a:lstStyle/>
          <a:p>
            <a:fld id="{5586B75A-687E-405C-8A0B-8D00578BA2C3}" type="datetimeFigureOut">
              <a:rPr lang="en-US" smtClean="0"/>
              <a:pPr/>
              <a:t>9/8/2025</a:t>
            </a:fld>
            <a:endParaRPr lang="en-US" dirty="0"/>
          </a:p>
        </p:txBody>
      </p:sp>
      <p:sp>
        <p:nvSpPr>
          <p:cNvPr id="3" name="Footer Placeholder 2">
            <a:extLst>
              <a:ext uri="{FF2B5EF4-FFF2-40B4-BE49-F238E27FC236}">
                <a16:creationId xmlns:a16="http://schemas.microsoft.com/office/drawing/2014/main" id="{6E7D0AA3-C040-4B48-B287-0FC302EE036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13966EA-4FA8-4E60-93CF-6DEA7B98C614}"/>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34941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2E6BD-21A4-4968-9F9B-16E4400BF0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4350EA8-CF6D-45A1-B62B-EA66353A3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D3C697C-870D-40E6-93E2-2E748B6D13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7F9C0D-B0BF-46E0-8B85-865273A046F7}"/>
              </a:ext>
            </a:extLst>
          </p:cNvPr>
          <p:cNvSpPr>
            <a:spLocks noGrp="1"/>
          </p:cNvSpPr>
          <p:nvPr>
            <p:ph type="dt" sz="half" idx="10"/>
          </p:nvPr>
        </p:nvSpPr>
        <p:spPr/>
        <p:txBody>
          <a:bodyPr/>
          <a:lstStyle/>
          <a:p>
            <a:fld id="{5586B75A-687E-405C-8A0B-8D00578BA2C3}" type="datetimeFigureOut">
              <a:rPr lang="en-US" smtClean="0"/>
              <a:pPr/>
              <a:t>9/8/2025</a:t>
            </a:fld>
            <a:endParaRPr lang="en-US" dirty="0"/>
          </a:p>
        </p:txBody>
      </p:sp>
      <p:sp>
        <p:nvSpPr>
          <p:cNvPr id="6" name="Footer Placeholder 5">
            <a:extLst>
              <a:ext uri="{FF2B5EF4-FFF2-40B4-BE49-F238E27FC236}">
                <a16:creationId xmlns:a16="http://schemas.microsoft.com/office/drawing/2014/main" id="{1F781369-6228-4183-92BF-39D35149720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F198A24-974C-4DB7-AC0A-8B874DDD4F85}"/>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15353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1A1FB-F034-44A5-B4F4-BF469E2F17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F49D01D-0031-4F7D-BA6E-B90303B146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2BB35B1-FB5C-4D28-AF2C-CB43A0177E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9DEB5F-0689-4522-94D4-495F82C53055}"/>
              </a:ext>
            </a:extLst>
          </p:cNvPr>
          <p:cNvSpPr>
            <a:spLocks noGrp="1"/>
          </p:cNvSpPr>
          <p:nvPr>
            <p:ph type="dt" sz="half" idx="10"/>
          </p:nvPr>
        </p:nvSpPr>
        <p:spPr/>
        <p:txBody>
          <a:bodyPr/>
          <a:lstStyle/>
          <a:p>
            <a:fld id="{5586B75A-687E-405C-8A0B-8D00578BA2C3}" type="datetimeFigureOut">
              <a:rPr lang="en-US" smtClean="0"/>
              <a:pPr/>
              <a:t>9/8/2025</a:t>
            </a:fld>
            <a:endParaRPr lang="en-US" dirty="0"/>
          </a:p>
        </p:txBody>
      </p:sp>
      <p:sp>
        <p:nvSpPr>
          <p:cNvPr id="6" name="Footer Placeholder 5">
            <a:extLst>
              <a:ext uri="{FF2B5EF4-FFF2-40B4-BE49-F238E27FC236}">
                <a16:creationId xmlns:a16="http://schemas.microsoft.com/office/drawing/2014/main" id="{E4D55424-92E6-4DE9-95FC-4414860D726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3826A2F-8352-4FDB-AA48-05524CBEC78A}"/>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5277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BB7252-9B33-42CF-93E1-A8AE1DAAA5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48ED8F7-0A3A-4723-B127-C728A7E325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C7EB0B-6955-4973-AE34-6190872AC0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86B75A-687E-405C-8A0B-8D00578BA2C3}" type="datetimeFigureOut">
              <a:rPr lang="en-US" smtClean="0"/>
              <a:pPr/>
              <a:t>9/8/2025</a:t>
            </a:fld>
            <a:endParaRPr lang="en-US" dirty="0"/>
          </a:p>
        </p:txBody>
      </p:sp>
      <p:sp>
        <p:nvSpPr>
          <p:cNvPr id="5" name="Footer Placeholder 4">
            <a:extLst>
              <a:ext uri="{FF2B5EF4-FFF2-40B4-BE49-F238E27FC236}">
                <a16:creationId xmlns:a16="http://schemas.microsoft.com/office/drawing/2014/main" id="{966C4177-0006-492F-8971-C8129ABD31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8FEF5D0-EC1B-41B1-98A1-683895E4B0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80742884"/>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latin typeface="Twinkl Cursive Looped" panose="02000000000000000000" pitchFamily="2" charset="0"/>
              </a:rPr>
              <a:t>Year 2 2025-2026</a:t>
            </a:r>
          </a:p>
        </p:txBody>
      </p:sp>
      <p:sp>
        <p:nvSpPr>
          <p:cNvPr id="3" name="Subtitle 2"/>
          <p:cNvSpPr>
            <a:spLocks noGrp="1"/>
          </p:cNvSpPr>
          <p:nvPr>
            <p:ph type="subTitle" idx="1"/>
          </p:nvPr>
        </p:nvSpPr>
        <p:spPr/>
        <p:txBody>
          <a:bodyPr/>
          <a:lstStyle/>
          <a:p>
            <a:r>
              <a:rPr lang="en-GB" dirty="0">
                <a:latin typeface="Twinkl Cursive Looped" panose="02000000000000000000" pitchFamily="2" charset="0"/>
              </a:rPr>
              <a:t> Mrs Mottershead</a:t>
            </a:r>
          </a:p>
        </p:txBody>
      </p:sp>
    </p:spTree>
    <p:extLst>
      <p:ext uri="{BB962C8B-B14F-4D97-AF65-F5344CB8AC3E}">
        <p14:creationId xmlns:p14="http://schemas.microsoft.com/office/powerpoint/2010/main" val="1863907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winkl Cursive Looped" panose="02000000000000000000" pitchFamily="2" charset="0"/>
              </a:rPr>
              <a:t>Year 2 Team</a:t>
            </a:r>
          </a:p>
        </p:txBody>
      </p:sp>
      <p:sp>
        <p:nvSpPr>
          <p:cNvPr id="3" name="Content Placeholder 2"/>
          <p:cNvSpPr>
            <a:spLocks noGrp="1"/>
          </p:cNvSpPr>
          <p:nvPr>
            <p:ph idx="1"/>
          </p:nvPr>
        </p:nvSpPr>
        <p:spPr>
          <a:xfrm>
            <a:off x="480608" y="1567912"/>
            <a:ext cx="7501097" cy="5390918"/>
          </a:xfrm>
        </p:spPr>
        <p:txBody>
          <a:bodyPr/>
          <a:lstStyle/>
          <a:p>
            <a:pPr marL="0" indent="0">
              <a:buNone/>
            </a:pPr>
            <a:endParaRPr lang="en-GB" dirty="0">
              <a:latin typeface="Twinkl Cursive Looped" panose="02000000000000000000" pitchFamily="2" charset="0"/>
            </a:endParaRPr>
          </a:p>
          <a:p>
            <a:pPr marL="0" indent="0">
              <a:buNone/>
            </a:pPr>
            <a:r>
              <a:rPr lang="en-GB" dirty="0">
                <a:latin typeface="Twinkl Cursive Looped" panose="02000000000000000000" pitchFamily="2" charset="0"/>
              </a:rPr>
              <a:t>Teaching assistants - Miss Hagar, </a:t>
            </a:r>
          </a:p>
          <a:p>
            <a:pPr marL="0" indent="0">
              <a:buNone/>
            </a:pPr>
            <a:r>
              <a:rPr lang="en-GB" dirty="0">
                <a:latin typeface="Twinkl Cursive Looped" panose="02000000000000000000" pitchFamily="2" charset="0"/>
              </a:rPr>
              <a:t>				Mrs Wood</a:t>
            </a:r>
          </a:p>
          <a:p>
            <a:pPr marL="0" indent="0">
              <a:buNone/>
            </a:pPr>
            <a:r>
              <a:rPr lang="en-GB" dirty="0">
                <a:latin typeface="Twinkl Cursive Looped" panose="02000000000000000000" pitchFamily="2" charset="0"/>
              </a:rPr>
              <a:t>					Mrs Clowes</a:t>
            </a:r>
          </a:p>
          <a:p>
            <a:pPr marL="0" indent="0">
              <a:buNone/>
            </a:pPr>
            <a:endParaRPr lang="en-GB" dirty="0">
              <a:latin typeface="Twinkl Cursive Looped" panose="02000000000000000000" pitchFamily="2" charset="0"/>
            </a:endParaRPr>
          </a:p>
          <a:p>
            <a:pPr marL="0" indent="0">
              <a:buNone/>
            </a:pPr>
            <a:endParaRPr lang="en-GB" dirty="0">
              <a:latin typeface="Twinkl Cursive Looped" panose="02000000000000000000" pitchFamily="2" charset="0"/>
            </a:endParaRPr>
          </a:p>
          <a:p>
            <a:pPr marL="0" indent="0">
              <a:buNone/>
            </a:pPr>
            <a:endParaRPr lang="en-GB" dirty="0">
              <a:latin typeface="Twinkl Cursive Looped" panose="02000000000000000000" pitchFamily="2" charset="0"/>
            </a:endParaRPr>
          </a:p>
          <a:p>
            <a:pPr marL="0" indent="0">
              <a:buNone/>
            </a:pPr>
            <a:r>
              <a:rPr lang="en-GB" dirty="0">
                <a:latin typeface="Twinkl Cursive Looped" panose="02000000000000000000" pitchFamily="2" charset="0"/>
              </a:rPr>
              <a:t>Mrs Rowley (Thursday afternoon)</a:t>
            </a:r>
          </a:p>
        </p:txBody>
      </p:sp>
      <p:pic>
        <p:nvPicPr>
          <p:cNvPr id="6" name="Picture 5">
            <a:extLst>
              <a:ext uri="{FF2B5EF4-FFF2-40B4-BE49-F238E27FC236}">
                <a16:creationId xmlns:a16="http://schemas.microsoft.com/office/drawing/2014/main" id="{8E43BDC3-0BB4-4802-86B7-64E2FF6E0C15}"/>
              </a:ext>
            </a:extLst>
          </p:cNvPr>
          <p:cNvPicPr>
            <a:picLocks noChangeAspect="1"/>
          </p:cNvPicPr>
          <p:nvPr/>
        </p:nvPicPr>
        <p:blipFill>
          <a:blip r:embed="rId2"/>
          <a:stretch>
            <a:fillRect/>
          </a:stretch>
        </p:blipFill>
        <p:spPr>
          <a:xfrm>
            <a:off x="7736384" y="642117"/>
            <a:ext cx="1205826" cy="1815547"/>
          </a:xfrm>
          <a:prstGeom prst="rect">
            <a:avLst/>
          </a:prstGeom>
        </p:spPr>
      </p:pic>
      <p:pic>
        <p:nvPicPr>
          <p:cNvPr id="11" name="Picture 10">
            <a:extLst>
              <a:ext uri="{FF2B5EF4-FFF2-40B4-BE49-F238E27FC236}">
                <a16:creationId xmlns:a16="http://schemas.microsoft.com/office/drawing/2014/main" id="{03DBA9D5-58CF-494B-91C4-565068870F83}"/>
              </a:ext>
            </a:extLst>
          </p:cNvPr>
          <p:cNvPicPr>
            <a:picLocks noChangeAspect="1"/>
          </p:cNvPicPr>
          <p:nvPr/>
        </p:nvPicPr>
        <p:blipFill>
          <a:blip r:embed="rId3"/>
          <a:stretch>
            <a:fillRect/>
          </a:stretch>
        </p:blipFill>
        <p:spPr>
          <a:xfrm>
            <a:off x="9375024" y="397993"/>
            <a:ext cx="1387061" cy="2080591"/>
          </a:xfrm>
          <a:prstGeom prst="rect">
            <a:avLst/>
          </a:prstGeom>
        </p:spPr>
      </p:pic>
      <p:pic>
        <p:nvPicPr>
          <p:cNvPr id="7" name="Picture 6">
            <a:extLst>
              <a:ext uri="{FF2B5EF4-FFF2-40B4-BE49-F238E27FC236}">
                <a16:creationId xmlns:a16="http://schemas.microsoft.com/office/drawing/2014/main" id="{33248DE9-901F-420B-87EE-D2C636DB3D8B}"/>
              </a:ext>
            </a:extLst>
          </p:cNvPr>
          <p:cNvPicPr>
            <a:picLocks noChangeAspect="1"/>
          </p:cNvPicPr>
          <p:nvPr/>
        </p:nvPicPr>
        <p:blipFill>
          <a:blip r:embed="rId4"/>
          <a:stretch>
            <a:fillRect/>
          </a:stretch>
        </p:blipFill>
        <p:spPr>
          <a:xfrm>
            <a:off x="6029662" y="642117"/>
            <a:ext cx="1414285" cy="1815547"/>
          </a:xfrm>
          <a:prstGeom prst="rect">
            <a:avLst/>
          </a:prstGeom>
        </p:spPr>
      </p:pic>
      <p:pic>
        <p:nvPicPr>
          <p:cNvPr id="9" name="Picture 8">
            <a:extLst>
              <a:ext uri="{FF2B5EF4-FFF2-40B4-BE49-F238E27FC236}">
                <a16:creationId xmlns:a16="http://schemas.microsoft.com/office/drawing/2014/main" id="{22F3788D-5738-4539-A127-EFC6F17B2FE9}"/>
              </a:ext>
            </a:extLst>
          </p:cNvPr>
          <p:cNvPicPr>
            <a:picLocks noChangeAspect="1"/>
          </p:cNvPicPr>
          <p:nvPr/>
        </p:nvPicPr>
        <p:blipFill>
          <a:blip r:embed="rId5"/>
          <a:stretch>
            <a:fillRect/>
          </a:stretch>
        </p:blipFill>
        <p:spPr>
          <a:xfrm>
            <a:off x="5960648" y="4542867"/>
            <a:ext cx="1552312" cy="1982296"/>
          </a:xfrm>
          <a:prstGeom prst="rect">
            <a:avLst/>
          </a:prstGeom>
        </p:spPr>
      </p:pic>
    </p:spTree>
    <p:extLst>
      <p:ext uri="{BB962C8B-B14F-4D97-AF65-F5344CB8AC3E}">
        <p14:creationId xmlns:p14="http://schemas.microsoft.com/office/powerpoint/2010/main" val="327672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26BEB6-802F-4F49-B8BE-77465266AD2F}"/>
              </a:ext>
            </a:extLst>
          </p:cNvPr>
          <p:cNvSpPr>
            <a:spLocks noGrp="1"/>
          </p:cNvSpPr>
          <p:nvPr>
            <p:ph idx="1"/>
          </p:nvPr>
        </p:nvSpPr>
        <p:spPr>
          <a:xfrm>
            <a:off x="618565" y="539678"/>
            <a:ext cx="10430240" cy="5968698"/>
          </a:xfrm>
        </p:spPr>
        <p:txBody>
          <a:bodyPr>
            <a:normAutofit/>
          </a:bodyPr>
          <a:lstStyle/>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en-US" sz="2000" b="1" i="0" u="none" strike="noStrike" kern="1200" cap="none" spc="0" normalizeH="0" baseline="0" noProof="0" dirty="0">
                <a:ln>
                  <a:noFill/>
                </a:ln>
                <a:solidFill>
                  <a:srgbClr val="23A7F9"/>
                </a:solidFill>
                <a:effectLst/>
                <a:uLnTx/>
                <a:uFillTx/>
                <a:latin typeface="Twinkl Cursive Looped" panose="02000000000000000000" pitchFamily="2" charset="0"/>
              </a:rPr>
              <a:t>Lunchtime routines </a:t>
            </a:r>
            <a:r>
              <a:rPr kumimoji="0" lang="en-US" sz="2000" b="0" i="0" u="none" strike="noStrike" kern="1200" cap="none" spc="0" normalizeH="0" baseline="0" noProof="0" dirty="0">
                <a:ln>
                  <a:noFill/>
                </a:ln>
                <a:solidFill>
                  <a:prstClr val="black">
                    <a:lumMod val="75000"/>
                    <a:lumOff val="25000"/>
                  </a:prstClr>
                </a:solidFill>
                <a:effectLst/>
                <a:uLnTx/>
                <a:uFillTx/>
                <a:latin typeface="Twinkl Cursive Looped" panose="02000000000000000000" pitchFamily="2" charset="0"/>
              </a:rPr>
              <a:t>–All children can choose to have a free school dinner. </a:t>
            </a:r>
            <a:r>
              <a:rPr lang="en-US" sz="2000" dirty="0">
                <a:solidFill>
                  <a:prstClr val="black">
                    <a:lumMod val="75000"/>
                    <a:lumOff val="25000"/>
                  </a:prstClr>
                </a:solidFill>
                <a:latin typeface="Twinkl Cursive Looped" panose="02000000000000000000" pitchFamily="2" charset="0"/>
              </a:rPr>
              <a:t>You may send a packed lunch instead if you wish.</a:t>
            </a:r>
            <a:r>
              <a:rPr kumimoji="0" lang="en-US" sz="2000" b="0" i="0" u="none" strike="noStrike" kern="1200" cap="none" spc="0" normalizeH="0" baseline="0" noProof="0" dirty="0">
                <a:ln>
                  <a:noFill/>
                </a:ln>
                <a:solidFill>
                  <a:prstClr val="black">
                    <a:lumMod val="75000"/>
                    <a:lumOff val="25000"/>
                  </a:prstClr>
                </a:solidFill>
                <a:effectLst/>
                <a:uLnTx/>
                <a:uFillTx/>
                <a:latin typeface="Twinkl Cursive Looped" panose="02000000000000000000" pitchFamily="2" charset="0"/>
              </a:rPr>
              <a:t> Menus for school dinners are available on the website. Lunchtime is from 11.45am -1pm. The children have their lunch in the hall and then have playtime in the playground with the other </a:t>
            </a:r>
            <a:r>
              <a:rPr lang="en-US" sz="2000" dirty="0">
                <a:solidFill>
                  <a:prstClr val="black">
                    <a:lumMod val="75000"/>
                    <a:lumOff val="25000"/>
                  </a:prstClr>
                </a:solidFill>
                <a:latin typeface="Twinkl Cursive Looped" panose="02000000000000000000" pitchFamily="2" charset="0"/>
              </a:rPr>
              <a:t>children</a:t>
            </a:r>
            <a:r>
              <a:rPr kumimoji="0" lang="en-US" sz="2000" b="0" i="0" u="none" strike="noStrike" kern="1200" cap="none" spc="0" normalizeH="0" baseline="0" noProof="0" dirty="0">
                <a:ln>
                  <a:noFill/>
                </a:ln>
                <a:solidFill>
                  <a:prstClr val="black">
                    <a:lumMod val="75000"/>
                    <a:lumOff val="25000"/>
                  </a:prstClr>
                </a:solidFill>
                <a:effectLst/>
                <a:uLnTx/>
                <a:uFillTx/>
                <a:latin typeface="Twinkl Cursive Looped" panose="02000000000000000000" pitchFamily="2" charset="0"/>
              </a:rPr>
              <a:t>. </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en-US" sz="2000" b="1" i="0" u="none" strike="noStrike" kern="1200" cap="none" spc="0" normalizeH="0" baseline="0" noProof="0" dirty="0">
                <a:ln>
                  <a:noFill/>
                </a:ln>
                <a:solidFill>
                  <a:srgbClr val="23A7F9"/>
                </a:solidFill>
                <a:effectLst/>
                <a:uLnTx/>
                <a:uFillTx/>
                <a:latin typeface="Twinkl Cursive Looped" panose="02000000000000000000" pitchFamily="2" charset="0"/>
              </a:rPr>
              <a:t>Morning routine </a:t>
            </a:r>
            <a:r>
              <a:rPr kumimoji="0" lang="en-US" sz="2000" b="0" i="0" u="none" strike="noStrike" kern="1200" cap="none" spc="0" normalizeH="0" baseline="0" noProof="0" dirty="0">
                <a:ln>
                  <a:noFill/>
                </a:ln>
                <a:solidFill>
                  <a:prstClr val="black">
                    <a:lumMod val="75000"/>
                    <a:lumOff val="25000"/>
                  </a:prstClr>
                </a:solidFill>
                <a:effectLst/>
                <a:uLnTx/>
                <a:uFillTx/>
                <a:latin typeface="Twinkl Cursive Looped" panose="02000000000000000000" pitchFamily="2" charset="0"/>
              </a:rPr>
              <a:t>– please drop your child at the Year 2 external door between 8.40 am and </a:t>
            </a:r>
            <a:r>
              <a:rPr lang="en-US" sz="2000" dirty="0">
                <a:solidFill>
                  <a:prstClr val="black">
                    <a:lumMod val="75000"/>
                    <a:lumOff val="25000"/>
                  </a:prstClr>
                </a:solidFill>
                <a:latin typeface="Twinkl Cursive Looped" panose="02000000000000000000" pitchFamily="2" charset="0"/>
              </a:rPr>
              <a:t>8.50</a:t>
            </a:r>
            <a:r>
              <a:rPr kumimoji="0" lang="en-US" sz="2000" b="0" i="0" u="none" strike="noStrike" kern="1200" cap="none" spc="0" normalizeH="0" baseline="0" noProof="0" dirty="0">
                <a:ln>
                  <a:noFill/>
                </a:ln>
                <a:solidFill>
                  <a:prstClr val="black">
                    <a:lumMod val="75000"/>
                    <a:lumOff val="25000"/>
                  </a:prstClr>
                </a:solidFill>
                <a:effectLst/>
                <a:uLnTx/>
                <a:uFillTx/>
                <a:latin typeface="Twinkl Cursive Looped" panose="02000000000000000000" pitchFamily="2" charset="0"/>
              </a:rPr>
              <a:t>am (register time). The children then put away their coat, book bag and snack and have a morning coloring activity</a:t>
            </a:r>
            <a:r>
              <a:rPr lang="en-US" sz="2000" dirty="0">
                <a:solidFill>
                  <a:prstClr val="black">
                    <a:lumMod val="75000"/>
                    <a:lumOff val="25000"/>
                  </a:prstClr>
                </a:solidFill>
                <a:latin typeface="Twinkl Cursive Looped" panose="02000000000000000000" pitchFamily="2" charset="0"/>
              </a:rPr>
              <a:t> before starting the day.</a:t>
            </a:r>
            <a:endParaRPr kumimoji="0" lang="en-GB" sz="2000" b="0" i="0" u="none" strike="noStrike" kern="1200" cap="none" spc="0" normalizeH="0" baseline="0" noProof="0" dirty="0">
              <a:ln>
                <a:noFill/>
              </a:ln>
              <a:solidFill>
                <a:prstClr val="black">
                  <a:lumMod val="75000"/>
                  <a:lumOff val="25000"/>
                </a:prstClr>
              </a:solidFill>
              <a:effectLst/>
              <a:uLnTx/>
              <a:uFillTx/>
              <a:latin typeface="Twinkl Cursive Looped" panose="02000000000000000000" pitchFamily="2" charset="0"/>
            </a:endParaRP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en-US" sz="2000" b="1" i="0" u="none" strike="noStrike" kern="1200" cap="none" spc="0" normalizeH="0" baseline="0" noProof="0" dirty="0">
                <a:ln>
                  <a:noFill/>
                </a:ln>
                <a:solidFill>
                  <a:srgbClr val="23A7F9"/>
                </a:solidFill>
                <a:effectLst/>
                <a:uLnTx/>
                <a:uFillTx/>
                <a:latin typeface="Twinkl Cursive Looped" panose="02000000000000000000" pitchFamily="2" charset="0"/>
              </a:rPr>
              <a:t>Afternoon pick up </a:t>
            </a:r>
            <a:r>
              <a:rPr kumimoji="0" lang="en-US" sz="2000" b="0" i="0" u="none" strike="noStrike" kern="1200" cap="none" spc="0" normalizeH="0" baseline="0" noProof="0" dirty="0">
                <a:ln>
                  <a:noFill/>
                </a:ln>
                <a:solidFill>
                  <a:prstClr val="black">
                    <a:lumMod val="75000"/>
                    <a:lumOff val="25000"/>
                  </a:prstClr>
                </a:solidFill>
                <a:effectLst/>
                <a:uLnTx/>
                <a:uFillTx/>
                <a:latin typeface="Twinkl Cursive Looped" panose="02000000000000000000" pitchFamily="2" charset="0"/>
              </a:rPr>
              <a:t>– please wait for your child in the play ground outside Year 2 at 3.20 pm. The teacher will release the children one by one, when she has seen that there is someone to collect your child. Please let us know if someone different is picking them up. This could be via email or call to the office.</a:t>
            </a:r>
            <a:endParaRPr kumimoji="0" lang="en-GB" sz="2000" b="0" i="0" u="none" strike="noStrike" kern="1200" cap="none" spc="0" normalizeH="0" baseline="0" noProof="0" dirty="0">
              <a:ln>
                <a:noFill/>
              </a:ln>
              <a:solidFill>
                <a:prstClr val="black">
                  <a:lumMod val="75000"/>
                  <a:lumOff val="25000"/>
                </a:prstClr>
              </a:solidFill>
              <a:effectLst/>
              <a:uLnTx/>
              <a:uFillTx/>
              <a:latin typeface="Twinkl Cursive Looped" panose="02000000000000000000" pitchFamily="2" charset="0"/>
            </a:endParaRPr>
          </a:p>
          <a:p>
            <a:pPr marL="0" indent="0">
              <a:buNone/>
            </a:pPr>
            <a:endParaRPr lang="en-GB" sz="3600" dirty="0">
              <a:latin typeface="Twinkl Cursive Looped" panose="02000000000000000000" pitchFamily="2" charset="0"/>
            </a:endParaRPr>
          </a:p>
        </p:txBody>
      </p:sp>
    </p:spTree>
    <p:extLst>
      <p:ext uri="{BB962C8B-B14F-4D97-AF65-F5344CB8AC3E}">
        <p14:creationId xmlns:p14="http://schemas.microsoft.com/office/powerpoint/2010/main" val="2096561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GB" dirty="0"/>
          </a:p>
          <a:p>
            <a:pPr marL="0" indent="0">
              <a:buNone/>
            </a:pPr>
            <a:endParaRPr lang="en-GB" dirty="0"/>
          </a:p>
          <a:p>
            <a:pPr marL="0" indent="0">
              <a:buNone/>
            </a:pPr>
            <a:endParaRPr lang="en-GB" dirty="0"/>
          </a:p>
        </p:txBody>
      </p:sp>
      <p:pic>
        <p:nvPicPr>
          <p:cNvPr id="4" name="Picture 3">
            <a:extLst>
              <a:ext uri="{FF2B5EF4-FFF2-40B4-BE49-F238E27FC236}">
                <a16:creationId xmlns:a16="http://schemas.microsoft.com/office/drawing/2014/main" id="{3A47394A-916E-40D4-8104-93C2E4558597}"/>
              </a:ext>
            </a:extLst>
          </p:cNvPr>
          <p:cNvPicPr>
            <a:picLocks noChangeAspect="1"/>
          </p:cNvPicPr>
          <p:nvPr/>
        </p:nvPicPr>
        <p:blipFill>
          <a:blip r:embed="rId2"/>
          <a:stretch>
            <a:fillRect/>
          </a:stretch>
        </p:blipFill>
        <p:spPr>
          <a:xfrm>
            <a:off x="10204174" y="418987"/>
            <a:ext cx="1169513" cy="966972"/>
          </a:xfrm>
          <a:prstGeom prst="rect">
            <a:avLst/>
          </a:prstGeom>
        </p:spPr>
      </p:pic>
      <p:sp>
        <p:nvSpPr>
          <p:cNvPr id="6" name="TextBox 5">
            <a:extLst>
              <a:ext uri="{FF2B5EF4-FFF2-40B4-BE49-F238E27FC236}">
                <a16:creationId xmlns:a16="http://schemas.microsoft.com/office/drawing/2014/main" id="{E742BD80-358B-40C9-B442-48667D1025FE}"/>
              </a:ext>
            </a:extLst>
          </p:cNvPr>
          <p:cNvSpPr txBox="1"/>
          <p:nvPr/>
        </p:nvSpPr>
        <p:spPr>
          <a:xfrm>
            <a:off x="1465730" y="988876"/>
            <a:ext cx="8862704" cy="5188087"/>
          </a:xfrm>
          <a:prstGeom prst="rect">
            <a:avLst/>
          </a:prstGeom>
          <a:noFill/>
        </p:spPr>
        <p:txBody>
          <a:bodyPr wrap="square">
            <a:spAutoFit/>
          </a:bodyPr>
          <a:lstStyle/>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Twinkl Cursive Looped" panose="02000000000000000000" pitchFamily="2" charset="0"/>
              </a:rPr>
              <a:t>Children should wear </a:t>
            </a:r>
            <a:r>
              <a:rPr kumimoji="0" lang="en-US" sz="2000" b="1" i="0" u="none" strike="noStrike" kern="1200" cap="none" spc="0" normalizeH="0" baseline="0" noProof="0" dirty="0">
                <a:ln>
                  <a:noFill/>
                </a:ln>
                <a:solidFill>
                  <a:srgbClr val="23A7F9"/>
                </a:solidFill>
                <a:effectLst/>
                <a:uLnTx/>
                <a:uFillTx/>
                <a:latin typeface="Twinkl Cursive Looped" panose="02000000000000000000" pitchFamily="2" charset="0"/>
              </a:rPr>
              <a:t>school uniform</a:t>
            </a:r>
            <a:r>
              <a:rPr kumimoji="0" lang="en-US" sz="2000" b="1" i="0" u="none" strike="noStrike" kern="1200" cap="none" spc="0" normalizeH="0" baseline="0" noProof="0" dirty="0">
                <a:ln>
                  <a:noFill/>
                </a:ln>
                <a:solidFill>
                  <a:prstClr val="black">
                    <a:lumMod val="75000"/>
                    <a:lumOff val="25000"/>
                  </a:prstClr>
                </a:solidFill>
                <a:effectLst/>
                <a:uLnTx/>
                <a:uFillTx/>
                <a:latin typeface="Twinkl Cursive Looped" panose="02000000000000000000" pitchFamily="2" charset="0"/>
              </a:rPr>
              <a:t>. </a:t>
            </a:r>
            <a:r>
              <a:rPr kumimoji="0" lang="en-US" sz="2000" b="0" i="0" u="none" strike="noStrike" kern="1200" cap="none" spc="0" normalizeH="0" baseline="0" noProof="0" dirty="0">
                <a:ln>
                  <a:noFill/>
                </a:ln>
                <a:solidFill>
                  <a:prstClr val="black">
                    <a:lumMod val="75000"/>
                    <a:lumOff val="25000"/>
                  </a:prstClr>
                </a:solidFill>
                <a:effectLst/>
                <a:uLnTx/>
                <a:uFillTx/>
                <a:latin typeface="Twinkl Cursive Looped" panose="02000000000000000000" pitchFamily="2" charset="0"/>
              </a:rPr>
              <a:t>Details of the uniform supplier are on the website. Uniforms should be worn on the days your children don’t have PE. </a:t>
            </a:r>
            <a:endParaRPr kumimoji="0" lang="en-GB" sz="2000" b="0" i="0" u="none" strike="noStrike" kern="1200" cap="none" spc="0" normalizeH="0" baseline="0" noProof="0" dirty="0">
              <a:ln>
                <a:noFill/>
              </a:ln>
              <a:solidFill>
                <a:prstClr val="black">
                  <a:lumMod val="75000"/>
                  <a:lumOff val="25000"/>
                </a:prstClr>
              </a:solidFill>
              <a:effectLst/>
              <a:uLnTx/>
              <a:uFillTx/>
              <a:latin typeface="Twinkl Cursive Looped" panose="02000000000000000000" pitchFamily="2" charset="0"/>
            </a:endParaRP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en-US" sz="2000" b="1" i="0" u="none" strike="noStrike" kern="1200" cap="none" spc="0" normalizeH="0" baseline="0" noProof="0" dirty="0">
                <a:ln>
                  <a:noFill/>
                </a:ln>
                <a:solidFill>
                  <a:srgbClr val="23A7F9"/>
                </a:solidFill>
                <a:effectLst/>
                <a:uLnTx/>
                <a:uFillTx/>
                <a:latin typeface="Twinkl Cursive Looped" panose="02000000000000000000" pitchFamily="2" charset="0"/>
              </a:rPr>
              <a:t>PE kit- </a:t>
            </a:r>
            <a:r>
              <a:rPr kumimoji="0" lang="en-US" sz="2000" b="0" i="0" u="none" strike="noStrike" kern="1200" cap="none" spc="0" normalizeH="0" baseline="0" noProof="0" dirty="0">
                <a:ln>
                  <a:noFill/>
                </a:ln>
                <a:solidFill>
                  <a:prstClr val="black">
                    <a:lumMod val="75000"/>
                    <a:lumOff val="25000"/>
                  </a:prstClr>
                </a:solidFill>
                <a:effectLst/>
                <a:uLnTx/>
                <a:uFillTx/>
                <a:latin typeface="Twinkl Cursive Looped" panose="02000000000000000000" pitchFamily="2" charset="0"/>
              </a:rPr>
              <a:t>on the day your child has PE (</a:t>
            </a:r>
            <a:r>
              <a:rPr lang="en-US" sz="2000" dirty="0">
                <a:solidFill>
                  <a:prstClr val="black">
                    <a:lumMod val="75000"/>
                    <a:lumOff val="25000"/>
                  </a:prstClr>
                </a:solidFill>
                <a:latin typeface="Twinkl Cursive Looped" panose="02000000000000000000" pitchFamily="2" charset="0"/>
              </a:rPr>
              <a:t>Monday</a:t>
            </a:r>
            <a:r>
              <a:rPr kumimoji="0" lang="en-US" sz="2000" b="0" i="0" u="none" strike="noStrike" kern="1200" cap="none" spc="0" normalizeH="0" baseline="0" noProof="0" dirty="0">
                <a:ln>
                  <a:noFill/>
                </a:ln>
                <a:solidFill>
                  <a:prstClr val="black">
                    <a:lumMod val="75000"/>
                    <a:lumOff val="25000"/>
                  </a:prstClr>
                </a:solidFill>
                <a:effectLst/>
                <a:uLnTx/>
                <a:uFillTx/>
                <a:latin typeface="Twinkl Cursive Looped" panose="02000000000000000000" pitchFamily="2" charset="0"/>
              </a:rPr>
              <a:t> and Friday) your child should come to school dressed in clothes suitable for sports. Ideally it should be shorts or tracksuit bottoms, trainers and a PE t-shirt</a:t>
            </a:r>
            <a:r>
              <a:rPr lang="en-US" sz="2000" dirty="0">
                <a:solidFill>
                  <a:prstClr val="black">
                    <a:lumMod val="75000"/>
                    <a:lumOff val="25000"/>
                  </a:prstClr>
                </a:solidFill>
                <a:latin typeface="Twinkl Cursive Looped" panose="02000000000000000000" pitchFamily="2" charset="0"/>
              </a:rPr>
              <a:t> with their school jumper. </a:t>
            </a:r>
            <a:endParaRPr kumimoji="0" lang="en-US" sz="2000" b="0" i="0" u="none" strike="noStrike" kern="1200" cap="none" spc="0" normalizeH="0" baseline="0" noProof="0" dirty="0">
              <a:ln>
                <a:noFill/>
              </a:ln>
              <a:solidFill>
                <a:prstClr val="black">
                  <a:lumMod val="75000"/>
                  <a:lumOff val="25000"/>
                </a:prstClr>
              </a:solidFill>
              <a:effectLst/>
              <a:uLnTx/>
              <a:uFillTx/>
              <a:latin typeface="Twinkl Cursive Looped" panose="02000000000000000000" pitchFamily="2" charset="0"/>
            </a:endParaRP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Twinkl Cursive Looped" panose="02000000000000000000" pitchFamily="2" charset="0"/>
              </a:rPr>
              <a:t>Put </a:t>
            </a:r>
            <a:r>
              <a:rPr kumimoji="0" lang="en-US" sz="2000" b="1" i="0" u="none" strike="noStrike" kern="1200" cap="none" spc="0" normalizeH="0" baseline="0" noProof="0" dirty="0">
                <a:ln>
                  <a:noFill/>
                </a:ln>
                <a:solidFill>
                  <a:srgbClr val="23A7F9"/>
                </a:solidFill>
                <a:effectLst/>
                <a:uLnTx/>
                <a:uFillTx/>
                <a:latin typeface="Twinkl Cursive Looped" panose="02000000000000000000" pitchFamily="2" charset="0"/>
              </a:rPr>
              <a:t>names</a:t>
            </a:r>
            <a:r>
              <a:rPr kumimoji="0" lang="en-US" sz="2000" b="0" i="0" u="none" strike="noStrike" kern="1200" cap="none" spc="0" normalizeH="0" baseline="0" noProof="0" dirty="0">
                <a:ln>
                  <a:noFill/>
                </a:ln>
                <a:solidFill>
                  <a:prstClr val="black">
                    <a:lumMod val="75000"/>
                    <a:lumOff val="25000"/>
                  </a:prstClr>
                </a:solidFill>
                <a:effectLst/>
                <a:uLnTx/>
                <a:uFillTx/>
                <a:latin typeface="Twinkl Cursive Looped" panose="02000000000000000000" pitchFamily="2" charset="0"/>
              </a:rPr>
              <a:t> in all articles of clothing including PE kit and wellies.</a:t>
            </a:r>
            <a:endParaRPr kumimoji="0" lang="en-GB" sz="2000" b="0" i="0" u="none" strike="noStrike" kern="1200" cap="none" spc="0" normalizeH="0" baseline="0" noProof="0" dirty="0">
              <a:ln>
                <a:noFill/>
              </a:ln>
              <a:solidFill>
                <a:prstClr val="black">
                  <a:lumMod val="75000"/>
                  <a:lumOff val="25000"/>
                </a:prstClr>
              </a:solidFill>
              <a:effectLst/>
              <a:uLnTx/>
              <a:uFillTx/>
              <a:latin typeface="Twinkl Cursive Looped" panose="02000000000000000000" pitchFamily="2" charset="0"/>
            </a:endParaRP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Twinkl Cursive Looped" panose="02000000000000000000" pitchFamily="2" charset="0"/>
              </a:rPr>
              <a:t>A named water bottle. This is for the children to have regular drinks of water.</a:t>
            </a:r>
          </a:p>
          <a:p>
            <a:pPr marL="342900" marR="0" lvl="0" indent="-342900" algn="l" defTabSz="457200" rtl="0" eaLnBrk="1" fontAlgn="auto" latinLnBrk="0" hangingPunct="1">
              <a:lnSpc>
                <a:spcPct val="107000"/>
              </a:lnSpc>
              <a:spcBef>
                <a:spcPts val="1000"/>
              </a:spcBef>
              <a:spcAft>
                <a:spcPts val="800"/>
              </a:spcAft>
              <a:buClr>
                <a:srgbClr val="90C226"/>
              </a:buClr>
              <a:buSzPct val="80000"/>
              <a:buFont typeface="Wingdings 3" charset="2"/>
              <a:buChar char=""/>
              <a:tabLst/>
              <a:defRPr/>
            </a:pPr>
            <a:r>
              <a:rPr kumimoji="0" lang="en-GB" sz="2000" b="1" i="0" u="none" strike="noStrike" kern="1200" cap="none" spc="0" normalizeH="0" baseline="0" noProof="0" dirty="0">
                <a:ln>
                  <a:noFill/>
                </a:ln>
                <a:solidFill>
                  <a:srgbClr val="23A7F9"/>
                </a:solidFill>
                <a:effectLst/>
                <a:uLnTx/>
                <a:uFillTx/>
                <a:latin typeface="Twinkl Cursive Looped" panose="02000000000000000000" pitchFamily="2" charset="0"/>
                <a:ea typeface="Calibri" panose="020F0502020204030204" pitchFamily="34" charset="0"/>
                <a:cs typeface="Times New Roman" panose="02020603050405020304" pitchFamily="18" charset="0"/>
              </a:rPr>
              <a:t>Snacks</a:t>
            </a:r>
            <a:r>
              <a:rPr kumimoji="0" lang="en-GB" sz="2000" b="1" i="0" u="none" strike="noStrike" kern="1200" cap="none" spc="0" normalizeH="0" baseline="0" noProof="0" dirty="0">
                <a:ln>
                  <a:noFill/>
                </a:ln>
                <a:solidFill>
                  <a:prstClr val="black">
                    <a:lumMod val="75000"/>
                    <a:lumOff val="25000"/>
                  </a:prstClr>
                </a:solidFill>
                <a:effectLst/>
                <a:uLnTx/>
                <a:uFillTx/>
                <a:latin typeface="Twinkl Cursive Looped" panose="02000000000000000000" pitchFamily="2" charset="0"/>
                <a:ea typeface="Calibri" panose="020F0502020204030204" pitchFamily="34" charset="0"/>
                <a:cs typeface="Times New Roman" panose="02020603050405020304" pitchFamily="18" charset="0"/>
              </a:rPr>
              <a:t>:</a:t>
            </a:r>
            <a:r>
              <a:rPr kumimoji="0" lang="en-GB" sz="2000" b="0" i="0" u="none" strike="noStrike" kern="1200" cap="none" spc="0" normalizeH="0" baseline="0" noProof="0" dirty="0">
                <a:ln>
                  <a:noFill/>
                </a:ln>
                <a:solidFill>
                  <a:prstClr val="black">
                    <a:lumMod val="75000"/>
                    <a:lumOff val="25000"/>
                  </a:prstClr>
                </a:solidFill>
                <a:effectLst/>
                <a:uLnTx/>
                <a:uFillTx/>
                <a:latin typeface="Twinkl Cursive Looped" panose="02000000000000000000" pitchFamily="2" charset="0"/>
                <a:ea typeface="Calibri" panose="020F0502020204030204" pitchFamily="34" charset="0"/>
                <a:cs typeface="Times New Roman" panose="02020603050405020304" pitchFamily="18" charset="0"/>
              </a:rPr>
              <a:t> Your child should bring a healthy snack for the morning snack time. Children will receive a free piece of fruit in the afternoon. </a:t>
            </a:r>
            <a:endParaRPr kumimoji="0" lang="en-GB" sz="2000" b="0" i="0" u="none" strike="noStrike" kern="1200" cap="none" spc="0" normalizeH="0" baseline="0" noProof="0" dirty="0">
              <a:ln>
                <a:noFill/>
              </a:ln>
              <a:solidFill>
                <a:prstClr val="black">
                  <a:lumMod val="75000"/>
                  <a:lumOff val="25000"/>
                </a:prstClr>
              </a:solidFill>
              <a:effectLst/>
              <a:uLnTx/>
              <a:uFillTx/>
              <a:latin typeface="Twinkl Cursive Looped" panose="02000000000000000000" pitchFamily="2" charset="0"/>
            </a:endParaRP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Twinkl Cursive Looped" panose="02000000000000000000" pitchFamily="2" charset="0"/>
              </a:rPr>
              <a:t>School </a:t>
            </a:r>
            <a:r>
              <a:rPr kumimoji="0" lang="en-US" sz="2000" b="1" i="0" u="none" strike="noStrike" kern="1200" cap="none" spc="0" normalizeH="0" baseline="0" noProof="0" dirty="0">
                <a:ln>
                  <a:noFill/>
                </a:ln>
                <a:solidFill>
                  <a:srgbClr val="23A7F9"/>
                </a:solidFill>
                <a:effectLst/>
                <a:uLnTx/>
                <a:uFillTx/>
                <a:latin typeface="Twinkl Cursive Looped" panose="02000000000000000000" pitchFamily="2" charset="0"/>
              </a:rPr>
              <a:t>book bag</a:t>
            </a:r>
            <a:r>
              <a:rPr kumimoji="0" lang="en-US" sz="2000" b="0" i="0" u="none" strike="noStrike" kern="1200" cap="none" spc="0" normalizeH="0" baseline="0" noProof="0" dirty="0">
                <a:ln>
                  <a:noFill/>
                </a:ln>
                <a:solidFill>
                  <a:prstClr val="black">
                    <a:lumMod val="75000"/>
                    <a:lumOff val="25000"/>
                  </a:prstClr>
                </a:solidFill>
                <a:effectLst/>
                <a:uLnTx/>
                <a:uFillTx/>
                <a:latin typeface="Twinkl Cursive Looped" panose="02000000000000000000" pitchFamily="2" charset="0"/>
              </a:rPr>
              <a:t>. Please send them in each day</a:t>
            </a:r>
            <a:r>
              <a:rPr lang="en-US" sz="2000" dirty="0">
                <a:solidFill>
                  <a:prstClr val="black">
                    <a:lumMod val="75000"/>
                    <a:lumOff val="25000"/>
                  </a:prstClr>
                </a:solidFill>
                <a:latin typeface="Twinkl Cursive Looped" panose="02000000000000000000" pitchFamily="2" charset="0"/>
              </a:rPr>
              <a:t> with reading book and record.</a:t>
            </a:r>
            <a:endParaRPr kumimoji="0" lang="en-GB" altLang="en-US" sz="2000" b="0" i="0" u="none" strike="noStrike" kern="1200" cap="none" spc="0" normalizeH="0" baseline="0" noProof="0" dirty="0">
              <a:ln>
                <a:noFill/>
              </a:ln>
              <a:solidFill>
                <a:prstClr val="black">
                  <a:lumMod val="75000"/>
                  <a:lumOff val="25000"/>
                </a:prstClr>
              </a:solidFill>
              <a:effectLst/>
              <a:uLnTx/>
              <a:uFillTx/>
              <a:latin typeface="Twinkl Cursive Looped" panose="020000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7397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winkl Cursive Looped" panose="02000000000000000000" pitchFamily="2" charset="0"/>
              </a:rPr>
              <a:t>Reading</a:t>
            </a:r>
          </a:p>
        </p:txBody>
      </p:sp>
      <p:sp>
        <p:nvSpPr>
          <p:cNvPr id="3" name="Content Placeholder 2"/>
          <p:cNvSpPr>
            <a:spLocks noGrp="1"/>
          </p:cNvSpPr>
          <p:nvPr>
            <p:ph idx="1"/>
          </p:nvPr>
        </p:nvSpPr>
        <p:spPr>
          <a:xfrm>
            <a:off x="3869268" y="1383564"/>
            <a:ext cx="7315200" cy="4601183"/>
          </a:xfrm>
        </p:spPr>
        <p:txBody>
          <a:bodyPr>
            <a:normAutofit/>
          </a:bodyPr>
          <a:lstStyle/>
          <a:p>
            <a:r>
              <a:rPr lang="en-GB" sz="3200" dirty="0">
                <a:latin typeface="Twinkl Cursive Looped" panose="02000000000000000000" pitchFamily="2" charset="0"/>
              </a:rPr>
              <a:t>Reading books will be changed on a Tuesday and a Friday.</a:t>
            </a:r>
          </a:p>
          <a:p>
            <a:endParaRPr lang="en-GB" sz="3200" dirty="0">
              <a:latin typeface="Twinkl Cursive Looped" panose="02000000000000000000" pitchFamily="2" charset="0"/>
            </a:endParaRPr>
          </a:p>
          <a:p>
            <a:r>
              <a:rPr lang="en-GB" sz="3200" dirty="0">
                <a:latin typeface="Twinkl Cursive Looped" panose="02000000000000000000" pitchFamily="2" charset="0"/>
              </a:rPr>
              <a:t>Please sign reading records and we will do the same in school.</a:t>
            </a:r>
          </a:p>
        </p:txBody>
      </p:sp>
      <p:pic>
        <p:nvPicPr>
          <p:cNvPr id="4" name="Picture 3">
            <a:extLst>
              <a:ext uri="{FF2B5EF4-FFF2-40B4-BE49-F238E27FC236}">
                <a16:creationId xmlns:a16="http://schemas.microsoft.com/office/drawing/2014/main" id="{DC39BCD1-7D26-49F6-92D2-FB071E2131A5}"/>
              </a:ext>
            </a:extLst>
          </p:cNvPr>
          <p:cNvPicPr>
            <a:picLocks noChangeAspect="1"/>
          </p:cNvPicPr>
          <p:nvPr/>
        </p:nvPicPr>
        <p:blipFill>
          <a:blip r:embed="rId2"/>
          <a:stretch>
            <a:fillRect/>
          </a:stretch>
        </p:blipFill>
        <p:spPr>
          <a:xfrm>
            <a:off x="1172330" y="2607685"/>
            <a:ext cx="1417153" cy="1852062"/>
          </a:xfrm>
          <a:prstGeom prst="rect">
            <a:avLst/>
          </a:prstGeom>
        </p:spPr>
      </p:pic>
    </p:spTree>
    <p:extLst>
      <p:ext uri="{BB962C8B-B14F-4D97-AF65-F5344CB8AC3E}">
        <p14:creationId xmlns:p14="http://schemas.microsoft.com/office/powerpoint/2010/main" val="4111680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winkl Cursive Looped" panose="02000000000000000000" pitchFamily="2" charset="0"/>
              </a:rPr>
              <a:t>Homework</a:t>
            </a:r>
          </a:p>
        </p:txBody>
      </p:sp>
      <p:sp>
        <p:nvSpPr>
          <p:cNvPr id="3" name="Content Placeholder 2"/>
          <p:cNvSpPr>
            <a:spLocks noGrp="1"/>
          </p:cNvSpPr>
          <p:nvPr>
            <p:ph idx="1"/>
          </p:nvPr>
        </p:nvSpPr>
        <p:spPr/>
        <p:txBody>
          <a:bodyPr>
            <a:normAutofit/>
          </a:bodyPr>
          <a:lstStyle/>
          <a:p>
            <a:pPr marL="0" indent="0">
              <a:buNone/>
            </a:pPr>
            <a:r>
              <a:rPr lang="en-GB" sz="3200" dirty="0">
                <a:latin typeface="Twinkl Cursive Looped" panose="02000000000000000000" pitchFamily="2" charset="0"/>
              </a:rPr>
              <a:t>Weekly homework – written sheet in folder and assignments on </a:t>
            </a:r>
            <a:r>
              <a:rPr lang="en-GB" sz="3200" dirty="0" err="1">
                <a:latin typeface="Twinkl Cursive Looped" panose="02000000000000000000" pitchFamily="2" charset="0"/>
              </a:rPr>
              <a:t>EdShed</a:t>
            </a:r>
            <a:r>
              <a:rPr lang="en-GB" sz="3200" dirty="0">
                <a:latin typeface="Twinkl Cursive Looped" panose="02000000000000000000" pitchFamily="2" charset="0"/>
              </a:rPr>
              <a:t>, one maths and one phonics.</a:t>
            </a:r>
          </a:p>
          <a:p>
            <a:pPr marL="0" indent="0">
              <a:buNone/>
            </a:pPr>
            <a:endParaRPr lang="en-GB" sz="3200" dirty="0">
              <a:latin typeface="Twinkl Cursive Looped" panose="02000000000000000000" pitchFamily="2" charset="0"/>
            </a:endParaRPr>
          </a:p>
          <a:p>
            <a:pPr marL="0" indent="0">
              <a:buNone/>
            </a:pPr>
            <a:r>
              <a:rPr lang="en-GB" sz="3200" dirty="0">
                <a:latin typeface="Twinkl Cursive Looped" panose="02000000000000000000" pitchFamily="2" charset="0"/>
              </a:rPr>
              <a:t>Half Term Topic  Enrichment Tasks. </a:t>
            </a:r>
          </a:p>
          <a:p>
            <a:pPr marL="0" indent="0">
              <a:buNone/>
            </a:pPr>
            <a:endParaRPr lang="en-GB" sz="3200" dirty="0">
              <a:latin typeface="Twinkl Cursive Looped" panose="02000000000000000000" pitchFamily="2" charset="0"/>
            </a:endParaRPr>
          </a:p>
          <a:p>
            <a:pPr marL="0" indent="0">
              <a:buNone/>
            </a:pPr>
            <a:r>
              <a:rPr lang="en-GB" sz="3200" dirty="0">
                <a:latin typeface="Twinkl Cursive Looped" panose="02000000000000000000" pitchFamily="2" charset="0"/>
              </a:rPr>
              <a:t>Set on Wednesday to be returned the following Monday.</a:t>
            </a:r>
          </a:p>
        </p:txBody>
      </p:sp>
    </p:spTree>
    <p:extLst>
      <p:ext uri="{BB962C8B-B14F-4D97-AF65-F5344CB8AC3E}">
        <p14:creationId xmlns:p14="http://schemas.microsoft.com/office/powerpoint/2010/main" val="2731937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741" y="270333"/>
            <a:ext cx="10515600" cy="1325563"/>
          </a:xfrm>
        </p:spPr>
        <p:txBody>
          <a:bodyPr/>
          <a:lstStyle/>
          <a:p>
            <a:r>
              <a:rPr lang="en-GB" dirty="0">
                <a:latin typeface="Twinkl Cursive Looped" panose="02000000000000000000" pitchFamily="2" charset="0"/>
              </a:rPr>
              <a:t>Topics</a:t>
            </a:r>
          </a:p>
        </p:txBody>
      </p:sp>
      <p:sp>
        <p:nvSpPr>
          <p:cNvPr id="3" name="Content Placeholder 2"/>
          <p:cNvSpPr>
            <a:spLocks noGrp="1"/>
          </p:cNvSpPr>
          <p:nvPr>
            <p:ph idx="1"/>
          </p:nvPr>
        </p:nvSpPr>
        <p:spPr>
          <a:xfrm>
            <a:off x="2061882" y="921038"/>
            <a:ext cx="10515600" cy="4351338"/>
          </a:xfrm>
        </p:spPr>
        <p:txBody>
          <a:bodyPr/>
          <a:lstStyle/>
          <a:p>
            <a:pPr marL="0" indent="0">
              <a:buNone/>
            </a:pPr>
            <a:r>
              <a:rPr lang="en-GB" dirty="0">
                <a:latin typeface="Twinkl Cursive Looped" panose="02000000000000000000" pitchFamily="2" charset="0"/>
              </a:rPr>
              <a:t>Each half term detailed info will be updated on the class webpage.</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pic>
        <p:nvPicPr>
          <p:cNvPr id="6" name="Picture 5">
            <a:extLst>
              <a:ext uri="{FF2B5EF4-FFF2-40B4-BE49-F238E27FC236}">
                <a16:creationId xmlns:a16="http://schemas.microsoft.com/office/drawing/2014/main" id="{4D5F4810-517E-4BED-A727-B5A42AEFA898}"/>
              </a:ext>
            </a:extLst>
          </p:cNvPr>
          <p:cNvPicPr>
            <a:picLocks noChangeAspect="1"/>
          </p:cNvPicPr>
          <p:nvPr/>
        </p:nvPicPr>
        <p:blipFill>
          <a:blip r:embed="rId2"/>
          <a:stretch>
            <a:fillRect/>
          </a:stretch>
        </p:blipFill>
        <p:spPr>
          <a:xfrm>
            <a:off x="2799890" y="1817212"/>
            <a:ext cx="6592220" cy="4810796"/>
          </a:xfrm>
          <a:prstGeom prst="rect">
            <a:avLst/>
          </a:prstGeom>
        </p:spPr>
      </p:pic>
    </p:spTree>
    <p:extLst>
      <p:ext uri="{BB962C8B-B14F-4D97-AF65-F5344CB8AC3E}">
        <p14:creationId xmlns:p14="http://schemas.microsoft.com/office/powerpoint/2010/main" val="105210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GB" sz="4000" dirty="0">
                <a:latin typeface="Twinkl Cursive Looped" panose="02000000000000000000" pitchFamily="2" charset="0"/>
              </a:rPr>
              <a:t>year2@hollinhey.cheshire.sch.uk</a:t>
            </a:r>
          </a:p>
        </p:txBody>
      </p:sp>
    </p:spTree>
    <p:extLst>
      <p:ext uri="{BB962C8B-B14F-4D97-AF65-F5344CB8AC3E}">
        <p14:creationId xmlns:p14="http://schemas.microsoft.com/office/powerpoint/2010/main" val="22137961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834</TotalTime>
  <Words>439</Words>
  <Application>Microsoft Office PowerPoint</Application>
  <PresentationFormat>Widescreen</PresentationFormat>
  <Paragraphs>42</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Twinkl Cursive Looped</vt:lpstr>
      <vt:lpstr>Wingdings 3</vt:lpstr>
      <vt:lpstr>Office Theme</vt:lpstr>
      <vt:lpstr>Year 2 2025-2026</vt:lpstr>
      <vt:lpstr>Year 2 Team</vt:lpstr>
      <vt:lpstr>PowerPoint Presentation</vt:lpstr>
      <vt:lpstr>PowerPoint Presentation</vt:lpstr>
      <vt:lpstr>Reading</vt:lpstr>
      <vt:lpstr>Homework</vt:lpstr>
      <vt:lpstr>Topics</vt:lpstr>
      <vt:lpstr>PowerPoint Presentation</vt:lpstr>
    </vt:vector>
  </TitlesOfParts>
  <Company>HPS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 2022-2023</dc:title>
  <dc:creator>Victoria Jones</dc:creator>
  <cp:lastModifiedBy>Vicky Mottershead</cp:lastModifiedBy>
  <cp:revision>49</cp:revision>
  <dcterms:created xsi:type="dcterms:W3CDTF">2022-09-05T20:39:28Z</dcterms:created>
  <dcterms:modified xsi:type="dcterms:W3CDTF">2025-09-08T20:17:10Z</dcterms:modified>
</cp:coreProperties>
</file>