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 showGuides="1">
      <p:cViewPr varScale="1">
        <p:scale>
          <a:sx n="67" d="100"/>
          <a:sy n="67" d="100"/>
        </p:scale>
        <p:origin x="1314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5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3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3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5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8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63A84-8582-A940-9EB2-C506FF8F39CD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30B7-4121-E740-A0A0-155F63D4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3F71AE-E2B5-4D46-BA17-5CDDB049C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300948"/>
              </p:ext>
            </p:extLst>
          </p:nvPr>
        </p:nvGraphicFramePr>
        <p:xfrm>
          <a:off x="197708" y="3088383"/>
          <a:ext cx="3519073" cy="3305179"/>
        </p:xfrm>
        <a:graphic>
          <a:graphicData uri="http://schemas.openxmlformats.org/drawingml/2006/table">
            <a:tbl>
              <a:tblPr firstRow="1" firstCol="1" bandRow="1"/>
              <a:tblGrid>
                <a:gridCol w="1034192">
                  <a:extLst>
                    <a:ext uri="{9D8B030D-6E8A-4147-A177-3AD203B41FA5}">
                      <a16:colId xmlns:a16="http://schemas.microsoft.com/office/drawing/2014/main" val="1055663961"/>
                    </a:ext>
                  </a:extLst>
                </a:gridCol>
                <a:gridCol w="2484881">
                  <a:extLst>
                    <a:ext uri="{9D8B030D-6E8A-4147-A177-3AD203B41FA5}">
                      <a16:colId xmlns:a16="http://schemas.microsoft.com/office/drawing/2014/main" val="1953262846"/>
                    </a:ext>
                  </a:extLst>
                </a:gridCol>
              </a:tblGrid>
              <a:tr h="2571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VOCABULARY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3" marR="63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49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flexible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that can bend easily without breaking.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613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material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something is made of.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473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opaque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you cannot see through at all.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309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properties</a:t>
                      </a:r>
                      <a:endParaRPr lang="en-GB" sz="1200" b="1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a material is like and how it behaves.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823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rigid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that is very hard and does not bend.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549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reflective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that bounces light back.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519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translucent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that lets some light through, but you can't see clearly through it.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7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transparent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Something you can see through clearly.</a:t>
                      </a:r>
                    </a:p>
                  </a:txBody>
                  <a:tcPr marL="63273" marR="632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64833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5F0FC2-6E92-7A42-910B-C5B506F21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44235"/>
              </p:ext>
            </p:extLst>
          </p:nvPr>
        </p:nvGraphicFramePr>
        <p:xfrm>
          <a:off x="197708" y="141240"/>
          <a:ext cx="3519073" cy="2898397"/>
        </p:xfrm>
        <a:graphic>
          <a:graphicData uri="http://schemas.openxmlformats.org/drawingml/2006/table">
            <a:tbl>
              <a:tblPr firstRow="1" firstCol="1" bandRow="1"/>
              <a:tblGrid>
                <a:gridCol w="3519073">
                  <a:extLst>
                    <a:ext uri="{9D8B030D-6E8A-4147-A177-3AD203B41FA5}">
                      <a16:colId xmlns:a16="http://schemas.microsoft.com/office/drawing/2014/main" val="2388716684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 2 –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 Upon a Time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 – Uses of Everyday 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Materials)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602997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KNOWLEDGE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77673"/>
                  </a:ext>
                </a:extLst>
              </a:tr>
              <a:tr h="3117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Objects can be made from more than one material.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020319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Materials are chosen because they have suitable properties for the task.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524474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Make choices of which materials are used comparing properties of possible materials.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416311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Properties of possible materials can be identified through simple tests and classifying activities.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693855"/>
                  </a:ext>
                </a:extLst>
              </a:tr>
              <a:tr h="401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Objects</a:t>
                      </a:r>
                      <a:r>
                        <a:rPr lang="en-GB" sz="1200" dirty="0">
                          <a:effectLst/>
                          <a:latin typeface="Comic Sans MS" panose="030F09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made of some materials can be shaped by squashing, rolling, pressing etc.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14232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2ABD9EAE-BF46-E146-B028-86B167521F0C}"/>
              </a:ext>
            </a:extLst>
          </p:cNvPr>
          <p:cNvSpPr/>
          <p:nvPr/>
        </p:nvSpPr>
        <p:spPr>
          <a:xfrm>
            <a:off x="3872127" y="129365"/>
            <a:ext cx="5875282" cy="14691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chemeClr val="tx1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I should </a:t>
            </a:r>
            <a:r>
              <a:rPr lang="en-GB" sz="1400">
                <a:solidFill>
                  <a:schemeClr val="tx1"/>
                </a:solidFill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already know:</a:t>
            </a:r>
            <a:endParaRPr lang="en-GB" sz="1400" dirty="0">
              <a:solidFill>
                <a:schemeClr val="tx1"/>
              </a:solidFill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577292CA-95FF-5B49-AD67-09A1F6F4EF83}"/>
              </a:ext>
            </a:extLst>
          </p:cNvPr>
          <p:cNvSpPr txBox="1"/>
          <p:nvPr/>
        </p:nvSpPr>
        <p:spPr>
          <a:xfrm>
            <a:off x="3971820" y="461629"/>
            <a:ext cx="5775589" cy="9355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  <a:t>Distinguish between an object and the materials from </a:t>
            </a:r>
            <a:b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</a:br>
            <a: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  <a:t>which it is made.</a:t>
            </a:r>
          </a:p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  <a:t>Identify and name variety of everyday materials.</a:t>
            </a:r>
          </a:p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  <a:t>Describe simple physical properties of materials.</a:t>
            </a:r>
          </a:p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r>
              <a:rPr lang="en-GB" sz="1200" dirty="0">
                <a:latin typeface="Comic Sans MS" panose="030F0902030302020204" pitchFamily="66" charset="0"/>
                <a:ea typeface="Symbol" pitchFamily="2" charset="2"/>
                <a:cs typeface="Symbol" pitchFamily="2" charset="2"/>
              </a:rPr>
              <a:t>Compare and group everyday materials based on their physical properties.</a:t>
            </a:r>
          </a:p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GB" sz="1200" dirty="0">
              <a:latin typeface="Comic Sans MS" panose="030F0902030302020204" pitchFamily="66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US" sz="1200" dirty="0">
              <a:solidFill>
                <a:schemeClr val="bg1"/>
              </a:solidFill>
              <a:latin typeface="Comic Sans MS" panose="030F0902030302020204" pitchFamily="66" charset="0"/>
              <a:ea typeface="Symbol" pitchFamily="2" charset="2"/>
              <a:cs typeface="Symbol" pitchFamily="2" charset="2"/>
            </a:endParaRPr>
          </a:p>
          <a:p>
            <a:pPr lvl="0">
              <a:spcBef>
                <a:spcPts val="5"/>
              </a:spcBef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US" sz="1200" dirty="0">
              <a:solidFill>
                <a:schemeClr val="bg1"/>
              </a:solidFill>
              <a:effectLst/>
              <a:latin typeface="Comic Sans MS" panose="030F0902030302020204" pitchFamily="66" charset="0"/>
              <a:ea typeface="Symbol" pitchFamily="2" charset="2"/>
              <a:cs typeface="Symbol" pitchFamily="2" charset="2"/>
            </a:endParaRPr>
          </a:p>
          <a:p>
            <a:pPr lvl="0">
              <a:spcBef>
                <a:spcPts val="5"/>
              </a:spcBef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US" sz="1200" dirty="0">
              <a:solidFill>
                <a:schemeClr val="bg1"/>
              </a:solidFill>
              <a:latin typeface="Comic Sans MS" panose="030F0902030302020204" pitchFamily="66" charset="0"/>
              <a:ea typeface="Symbol" pitchFamily="2" charset="2"/>
              <a:cs typeface="Symbol" pitchFamily="2" charset="2"/>
            </a:endParaRPr>
          </a:p>
          <a:p>
            <a:pPr lvl="0">
              <a:spcBef>
                <a:spcPts val="5"/>
              </a:spcBef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US" sz="1200" dirty="0">
              <a:solidFill>
                <a:schemeClr val="bg1"/>
              </a:solidFill>
              <a:effectLst/>
              <a:latin typeface="Comic Sans MS" panose="030F0902030302020204" pitchFamily="66" charset="0"/>
              <a:ea typeface="Symbol" pitchFamily="2" charset="2"/>
              <a:cs typeface="Symbol" pitchFamily="2" charset="2"/>
            </a:endParaRPr>
          </a:p>
          <a:p>
            <a:pPr lvl="0">
              <a:spcBef>
                <a:spcPts val="5"/>
              </a:spcBef>
              <a:spcAft>
                <a:spcPts val="0"/>
              </a:spcAft>
              <a:buSzPts val="1000"/>
              <a:tabLst>
                <a:tab pos="175260" algn="l"/>
              </a:tabLst>
            </a:pPr>
            <a:endParaRPr lang="en-GB" sz="1200" dirty="0">
              <a:solidFill>
                <a:schemeClr val="bg1"/>
              </a:solidFill>
              <a:effectLst/>
              <a:latin typeface="Comic Sans MS" panose="030F0902030302020204" pitchFamily="66" charset="0"/>
              <a:ea typeface="Symbol" pitchFamily="2" charset="2"/>
              <a:cs typeface="Symbol" pitchFamily="2" charset="2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31B446-8A2B-1B48-AE73-680BBE246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823" y="174225"/>
            <a:ext cx="992029" cy="5748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41A453-76D8-D544-B34D-2D697883E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127" y="1800307"/>
            <a:ext cx="5664725" cy="465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67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</TotalTime>
  <Words>208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Marshall-Clarke</dc:creator>
  <cp:lastModifiedBy>Vicky Mottershead</cp:lastModifiedBy>
  <cp:revision>18</cp:revision>
  <dcterms:created xsi:type="dcterms:W3CDTF">2022-08-19T10:53:53Z</dcterms:created>
  <dcterms:modified xsi:type="dcterms:W3CDTF">2025-09-01T13:12:32Z</dcterms:modified>
</cp:coreProperties>
</file>