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64" r:id="rId4"/>
    <p:sldId id="275" r:id="rId5"/>
    <p:sldId id="258" r:id="rId6"/>
    <p:sldId id="277" r:id="rId7"/>
    <p:sldId id="262" r:id="rId8"/>
    <p:sldId id="279" r:id="rId9"/>
    <p:sldId id="263" r:id="rId10"/>
    <p:sldId id="286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4673"/>
  </p:normalViewPr>
  <p:slideViewPr>
    <p:cSldViewPr snapToGrid="0" snapToObjects="1">
      <p:cViewPr varScale="1">
        <p:scale>
          <a:sx n="84" d="100"/>
          <a:sy n="84" d="100"/>
        </p:scale>
        <p:origin x="2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FC6B-BC65-CF46-9320-48D0C9828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BFA0D-00BF-0D47-BDF3-C4CDC2477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A3F95-F591-B140-9486-5756EA29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B95EB-2521-754B-B54B-B347E4E7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BE834-A1A0-114A-97E0-357DBA36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D052-DC82-4348-9540-A33EFE2F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B69B6-7610-F246-AC79-DE0ABBA1C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0B881-657B-5743-A0F9-4FDABAB7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1DD1E-478F-A049-BF70-24C58D81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54B6-BBA8-8747-9C87-BB4D920F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25218-AD63-A14E-9EF0-C6FEDD70A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C4057-C4AD-214A-8652-8CFE751C8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C328-7CFD-9C4D-8D25-262AC6BC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7E06D-9B7E-394C-8D7B-67CDF1B9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FF260-FFB6-B449-B9E8-75BFE594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8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19BE-CD7E-7946-834C-BEA226A3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A3467-B779-5046-AED9-FA5A86EC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0717C-0398-6243-B133-41BE477D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D345-F480-C546-8B81-33625690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17FD-FE3A-B846-95B0-3692FB20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1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BD3E-E6AC-4D42-AF68-A06C9852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19193-8219-3F44-A239-4D385988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81552-53E7-1342-8229-0DD7F7EF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51BE5-DBA8-C24E-82BB-C669E60E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5A717-46D9-9642-AAC8-9F781B26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4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A15B-AF43-F842-B0AD-BE674BB7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44B3-651E-A643-B034-53E90CC10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549CD-590D-A546-8E51-1A0505D9A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08A61-564F-CD44-8D6B-5BB8758D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8E01F-D8E5-3E42-AD63-83E0D23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C8930-4C0F-6048-A771-5ABCAA8E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6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3DCA-0987-194A-9542-F086318B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FB739-3DF8-A347-8A8D-93309CC04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D5047-B8BE-2545-8B11-B78083F9B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EB465-4563-A346-A7F9-DB1CECE89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93734-6AAF-E544-BE9F-947A421F2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FBEB6-95D4-F648-87A2-70E79A5D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9ACF-6A44-0447-91FC-57604927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D69E3-789F-2641-8A39-F49B685F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4678-866C-BE44-A2CB-38690DFF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81ADB-9ADF-7245-A508-BFA127D6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48D0A-C4F8-394B-B2E5-3E9DA691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B0206-A2B5-9944-AE7F-82AEE6B4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DC665-EACD-E948-825E-23E8D45D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B0498-4047-3648-9848-EA6B17AF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D67EF-FAF9-0B49-9E31-CBE5FF18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8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6A5E-319F-0749-AB9F-7B530630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0863-0E20-9344-92B6-AE15C327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B9B6-EEC2-6440-B5E0-82B753469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3E69C-EFC9-2B4C-82C0-143CE659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B0D59-555F-4F49-AC41-7FC33206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7EF0-A39E-4947-BF0D-C8545082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5457-5889-E04A-AC4D-2E944E2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C45C3-10EC-3047-A777-C3EAB63EC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1A5C4-8F8B-AB45-AFDB-05DA4477F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14AD-BD7C-A147-9DCF-5056110D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EAA1D-0750-724F-82E4-1A6521A9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F4282-955D-9A41-9C40-E6F64AD7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5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5BA6B-BEE8-5841-8F12-1C3633E3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64D66-CD58-D048-80AC-044E9E8EE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B955-E7C9-034B-8FC6-BBC540F39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E117-5B57-C542-AD0B-0DA0982375B4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EA48B-11B2-3A47-A67D-F7D61F771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9BF2C-4B77-674D-9AB9-D7C7870AB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382D-6C3D-A74B-8026-E2BA8D6B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C7FCE2-4F0F-7349-A119-C905633FF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57350"/>
            <a:ext cx="11744325" cy="4957762"/>
          </a:xfrm>
        </p:spPr>
        <p:txBody>
          <a:bodyPr>
            <a:noAutofit/>
          </a:bodyPr>
          <a:lstStyle/>
          <a:p>
            <a:r>
              <a:rPr lang="en-US" sz="13000" dirty="0" err="1">
                <a:latin typeface="Twinkl Precursive" panose="02000000000000000000" pitchFamily="2" charset="77"/>
              </a:rPr>
              <a:t>ea</a:t>
            </a:r>
            <a:r>
              <a:rPr lang="en-US" sz="13000" dirty="0">
                <a:latin typeface="Twinkl Precursive" panose="02000000000000000000" pitchFamily="2" charset="77"/>
              </a:rPr>
              <a:t>		oi 	aw </a:t>
            </a:r>
          </a:p>
          <a:p>
            <a:r>
              <a:rPr lang="en-US" sz="13000" dirty="0" err="1">
                <a:latin typeface="Twinkl Precursive" panose="02000000000000000000" pitchFamily="2" charset="77"/>
              </a:rPr>
              <a:t>ur</a:t>
            </a:r>
            <a:r>
              <a:rPr lang="en-US" sz="13000" dirty="0">
                <a:latin typeface="Twinkl Precursive" panose="02000000000000000000" pitchFamily="2" charset="77"/>
              </a:rPr>
              <a:t>	  er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1386F-1068-6F4F-B5D2-92E82F40F79D}"/>
              </a:ext>
            </a:extLst>
          </p:cNvPr>
          <p:cNvSpPr txBox="1"/>
          <p:nvPr/>
        </p:nvSpPr>
        <p:spPr>
          <a:xfrm>
            <a:off x="142875" y="242888"/>
            <a:ext cx="1078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 Precursive" panose="02000000000000000000" pitchFamily="2" charset="77"/>
              </a:rPr>
              <a:t>Lets remember our sounds! I’m going to say them out of order.</a:t>
            </a:r>
          </a:p>
          <a:p>
            <a:r>
              <a:rPr lang="en-US" dirty="0">
                <a:latin typeface="Twinkl Precursive" panose="02000000000000000000" pitchFamily="2" charset="77"/>
              </a:rPr>
              <a:t> </a:t>
            </a:r>
          </a:p>
          <a:p>
            <a:r>
              <a:rPr lang="en-US" dirty="0">
                <a:latin typeface="Twinkl Precursive" panose="02000000000000000000" pitchFamily="2" charset="77"/>
              </a:rPr>
              <a:t>Can you point to the sounds when you hear them?</a:t>
            </a:r>
          </a:p>
        </p:txBody>
      </p:sp>
      <p:pic>
        <p:nvPicPr>
          <p:cNvPr id="2" name="Audio Recording 27 Jan 2021 at 14:12:49" descr="Audio Recording 27 Jan 2021 at 14:12:49">
            <a:hlinkClick r:id="" action="ppaction://media"/>
            <a:extLst>
              <a:ext uri="{FF2B5EF4-FFF2-40B4-BE49-F238E27FC236}">
                <a16:creationId xmlns:a16="http://schemas.microsoft.com/office/drawing/2014/main" id="{3B39B5B9-31FA-464A-A36C-5D5D70196A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6414" y="8445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72D2-FEBE-204A-AD71-6397079BA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Special friends!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Rhyme: “A better letter!”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Can you write ‘er’.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C005EF-F859-A54C-B3C9-58AE3B7320BE}"/>
              </a:ext>
            </a:extLst>
          </p:cNvPr>
          <p:cNvSpPr txBox="1"/>
          <p:nvPr/>
        </p:nvSpPr>
        <p:spPr>
          <a:xfrm>
            <a:off x="838200" y="170179"/>
            <a:ext cx="1074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winkl Precursive" panose="02000000000000000000" pitchFamily="2" charset="77"/>
              </a:rPr>
              <a:t>er	   er	    er     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BFF4A-F2E8-C84D-B37B-C20126BA1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1720959"/>
            <a:ext cx="3240391" cy="45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8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8A86E-02C3-7147-993F-DB2414DD17AC}"/>
              </a:ext>
            </a:extLst>
          </p:cNvPr>
          <p:cNvSpPr/>
          <p:nvPr/>
        </p:nvSpPr>
        <p:spPr>
          <a:xfrm>
            <a:off x="535259" y="2516760"/>
            <a:ext cx="10805531" cy="32673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383A-55F8-9A44-9C08-DA2977D9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10" y="2992473"/>
            <a:ext cx="10515600" cy="48165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h    er,      	     h	     er, 		                    her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s    l   ow    er,	  s      l     ow    er,	           slower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w   i   n    t   er,	 w	i    n    t    er,		    winter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F7BA3-83F4-5B45-9DC7-072E83CCC030}"/>
              </a:ext>
            </a:extLst>
          </p:cNvPr>
          <p:cNvSpPr txBox="1"/>
          <p:nvPr/>
        </p:nvSpPr>
        <p:spPr>
          <a:xfrm>
            <a:off x="546410" y="6081940"/>
            <a:ext cx="1079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 Precursive" panose="02000000000000000000" pitchFamily="2" charset="77"/>
              </a:rPr>
              <a:t>Can you write these words out?  See if you can do so without looking at the words.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0EB1A-844B-C64F-ACA4-0D52DE7B0A0C}"/>
              </a:ext>
            </a:extLst>
          </p:cNvPr>
          <p:cNvSpPr txBox="1"/>
          <p:nvPr/>
        </p:nvSpPr>
        <p:spPr>
          <a:xfrm>
            <a:off x="10571356" y="1694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A38E1-6BCF-8F41-9419-06BDDF83B242}"/>
              </a:ext>
            </a:extLst>
          </p:cNvPr>
          <p:cNvSpPr txBox="1"/>
          <p:nvPr/>
        </p:nvSpPr>
        <p:spPr>
          <a:xfrm>
            <a:off x="182957" y="-101781"/>
            <a:ext cx="1460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Twinkl Precursive" panose="02000000000000000000" pitchFamily="2" charset="77"/>
              </a:rPr>
              <a:t>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5498AF3-363F-4E49-849E-04E1D253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87" y="893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winkl Precursive" panose="02000000000000000000" pitchFamily="2" charset="77"/>
              </a:rPr>
              <a:t>Sound out and blend these words that contain ‘er’.</a:t>
            </a:r>
            <a:br>
              <a:rPr lang="en-US" sz="2000" dirty="0">
                <a:latin typeface="Twinkl Precursive" panose="02000000000000000000" pitchFamily="2" charset="77"/>
              </a:rPr>
            </a:br>
            <a:r>
              <a:rPr lang="en-US" sz="2000" dirty="0">
                <a:latin typeface="Twinkl Precursive" panose="02000000000000000000" pitchFamily="2" charset="77"/>
              </a:rPr>
              <a:t>Listen to the example:</a:t>
            </a:r>
            <a:endParaRPr lang="en-US" sz="20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539450D-042D-6B4A-8E79-E31B1E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50" y="137078"/>
            <a:ext cx="2169160" cy="2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27 Jan 2021 at 14:18:51" descr="Audio Recording 27 Jan 2021 at 14:18:51">
            <a:hlinkClick r:id="" action="ppaction://media"/>
            <a:extLst>
              <a:ext uri="{FF2B5EF4-FFF2-40B4-BE49-F238E27FC236}">
                <a16:creationId xmlns:a16="http://schemas.microsoft.com/office/drawing/2014/main" id="{39698680-A7AE-C04E-8416-10CF93542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7832" y="15354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4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DC9C-DBD0-5844-8D95-3922D3AD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273" y="312966"/>
            <a:ext cx="10515600" cy="1325563"/>
          </a:xfrm>
        </p:spPr>
        <p:txBody>
          <a:bodyPr>
            <a:noAutofit/>
          </a:bodyPr>
          <a:lstStyle/>
          <a:p>
            <a:r>
              <a:rPr lang="en-US" sz="9600" dirty="0" err="1">
                <a:latin typeface="Twinkl Precursive" panose="02000000000000000000" pitchFamily="2" charset="77"/>
              </a:rPr>
              <a:t>ea</a:t>
            </a:r>
            <a:r>
              <a:rPr lang="en-US" sz="9600" dirty="0">
                <a:latin typeface="Twinkl Precursive" panose="02000000000000000000" pitchFamily="2" charset="77"/>
              </a:rPr>
              <a:t>	 </a:t>
            </a:r>
            <a:r>
              <a:rPr lang="en-US" sz="9600" dirty="0" err="1">
                <a:latin typeface="Twinkl Precursive" panose="02000000000000000000" pitchFamily="2" charset="77"/>
              </a:rPr>
              <a:t>ea</a:t>
            </a:r>
            <a:r>
              <a:rPr lang="en-US" sz="9600" dirty="0">
                <a:latin typeface="Twinkl Precursive" panose="02000000000000000000" pitchFamily="2" charset="77"/>
              </a:rPr>
              <a:t>	</a:t>
            </a:r>
            <a:r>
              <a:rPr lang="en-US" sz="9600" dirty="0" err="1">
                <a:latin typeface="Twinkl Precursive" panose="02000000000000000000" pitchFamily="2" charset="77"/>
              </a:rPr>
              <a:t>ea</a:t>
            </a:r>
            <a:r>
              <a:rPr lang="en-US" sz="9600" dirty="0">
                <a:latin typeface="Twinkl Precursive" panose="02000000000000000000" pitchFamily="2" charset="77"/>
              </a:rPr>
              <a:t>	 </a:t>
            </a:r>
            <a:r>
              <a:rPr lang="en-US" sz="9600" dirty="0" err="1">
                <a:latin typeface="Twinkl Precursive" panose="02000000000000000000" pitchFamily="2" charset="77"/>
              </a:rPr>
              <a:t>ea</a:t>
            </a:r>
            <a:r>
              <a:rPr lang="en-US" sz="9600" dirty="0">
                <a:latin typeface="Twinkl Precursive" panose="02000000000000000000" pitchFamily="2" charset="77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72D2-FEBE-204A-AD71-6397079B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45" y="1537169"/>
            <a:ext cx="12156528" cy="488419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4500" dirty="0">
                <a:latin typeface="Twinkl Precursive" panose="02000000000000000000" pitchFamily="2" charset="77"/>
              </a:rPr>
              <a:t>Special friends: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500" dirty="0">
                <a:latin typeface="Twinkl Precursive" panose="02000000000000000000" pitchFamily="2" charset="77"/>
              </a:rPr>
              <a:t>Rhyme:   “Cup of tea”</a:t>
            </a:r>
          </a:p>
          <a:p>
            <a:pPr marL="0" indent="0">
              <a:buNone/>
            </a:pPr>
            <a:endParaRPr lang="en-US" sz="45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45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45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45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sz="4500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sz="4500" dirty="0">
                <a:latin typeface="Twinkl Precursive" panose="02000000000000000000" pitchFamily="2" charset="77"/>
              </a:rPr>
              <a:t> Can you write ‘</a:t>
            </a:r>
            <a:r>
              <a:rPr lang="en-US" sz="4500" dirty="0" err="1">
                <a:latin typeface="Twinkl Precursive" panose="02000000000000000000" pitchFamily="2" charset="77"/>
              </a:rPr>
              <a:t>ea</a:t>
            </a:r>
            <a:r>
              <a:rPr lang="en-US" sz="4500" dirty="0">
                <a:latin typeface="Twinkl Precursive" panose="02000000000000000000" pitchFamily="2" charset="77"/>
              </a:rPr>
              <a:t>’.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B40DE-35D8-CC45-B505-FB9AB701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072" y="2057399"/>
            <a:ext cx="3201888" cy="45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5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4C12-980D-C148-B4A8-77D16F1A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8958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dirty="0" err="1">
                <a:latin typeface="Twinkl Precursive" panose="02000000000000000000" pitchFamily="2" charset="77"/>
              </a:rPr>
              <a:t>ea</a:t>
            </a:r>
            <a:br>
              <a:rPr lang="en-US" sz="80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Sound out and blend these words that contain ‘</a:t>
            </a:r>
            <a:r>
              <a:rPr lang="en-US" sz="2400" dirty="0" err="1">
                <a:latin typeface="Twinkl Precursive" panose="02000000000000000000" pitchFamily="2" charset="77"/>
              </a:rPr>
              <a:t>ea</a:t>
            </a:r>
            <a:r>
              <a:rPr lang="en-US" sz="2400" dirty="0">
                <a:latin typeface="Twinkl Precursive" panose="02000000000000000000" pitchFamily="2" charset="77"/>
              </a:rPr>
              <a:t>’.</a:t>
            </a:r>
            <a:br>
              <a:rPr lang="en-US" sz="24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Listen to the example:</a:t>
            </a:r>
            <a:br>
              <a:rPr lang="en-US" sz="2400" dirty="0">
                <a:latin typeface="Twinkl Precursive" panose="02000000000000000000" pitchFamily="2" charset="77"/>
              </a:rPr>
            </a:br>
            <a:br>
              <a:rPr lang="en-US" dirty="0">
                <a:latin typeface="Twinkl Precursive" panose="02000000000000000000" pitchFamily="2" charset="77"/>
              </a:rPr>
            </a:br>
            <a:endParaRPr lang="en-US" dirty="0">
              <a:latin typeface="Twinkl Precursive" panose="02000000000000000000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8A86E-02C3-7147-993F-DB2414DD17AC}"/>
              </a:ext>
            </a:extLst>
          </p:cNvPr>
          <p:cNvSpPr/>
          <p:nvPr/>
        </p:nvSpPr>
        <p:spPr>
          <a:xfrm>
            <a:off x="546410" y="2486722"/>
            <a:ext cx="10805531" cy="3267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383A-55F8-9A44-9C08-DA2977D9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63" y="2625242"/>
            <a:ext cx="10515600" cy="48165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p	</a:t>
            </a:r>
            <a:r>
              <a:rPr lang="en-US" dirty="0" err="1">
                <a:latin typeface="Twinkl Precursive" panose="02000000000000000000" pitchFamily="2" charset="77"/>
              </a:rPr>
              <a:t>ea</a:t>
            </a:r>
            <a:r>
              <a:rPr lang="en-US" dirty="0">
                <a:latin typeface="Twinkl Precursive" panose="02000000000000000000" pitchFamily="2" charset="77"/>
              </a:rPr>
              <a:t>,    	      p	 </a:t>
            </a:r>
            <a:r>
              <a:rPr lang="en-US" dirty="0" err="1">
                <a:latin typeface="Twinkl Precursive" panose="02000000000000000000" pitchFamily="2" charset="77"/>
              </a:rPr>
              <a:t>ea</a:t>
            </a:r>
            <a:r>
              <a:rPr lang="en-US" dirty="0">
                <a:latin typeface="Twinkl Precursive" panose="02000000000000000000" pitchFamily="2" charset="77"/>
              </a:rPr>
              <a:t>, 			pea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n	 </a:t>
            </a:r>
            <a:r>
              <a:rPr lang="en-US" dirty="0" err="1">
                <a:latin typeface="Twinkl Precursive" panose="02000000000000000000" pitchFamily="2" charset="77"/>
              </a:rPr>
              <a:t>ea</a:t>
            </a:r>
            <a:r>
              <a:rPr lang="en-US" dirty="0">
                <a:latin typeface="Twinkl Precursive" panose="02000000000000000000" pitchFamily="2" charset="77"/>
              </a:rPr>
              <a:t>	  t,	      n      </a:t>
            </a:r>
            <a:r>
              <a:rPr lang="en-US" dirty="0" err="1">
                <a:latin typeface="Twinkl Precursive" panose="02000000000000000000" pitchFamily="2" charset="77"/>
              </a:rPr>
              <a:t>ea</a:t>
            </a:r>
            <a:r>
              <a:rPr lang="en-US" dirty="0">
                <a:latin typeface="Twinkl Precursive" panose="02000000000000000000" pitchFamily="2" charset="77"/>
              </a:rPr>
              <a:t>	t,		neat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t   r   </a:t>
            </a:r>
            <a:r>
              <a:rPr lang="en-US" dirty="0" err="1">
                <a:latin typeface="Twinkl Precursive" panose="02000000000000000000" pitchFamily="2" charset="77"/>
              </a:rPr>
              <a:t>ea</a:t>
            </a:r>
            <a:r>
              <a:rPr lang="en-US" dirty="0">
                <a:latin typeface="Twinkl Precursive" panose="02000000000000000000" pitchFamily="2" charset="77"/>
              </a:rPr>
              <a:t>   t,	      t    r  </a:t>
            </a:r>
            <a:r>
              <a:rPr lang="en-US" dirty="0" err="1">
                <a:latin typeface="Twinkl Precursive" panose="02000000000000000000" pitchFamily="2" charset="77"/>
              </a:rPr>
              <a:t>ea</a:t>
            </a:r>
            <a:r>
              <a:rPr lang="en-US" dirty="0">
                <a:latin typeface="Twinkl Precursive" panose="02000000000000000000" pitchFamily="2" charset="77"/>
              </a:rPr>
              <a:t>   </a:t>
            </a:r>
            <a:r>
              <a:rPr lang="en-US" u="sng" dirty="0">
                <a:latin typeface="Twinkl Precursive" panose="02000000000000000000" pitchFamily="2" charset="77"/>
              </a:rPr>
              <a:t>t</a:t>
            </a:r>
            <a:r>
              <a:rPr lang="en-US" dirty="0">
                <a:latin typeface="Twinkl Precursive" panose="02000000000000000000" pitchFamily="2" charset="77"/>
              </a:rPr>
              <a:t>,	         treat</a:t>
            </a:r>
            <a:endParaRPr lang="en-US" u="sng" dirty="0">
              <a:latin typeface="Twinkl Precursive" panose="0200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F7BA3-83F4-5B45-9DC7-072E83CCC030}"/>
              </a:ext>
            </a:extLst>
          </p:cNvPr>
          <p:cNvSpPr txBox="1"/>
          <p:nvPr/>
        </p:nvSpPr>
        <p:spPr>
          <a:xfrm>
            <a:off x="546410" y="6081940"/>
            <a:ext cx="1079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 Precursive" panose="02000000000000000000" pitchFamily="2" charset="77"/>
              </a:rPr>
              <a:t>Can you write these words out?   See if you can do so without looking at the words.</a:t>
            </a:r>
          </a:p>
        </p:txBody>
      </p:sp>
      <p:pic>
        <p:nvPicPr>
          <p:cNvPr id="5122" name="Picture 2" descr="How to Steal Your Marketing Message from Your Audience | IMPACT">
            <a:extLst>
              <a:ext uri="{FF2B5EF4-FFF2-40B4-BE49-F238E27FC236}">
                <a16:creationId xmlns:a16="http://schemas.microsoft.com/office/drawing/2014/main" id="{95672E62-4EAA-0148-A82F-B8D88368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70" y="422047"/>
            <a:ext cx="2096629" cy="14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27 Jan 2021 at 14:17:29" descr="Audio Recording 27 Jan 2021 at 14:17:29">
            <a:hlinkClick r:id="" action="ppaction://media"/>
            <a:extLst>
              <a:ext uri="{FF2B5EF4-FFF2-40B4-BE49-F238E27FC236}">
                <a16:creationId xmlns:a16="http://schemas.microsoft.com/office/drawing/2014/main" id="{95C79BC7-82F3-A547-A751-5B1172AD5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1410" y="1505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DC9C-DBD0-5844-8D95-3922D3AD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032"/>
            <a:ext cx="10515600" cy="132556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winkl Precursive" panose="02000000000000000000" pitchFamily="2" charset="77"/>
              </a:rPr>
              <a:t>oi		oi		oi		oi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72D2-FEBE-204A-AD71-6397079B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42" y="192247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Special Friends!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winkl Precursive" panose="02000000000000000000" pitchFamily="2" charset="77"/>
              </a:rPr>
              <a:t>Rhyme: “ Spoil the boy? ”.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Can you write ‘oy’ 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C7E7B-5E74-ED42-8E13-DDDF8AD26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2250440"/>
            <a:ext cx="2918460" cy="44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4C12-980D-C148-B4A8-77D16F1A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8115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winkl Precursive" panose="02000000000000000000" pitchFamily="2" charset="77"/>
              </a:rPr>
              <a:t>oi</a:t>
            </a:r>
            <a:br>
              <a:rPr lang="en-US" sz="80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Sound out and blend these words that contain ‘oy’.</a:t>
            </a:r>
            <a:br>
              <a:rPr lang="en-US" sz="24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Listen to the example:</a:t>
            </a:r>
            <a:br>
              <a:rPr lang="en-US" sz="2400" dirty="0">
                <a:latin typeface="Twinkl Precursive" panose="02000000000000000000" pitchFamily="2" charset="77"/>
              </a:rPr>
            </a:br>
            <a:br>
              <a:rPr lang="en-US" dirty="0">
                <a:latin typeface="Twinkl Precursive" panose="02000000000000000000" pitchFamily="2" charset="77"/>
              </a:rPr>
            </a:br>
            <a:endParaRPr lang="en-US" dirty="0">
              <a:latin typeface="Twinkl Precursive" panose="02000000000000000000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8A86E-02C3-7147-993F-DB2414DD17AC}"/>
              </a:ext>
            </a:extLst>
          </p:cNvPr>
          <p:cNvSpPr/>
          <p:nvPr/>
        </p:nvSpPr>
        <p:spPr>
          <a:xfrm>
            <a:off x="546410" y="2486722"/>
            <a:ext cx="10805531" cy="3267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383A-55F8-9A44-9C08-DA2977D9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63" y="2625242"/>
            <a:ext cx="10536044" cy="33518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b	oi     l,    	       b      oi    l , 		boil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c	oi	n,	       c	oi     n,		coin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s	p    oi   l,	       s     p    oi    l,		spoil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3B7B6-FFCD-244F-A78A-31EC6C106348}"/>
              </a:ext>
            </a:extLst>
          </p:cNvPr>
          <p:cNvSpPr txBox="1"/>
          <p:nvPr/>
        </p:nvSpPr>
        <p:spPr>
          <a:xfrm>
            <a:off x="546410" y="6081940"/>
            <a:ext cx="1079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 Precursive" panose="02000000000000000000" pitchFamily="2" charset="77"/>
              </a:rPr>
              <a:t>Can you write these words out?   See if you can do so without looking at the words.</a:t>
            </a:r>
          </a:p>
        </p:txBody>
      </p:sp>
      <p:pic>
        <p:nvPicPr>
          <p:cNvPr id="6146" name="Picture 2" descr="10 Effective Aluminium Foil Hacks">
            <a:extLst>
              <a:ext uri="{FF2B5EF4-FFF2-40B4-BE49-F238E27FC236}">
                <a16:creationId xmlns:a16="http://schemas.microsoft.com/office/drawing/2014/main" id="{4D848A1D-CFC6-F646-8FBE-AE167021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129729"/>
            <a:ext cx="26212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27 Jan 2021 at 14:17:51" descr="Audio Recording 27 Jan 2021 at 14:17:51">
            <a:hlinkClick r:id="" action="ppaction://media"/>
            <a:extLst>
              <a:ext uri="{FF2B5EF4-FFF2-40B4-BE49-F238E27FC236}">
                <a16:creationId xmlns:a16="http://schemas.microsoft.com/office/drawing/2014/main" id="{0C07FCFD-6D73-1E49-B27D-E082AD6741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1410" y="14628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DC9C-DBD0-5844-8D95-3922D3AD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66" y="408452"/>
            <a:ext cx="13459553" cy="14605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winkl Precursive" panose="02000000000000000000" pitchFamily="2" charset="77"/>
              </a:rPr>
              <a:t>aw 	aw	 aw	 aw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72D2-FEBE-204A-AD71-6397079B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67" y="170791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winkl Precursive" panose="02000000000000000000" pitchFamily="2" charset="77"/>
              </a:rPr>
              <a:t>Special friends!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winkl Precursive" panose="02000000000000000000" pitchFamily="2" charset="77"/>
              </a:rPr>
              <a:t>Rhyme:   “ Yawn at dawn! ”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Can you write ‘aw’ 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BCC57-EA66-834D-A3F4-D31CAF13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910" y="2058437"/>
            <a:ext cx="3509010" cy="45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4C12-980D-C148-B4A8-77D16F1A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8720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winkl Precursive" panose="02000000000000000000" pitchFamily="2" charset="77"/>
              </a:rPr>
              <a:t>aw</a:t>
            </a:r>
            <a:br>
              <a:rPr lang="en-US" sz="80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Sound out and blend these words that contain ‘aw’. </a:t>
            </a:r>
            <a:br>
              <a:rPr lang="en-US" sz="24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Listen to the example:</a:t>
            </a:r>
            <a:br>
              <a:rPr lang="en-US" sz="2400" dirty="0">
                <a:latin typeface="Twinkl Precursive" panose="02000000000000000000" pitchFamily="2" charset="77"/>
              </a:rPr>
            </a:br>
            <a:br>
              <a:rPr lang="en-US" dirty="0">
                <a:latin typeface="Twinkl Precursive" panose="02000000000000000000" pitchFamily="2" charset="77"/>
              </a:rPr>
            </a:br>
            <a:endParaRPr lang="en-US" dirty="0">
              <a:latin typeface="Twinkl Precursive" panose="02000000000000000000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8A86E-02C3-7147-993F-DB2414DD17AC}"/>
              </a:ext>
            </a:extLst>
          </p:cNvPr>
          <p:cNvSpPr/>
          <p:nvPr/>
        </p:nvSpPr>
        <p:spPr>
          <a:xfrm>
            <a:off x="546410" y="2486722"/>
            <a:ext cx="10805531" cy="3267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383A-55F8-9A44-9C08-DA2977D9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63" y="2625242"/>
            <a:ext cx="10515600" cy="48165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l    aw    n,	        l	aw    n,  	           lawn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d   r   aw,		d	r    aw,	           draw</a:t>
            </a:r>
            <a:endParaRPr lang="en-US" u="sng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c    l    aw   s,		c	l    aw   s,	   claws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F7BA3-83F4-5B45-9DC7-072E83CCC030}"/>
              </a:ext>
            </a:extLst>
          </p:cNvPr>
          <p:cNvSpPr txBox="1"/>
          <p:nvPr/>
        </p:nvSpPr>
        <p:spPr>
          <a:xfrm>
            <a:off x="546410" y="6081940"/>
            <a:ext cx="1079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 Precursive" panose="02000000000000000000" pitchFamily="2" charset="77"/>
              </a:rPr>
              <a:t>Can you write these words out?   See if you can do so without looking at the words.</a:t>
            </a:r>
          </a:p>
        </p:txBody>
      </p:sp>
      <p:pic>
        <p:nvPicPr>
          <p:cNvPr id="1028" name="Picture 4" descr="Panther Paw Print Clip Art - ClipArt Best | Paw print clip art, Dog paw  print, Paw stencil">
            <a:extLst>
              <a:ext uri="{FF2B5EF4-FFF2-40B4-BE49-F238E27FC236}">
                <a16:creationId xmlns:a16="http://schemas.microsoft.com/office/drawing/2014/main" id="{30AAF42E-B8F6-8949-8694-A0E73A58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026" y="400703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27 Jan 2021 at 14:18:11" descr="Audio Recording 27 Jan 2021 at 14:18:11">
            <a:hlinkClick r:id="" action="ppaction://media"/>
            <a:extLst>
              <a:ext uri="{FF2B5EF4-FFF2-40B4-BE49-F238E27FC236}">
                <a16:creationId xmlns:a16="http://schemas.microsoft.com/office/drawing/2014/main" id="{7537195A-BC18-5344-9707-B822ED3AC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1410" y="1443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DC9C-DBD0-5844-8D95-3922D3AD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365125"/>
            <a:ext cx="11086171" cy="1325563"/>
          </a:xfrm>
        </p:spPr>
        <p:txBody>
          <a:bodyPr>
            <a:noAutofit/>
          </a:bodyPr>
          <a:lstStyle/>
          <a:p>
            <a:br>
              <a:rPr lang="en-US" sz="9600" dirty="0">
                <a:latin typeface="Twinkl Precursive" panose="02000000000000000000" pitchFamily="2" charset="77"/>
              </a:rPr>
            </a:br>
            <a:r>
              <a:rPr lang="en-US" sz="9600" dirty="0" err="1">
                <a:latin typeface="Twinkl Precursive" panose="02000000000000000000" pitchFamily="2" charset="77"/>
              </a:rPr>
              <a:t>ur</a:t>
            </a:r>
            <a:r>
              <a:rPr lang="en-US" sz="9600" dirty="0">
                <a:latin typeface="Twinkl Precursive" panose="02000000000000000000" pitchFamily="2" charset="77"/>
              </a:rPr>
              <a:t>		</a:t>
            </a:r>
            <a:r>
              <a:rPr lang="en-US" sz="9600" dirty="0" err="1">
                <a:latin typeface="Twinkl Precursive" panose="02000000000000000000" pitchFamily="2" charset="77"/>
              </a:rPr>
              <a:t>ur</a:t>
            </a:r>
            <a:r>
              <a:rPr lang="en-US" sz="9600" dirty="0">
                <a:latin typeface="Twinkl Precursive" panose="02000000000000000000" pitchFamily="2" charset="77"/>
              </a:rPr>
              <a:t>		</a:t>
            </a:r>
            <a:r>
              <a:rPr lang="en-US" sz="9600" dirty="0" err="1">
                <a:latin typeface="Twinkl Precursive" panose="02000000000000000000" pitchFamily="2" charset="77"/>
              </a:rPr>
              <a:t>ur</a:t>
            </a:r>
            <a:r>
              <a:rPr lang="en-US" sz="9600" dirty="0">
                <a:latin typeface="Twinkl Precursive" panose="02000000000000000000" pitchFamily="2" charset="77"/>
              </a:rPr>
              <a:t>	 </a:t>
            </a:r>
            <a:r>
              <a:rPr lang="en-US" sz="9600" dirty="0" err="1">
                <a:latin typeface="Twinkl Precursive" panose="02000000000000000000" pitchFamily="2" charset="77"/>
              </a:rPr>
              <a:t>ur</a:t>
            </a:r>
            <a:r>
              <a:rPr lang="en-US" sz="9600" dirty="0">
                <a:latin typeface="Twinkl Precursive" panose="02000000000000000000" pitchFamily="2" charset="77"/>
              </a:rPr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72D2-FEBE-204A-AD71-6397079B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1602600"/>
            <a:ext cx="10515600" cy="435133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winkl Precursive" panose="02000000000000000000" pitchFamily="2" charset="77"/>
              </a:rPr>
              <a:t>Special friends!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winkl Precursive" panose="02000000000000000000" pitchFamily="2" charset="77"/>
              </a:rPr>
              <a:t>Rhyme:  “ Nurse with a purse!”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Can you write ‘</a:t>
            </a:r>
            <a:r>
              <a:rPr lang="en-US" dirty="0" err="1">
                <a:latin typeface="Twinkl Precursive" panose="02000000000000000000" pitchFamily="2" charset="77"/>
              </a:rPr>
              <a:t>ur</a:t>
            </a:r>
            <a:r>
              <a:rPr lang="en-US" dirty="0">
                <a:latin typeface="Twinkl Precursive" panose="02000000000000000000" pitchFamily="2" charset="77"/>
              </a:rPr>
              <a:t>’ .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2104D-DEF1-9842-A7EB-0E4D3695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90" y="1898649"/>
            <a:ext cx="3477730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4C12-980D-C148-B4A8-77D16F1A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8332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dirty="0" err="1">
                <a:latin typeface="Twinkl Precursive" panose="02000000000000000000" pitchFamily="2" charset="77"/>
              </a:rPr>
              <a:t>ur</a:t>
            </a:r>
            <a:br>
              <a:rPr lang="en-US" sz="80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Sound out and blend these words that contain ‘</a:t>
            </a:r>
            <a:r>
              <a:rPr lang="en-US" sz="2400" dirty="0" err="1">
                <a:latin typeface="Twinkl Precursive" panose="02000000000000000000" pitchFamily="2" charset="77"/>
              </a:rPr>
              <a:t>ur</a:t>
            </a:r>
            <a:r>
              <a:rPr lang="en-US" sz="2400" dirty="0">
                <a:latin typeface="Twinkl Precursive" panose="02000000000000000000" pitchFamily="2" charset="77"/>
              </a:rPr>
              <a:t>’.</a:t>
            </a:r>
            <a:br>
              <a:rPr lang="en-US" sz="2400" dirty="0">
                <a:latin typeface="Twinkl Precursive" panose="02000000000000000000" pitchFamily="2" charset="77"/>
              </a:rPr>
            </a:br>
            <a:r>
              <a:rPr lang="en-US" sz="2400" dirty="0">
                <a:latin typeface="Twinkl Precursive" panose="02000000000000000000" pitchFamily="2" charset="77"/>
              </a:rPr>
              <a:t>Listen to the example:</a:t>
            </a:r>
            <a:br>
              <a:rPr lang="en-US" sz="2400" dirty="0">
                <a:latin typeface="Twinkl Precursive" panose="02000000000000000000" pitchFamily="2" charset="77"/>
              </a:rPr>
            </a:br>
            <a:br>
              <a:rPr lang="en-US" dirty="0">
                <a:latin typeface="Twinkl Precursive" panose="02000000000000000000" pitchFamily="2" charset="77"/>
              </a:rPr>
            </a:br>
            <a:endParaRPr lang="en-US" dirty="0">
              <a:latin typeface="Twinkl Precursive" panose="02000000000000000000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8A86E-02C3-7147-993F-DB2414DD17AC}"/>
              </a:ext>
            </a:extLst>
          </p:cNvPr>
          <p:cNvSpPr/>
          <p:nvPr/>
        </p:nvSpPr>
        <p:spPr>
          <a:xfrm>
            <a:off x="546410" y="2486722"/>
            <a:ext cx="10805531" cy="3267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383A-55F8-9A44-9C08-DA2977D9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63" y="2625242"/>
            <a:ext cx="10515600" cy="48165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c	</a:t>
            </a:r>
            <a:r>
              <a:rPr lang="en-US" dirty="0" err="1">
                <a:latin typeface="Twinkl Precursive" panose="02000000000000000000" pitchFamily="2" charset="77"/>
              </a:rPr>
              <a:t>ur</a:t>
            </a:r>
            <a:r>
              <a:rPr lang="en-US" dirty="0">
                <a:latin typeface="Twinkl Precursive" panose="02000000000000000000" pitchFamily="2" charset="77"/>
              </a:rPr>
              <a:t>	l,    	      c      </a:t>
            </a:r>
            <a:r>
              <a:rPr lang="en-US" dirty="0" err="1">
                <a:latin typeface="Twinkl Precursive" panose="02000000000000000000" pitchFamily="2" charset="77"/>
              </a:rPr>
              <a:t>ur</a:t>
            </a:r>
            <a:r>
              <a:rPr lang="en-US" dirty="0">
                <a:latin typeface="Twinkl Precursive" panose="02000000000000000000" pitchFamily="2" charset="77"/>
              </a:rPr>
              <a:t>     l, 		curl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b	</a:t>
            </a:r>
            <a:r>
              <a:rPr lang="en-US" dirty="0" err="1">
                <a:latin typeface="Twinkl Precursive" panose="02000000000000000000" pitchFamily="2" charset="77"/>
              </a:rPr>
              <a:t>ur</a:t>
            </a:r>
            <a:r>
              <a:rPr lang="en-US" dirty="0">
                <a:latin typeface="Twinkl Precursive" panose="02000000000000000000" pitchFamily="2" charset="77"/>
              </a:rPr>
              <a:t>	 n,	       b      </a:t>
            </a:r>
            <a:r>
              <a:rPr lang="en-US" dirty="0" err="1">
                <a:latin typeface="Twinkl Precursive" panose="02000000000000000000" pitchFamily="2" charset="77"/>
              </a:rPr>
              <a:t>ur</a:t>
            </a:r>
            <a:r>
              <a:rPr lang="en-US" dirty="0">
                <a:latin typeface="Twinkl Precursive" panose="02000000000000000000" pitchFamily="2" charset="77"/>
              </a:rPr>
              <a:t>     n,	         burn</a:t>
            </a:r>
          </a:p>
          <a:p>
            <a:pPr marL="0" indent="0">
              <a:buNone/>
            </a:pPr>
            <a:endParaRPr lang="en-US" dirty="0">
              <a:latin typeface="Twinkl Precursive" panose="0200000000000000000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t	</a:t>
            </a:r>
            <a:r>
              <a:rPr lang="en-US" dirty="0" err="1">
                <a:latin typeface="Twinkl Precursive" panose="02000000000000000000" pitchFamily="2" charset="77"/>
              </a:rPr>
              <a:t>ur</a:t>
            </a:r>
            <a:r>
              <a:rPr lang="en-US" dirty="0">
                <a:latin typeface="Twinkl Precursive" panose="02000000000000000000" pitchFamily="2" charset="77"/>
              </a:rPr>
              <a:t>	n,           t	      </a:t>
            </a:r>
            <a:r>
              <a:rPr lang="en-US" dirty="0" err="1">
                <a:latin typeface="Twinkl Precursive" panose="02000000000000000000" pitchFamily="2" charset="77"/>
              </a:rPr>
              <a:t>ur</a:t>
            </a:r>
            <a:r>
              <a:rPr lang="en-US" dirty="0">
                <a:latin typeface="Twinkl Precursive" panose="02000000000000000000" pitchFamily="2" charset="77"/>
              </a:rPr>
              <a:t>    n		 turn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winkl Precursive" panose="02000000000000000000" pitchFamily="2" charset="77"/>
              </a:rPr>
              <a:t>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F7BA3-83F4-5B45-9DC7-072E83CCC030}"/>
              </a:ext>
            </a:extLst>
          </p:cNvPr>
          <p:cNvSpPr txBox="1"/>
          <p:nvPr/>
        </p:nvSpPr>
        <p:spPr>
          <a:xfrm>
            <a:off x="546410" y="6081940"/>
            <a:ext cx="1079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 Precursive" panose="02000000000000000000" pitchFamily="2" charset="77"/>
              </a:rPr>
              <a:t>Can you write these words out?   See if you can do so without looking at the words.</a:t>
            </a:r>
          </a:p>
        </p:txBody>
      </p:sp>
      <p:pic>
        <p:nvPicPr>
          <p:cNvPr id="2052" name="Picture 4" descr="▷ Advanced Surf Lessons at Gamboa Beach in Peniche from 19 € - CheckYeti">
            <a:extLst>
              <a:ext uri="{FF2B5EF4-FFF2-40B4-BE49-F238E27FC236}">
                <a16:creationId xmlns:a16="http://schemas.microsoft.com/office/drawing/2014/main" id="{46696373-24D7-0849-90AC-66214E08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95" y="297205"/>
            <a:ext cx="2268005" cy="15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27 Jan 2021 at 14:18:35" descr="Audio Recording 27 Jan 2021 at 14:18:35">
            <a:hlinkClick r:id="" action="ppaction://media"/>
            <a:extLst>
              <a:ext uri="{FF2B5EF4-FFF2-40B4-BE49-F238E27FC236}">
                <a16:creationId xmlns:a16="http://schemas.microsoft.com/office/drawing/2014/main" id="{283AEBFE-A562-0E44-A098-16336BC7B3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2603" y="13877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8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613</Words>
  <Application>Microsoft Macintosh PowerPoint</Application>
  <PresentationFormat>Widescreen</PresentationFormat>
  <Paragraphs>98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Twinkl Precursive</vt:lpstr>
      <vt:lpstr>Office Theme</vt:lpstr>
      <vt:lpstr>PowerPoint Presentation</vt:lpstr>
      <vt:lpstr>ea  ea ea  ea </vt:lpstr>
      <vt:lpstr>ea Sound out and blend these words that contain ‘ea’. Listen to the example:  </vt:lpstr>
      <vt:lpstr>oi  oi  oi  oi </vt:lpstr>
      <vt:lpstr>oi Sound out and blend these words that contain ‘oy’. Listen to the example:  </vt:lpstr>
      <vt:lpstr>aw  aw  aw  aw </vt:lpstr>
      <vt:lpstr>aw Sound out and blend these words that contain ‘aw’.  Listen to the example:  </vt:lpstr>
      <vt:lpstr> ur  ur  ur  ur   </vt:lpstr>
      <vt:lpstr>ur Sound out and blend these words that contain ‘ur’. Listen to the example:  </vt:lpstr>
      <vt:lpstr>PowerPoint Presentation</vt:lpstr>
      <vt:lpstr>Sound out and blend these words that contain ‘er’. Listen to the example: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Kindred</dc:creator>
  <cp:lastModifiedBy>C Kindred</cp:lastModifiedBy>
  <cp:revision>61</cp:revision>
  <dcterms:created xsi:type="dcterms:W3CDTF">2021-01-12T13:33:03Z</dcterms:created>
  <dcterms:modified xsi:type="dcterms:W3CDTF">2021-01-27T14:18:56Z</dcterms:modified>
</cp:coreProperties>
</file>