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81" r:id="rId3"/>
    <p:sldId id="264" r:id="rId4"/>
    <p:sldId id="275" r:id="rId5"/>
    <p:sldId id="258" r:id="rId6"/>
    <p:sldId id="277" r:id="rId7"/>
    <p:sldId id="262" r:id="rId8"/>
    <p:sldId id="279" r:id="rId9"/>
    <p:sldId id="263" r:id="rId10"/>
    <p:sldId id="286" r:id="rId11"/>
    <p:sldId id="285" r:id="rId12"/>
    <p:sldId id="283" r:id="rId13"/>
    <p:sldId id="26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70"/>
    <p:restoredTop sz="94673"/>
  </p:normalViewPr>
  <p:slideViewPr>
    <p:cSldViewPr snapToGrid="0" snapToObjects="1">
      <p:cViewPr varScale="1">
        <p:scale>
          <a:sx n="84" d="100"/>
          <a:sy n="84" d="100"/>
        </p:scale>
        <p:origin x="200" y="8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7FC6B-BC65-CF46-9320-48D0C98289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BBFA0D-00BF-0D47-BDF3-C4CDC24771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2A3F95-F591-B140-9486-5756EA297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AE117-5B57-C542-AD0B-0DA0982375B4}" type="datetimeFigureOut">
              <a:rPr lang="en-US" smtClean="0"/>
              <a:t>1/21/21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3B95EB-2521-754B-B54B-B347E4E72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7BE834-A1A0-114A-97E0-357DBA361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5382D-6C3D-A74B-8026-E2BA8D6B3D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1045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8D052-DC82-4348-9540-A33EFE2FC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EB69B6-7610-F246-AC79-DE0ABBA1CE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F0B881-657B-5743-A0F9-4FDABAB76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AE117-5B57-C542-AD0B-0DA0982375B4}" type="datetimeFigureOut">
              <a:rPr lang="en-US" smtClean="0"/>
              <a:t>1/21/21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1DD1E-478F-A049-BF70-24C58D81D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2954B6-BBA8-8747-9C87-BB4D920FD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5382D-6C3D-A74B-8026-E2BA8D6B3D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281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025218-AD63-A14E-9EF0-C6FEDD70A5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6C4057-C4AD-214A-8652-8CFE751C80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E8C328-7CFD-9C4D-8D25-262AC6BC3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AE117-5B57-C542-AD0B-0DA0982375B4}" type="datetimeFigureOut">
              <a:rPr lang="en-US" smtClean="0"/>
              <a:t>1/21/21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7E06D-9B7E-394C-8D7B-67CDF1B91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1FF260-FFB6-B449-B9E8-75BFE594F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5382D-6C3D-A74B-8026-E2BA8D6B3D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483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019BE-CD7E-7946-834C-BEA226A35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0A3467-B779-5046-AED9-FA5A86ECA6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40717C-0398-6243-B133-41BE477DE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AE117-5B57-C542-AD0B-0DA0982375B4}" type="datetimeFigureOut">
              <a:rPr lang="en-US" smtClean="0"/>
              <a:t>1/21/21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CD345-F480-C546-8B81-33625690D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4417FD-FE3A-B846-95B0-3692FB208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5382D-6C3D-A74B-8026-E2BA8D6B3D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0910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DBD3E-E6AC-4D42-AF68-A06C985204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A19193-8219-3F44-A239-4D38598822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581552-53E7-1342-8229-0DD7F7EF6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AE117-5B57-C542-AD0B-0DA0982375B4}" type="datetimeFigureOut">
              <a:rPr lang="en-US" smtClean="0"/>
              <a:t>1/21/21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951BE5-DBA8-C24E-82BB-C669E60E7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05A717-46D9-9642-AAC8-9F781B26A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5382D-6C3D-A74B-8026-E2BA8D6B3D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643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CA15B-AF43-F842-B0AD-BE674BB7A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B244B3-651E-A643-B034-53E90CC102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D549CD-590D-A546-8E51-1A0505D9A5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008A61-564F-CD44-8D6B-5BB8758D8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AE117-5B57-C542-AD0B-0DA0982375B4}" type="datetimeFigureOut">
              <a:rPr lang="en-US" smtClean="0"/>
              <a:t>1/21/21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B8E01F-D8E5-3E42-AD63-83E0D23BC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0C8930-4C0F-6048-A771-5ABCAA8E4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5382D-6C3D-A74B-8026-E2BA8D6B3D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7766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D3DCA-0987-194A-9542-F086318B8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4FB739-3DF8-A347-8A8D-93309CC047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AD5047-B8BE-2545-8B11-B78083F9BF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8EB465-4563-A346-A7F9-DB1CECE89B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193734-6AAF-E544-BE9F-947A421F20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9FBEB6-95D4-F648-87A2-70E79A5D2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AE117-5B57-C542-AD0B-0DA0982375B4}" type="datetimeFigureOut">
              <a:rPr lang="en-US" smtClean="0"/>
              <a:t>1/21/21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329ACF-6A44-0447-91FC-576049276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67D69E3-789F-2641-8A39-F49B685F5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5382D-6C3D-A74B-8026-E2BA8D6B3D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047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D4678-866C-BE44-A2CB-38690DFF2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681ADB-9ADF-7245-A508-BFA127D65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AE117-5B57-C542-AD0B-0DA0982375B4}" type="datetimeFigureOut">
              <a:rPr lang="en-US" smtClean="0"/>
              <a:t>1/21/21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548D0A-C4F8-394B-B2E5-3E9DA691F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BB0206-A2B5-9944-AE7F-82AEE6B40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5382D-6C3D-A74B-8026-E2BA8D6B3D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838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CDC665-EACD-E948-825E-23E8D45D9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AE117-5B57-C542-AD0B-0DA0982375B4}" type="datetimeFigureOut">
              <a:rPr lang="en-US" smtClean="0"/>
              <a:t>1/21/21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FB0498-4047-3648-9848-EA6B17AF1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ED67EF-FAF9-0B49-9E31-CBE5FF184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5382D-6C3D-A74B-8026-E2BA8D6B3D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4188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5F6A5E-319F-0749-AB9F-7B530630B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370863-0E20-9344-92B6-AE15C3279B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25B9B6-EEC2-6440-B5E0-82B753469E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43E69C-EFC9-2B4C-82C0-143CE659D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AE117-5B57-C542-AD0B-0DA0982375B4}" type="datetimeFigureOut">
              <a:rPr lang="en-US" smtClean="0"/>
              <a:t>1/21/21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2B0D59-555F-4F49-AC41-7FC33206A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D77EF0-A39E-4947-BF0D-C85450826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5382D-6C3D-A74B-8026-E2BA8D6B3D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58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365457-5889-E04A-AC4D-2E944E23F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0C45C3-10EC-3047-A777-C3EAB63EC7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11A5C4-8F8B-AB45-AFDB-05DA4477FB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D314AD-BD7C-A147-9DCF-5056110D1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AE117-5B57-C542-AD0B-0DA0982375B4}" type="datetimeFigureOut">
              <a:rPr lang="en-US" smtClean="0"/>
              <a:t>1/21/21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8EAA1D-0750-724F-82E4-1A6521A91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AF4282-955D-9A41-9C40-E6F64AD7F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5382D-6C3D-A74B-8026-E2BA8D6B3D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1953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D5BA6B-BEE8-5841-8F12-1C3633E35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F64D66-CD58-D048-80AC-044E9E8EEC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90B955-E7C9-034B-8FC6-BBC540F398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AE117-5B57-C542-AD0B-0DA0982375B4}" type="datetimeFigureOut">
              <a:rPr lang="en-US" smtClean="0"/>
              <a:t>1/21/21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EEA48B-11B2-3A47-A67D-F7D61F7712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49BF2C-4B77-674D-9AB9-D7C7870AB1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F5382D-6C3D-A74B-8026-E2BA8D6B3D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619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4a"/><Relationship Id="rId1" Type="http://schemas.microsoft.com/office/2007/relationships/media" Target="../media/media5.m4a"/><Relationship Id="rId5" Type="http://schemas.openxmlformats.org/officeDocument/2006/relationships/image" Target="../media/image3.png"/><Relationship Id="rId4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4a"/><Relationship Id="rId1" Type="http://schemas.microsoft.com/office/2007/relationships/media" Target="../media/media6.m4a"/><Relationship Id="rId5" Type="http://schemas.openxmlformats.org/officeDocument/2006/relationships/image" Target="../media/image3.png"/><Relationship Id="rId4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5" Type="http://schemas.openxmlformats.org/officeDocument/2006/relationships/image" Target="../media/image3.pn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4a"/><Relationship Id="rId1" Type="http://schemas.microsoft.com/office/2007/relationships/media" Target="../media/media3.m4a"/><Relationship Id="rId5" Type="http://schemas.openxmlformats.org/officeDocument/2006/relationships/image" Target="../media/image3.pn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4a"/><Relationship Id="rId1" Type="http://schemas.microsoft.com/office/2007/relationships/media" Target="../media/media4.m4a"/><Relationship Id="rId5" Type="http://schemas.openxmlformats.org/officeDocument/2006/relationships/image" Target="../media/image3.pn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6AC7FCE2-4F0F-7349-A119-C905633FFC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657350"/>
            <a:ext cx="11744325" cy="4957762"/>
          </a:xfrm>
        </p:spPr>
        <p:txBody>
          <a:bodyPr>
            <a:noAutofit/>
          </a:bodyPr>
          <a:lstStyle/>
          <a:p>
            <a:r>
              <a:rPr lang="en-US" sz="13000" dirty="0" err="1">
                <a:latin typeface="Twinkl Precursive" panose="02000000000000000000" pitchFamily="2" charset="77"/>
              </a:rPr>
              <a:t>ar</a:t>
            </a:r>
            <a:r>
              <a:rPr lang="en-US" sz="13000" dirty="0">
                <a:latin typeface="Twinkl Precursive" panose="02000000000000000000" pitchFamily="2" charset="77"/>
              </a:rPr>
              <a:t>		or 	air </a:t>
            </a:r>
          </a:p>
          <a:p>
            <a:r>
              <a:rPr lang="en-US" sz="13000" dirty="0" err="1">
                <a:latin typeface="Twinkl Precursive" panose="02000000000000000000" pitchFamily="2" charset="77"/>
              </a:rPr>
              <a:t>ir</a:t>
            </a:r>
            <a:r>
              <a:rPr lang="en-US" sz="13000" dirty="0">
                <a:latin typeface="Twinkl Precursive" panose="02000000000000000000" pitchFamily="2" charset="77"/>
              </a:rPr>
              <a:t>	  </a:t>
            </a:r>
            <a:r>
              <a:rPr lang="en-US" sz="13000" dirty="0" err="1">
                <a:latin typeface="Twinkl Precursive" panose="02000000000000000000" pitchFamily="2" charset="77"/>
              </a:rPr>
              <a:t>ou</a:t>
            </a:r>
            <a:r>
              <a:rPr lang="en-US" sz="13000" dirty="0">
                <a:latin typeface="Twinkl Precursive" panose="02000000000000000000" pitchFamily="2" charset="77"/>
              </a:rPr>
              <a:t> oy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921386F-1068-6F4F-B5D2-92E82F40F79D}"/>
              </a:ext>
            </a:extLst>
          </p:cNvPr>
          <p:cNvSpPr txBox="1"/>
          <p:nvPr/>
        </p:nvSpPr>
        <p:spPr>
          <a:xfrm>
            <a:off x="142875" y="242888"/>
            <a:ext cx="107822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winkl Precursive" panose="02000000000000000000" pitchFamily="2" charset="77"/>
              </a:rPr>
              <a:t>Lets remember our sounds! I’m going to say them out of order.</a:t>
            </a:r>
          </a:p>
          <a:p>
            <a:r>
              <a:rPr lang="en-US" dirty="0">
                <a:latin typeface="Twinkl Precursive" panose="02000000000000000000" pitchFamily="2" charset="77"/>
              </a:rPr>
              <a:t> </a:t>
            </a:r>
          </a:p>
          <a:p>
            <a:r>
              <a:rPr lang="en-US" dirty="0">
                <a:latin typeface="Twinkl Precursive" panose="02000000000000000000" pitchFamily="2" charset="77"/>
              </a:rPr>
              <a:t>Can you point to the sounds when you hear them?</a:t>
            </a:r>
          </a:p>
        </p:txBody>
      </p:sp>
    </p:spTree>
    <p:extLst>
      <p:ext uri="{BB962C8B-B14F-4D97-AF65-F5344CB8AC3E}">
        <p14:creationId xmlns:p14="http://schemas.microsoft.com/office/powerpoint/2010/main" val="36854691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E72D2-FEBE-204A-AD71-6397079BA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Special friends!</a:t>
            </a: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Rhyme: “Shout it out!”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Can you write ‘</a:t>
            </a:r>
            <a:r>
              <a:rPr lang="en-US" dirty="0" err="1">
                <a:latin typeface="Twinkl Precursive" panose="02000000000000000000" pitchFamily="2" charset="77"/>
              </a:rPr>
              <a:t>ou</a:t>
            </a:r>
            <a:r>
              <a:rPr lang="en-US" dirty="0">
                <a:latin typeface="Twinkl Precursive" panose="02000000000000000000" pitchFamily="2" charset="77"/>
              </a:rPr>
              <a:t>’.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9C005EF-F859-A54C-B3C9-58AE3B7320BE}"/>
              </a:ext>
            </a:extLst>
          </p:cNvPr>
          <p:cNvSpPr txBox="1"/>
          <p:nvPr/>
        </p:nvSpPr>
        <p:spPr>
          <a:xfrm>
            <a:off x="838200" y="170179"/>
            <a:ext cx="10744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err="1">
                <a:latin typeface="Twinkl Precursive" panose="02000000000000000000" pitchFamily="2" charset="77"/>
              </a:rPr>
              <a:t>ou</a:t>
            </a:r>
            <a:r>
              <a:rPr lang="en-US" sz="8000" dirty="0">
                <a:latin typeface="Twinkl Precursive" panose="02000000000000000000" pitchFamily="2" charset="77"/>
              </a:rPr>
              <a:t>	   </a:t>
            </a:r>
            <a:r>
              <a:rPr lang="en-US" sz="8000" dirty="0" err="1">
                <a:latin typeface="Twinkl Precursive" panose="02000000000000000000" pitchFamily="2" charset="77"/>
              </a:rPr>
              <a:t>ou</a:t>
            </a:r>
            <a:r>
              <a:rPr lang="en-US" sz="8000" dirty="0">
                <a:latin typeface="Twinkl Precursive" panose="02000000000000000000" pitchFamily="2" charset="77"/>
              </a:rPr>
              <a:t>	    </a:t>
            </a:r>
            <a:r>
              <a:rPr lang="en-US" sz="8000" dirty="0" err="1">
                <a:latin typeface="Twinkl Precursive" panose="02000000000000000000" pitchFamily="2" charset="77"/>
              </a:rPr>
              <a:t>ou</a:t>
            </a:r>
            <a:r>
              <a:rPr lang="en-US" sz="8000" dirty="0">
                <a:latin typeface="Twinkl Precursive" panose="02000000000000000000" pitchFamily="2" charset="77"/>
              </a:rPr>
              <a:t>  </a:t>
            </a:r>
            <a:r>
              <a:rPr lang="en-US" sz="8000" dirty="0" err="1">
                <a:latin typeface="Twinkl Precursive" panose="02000000000000000000" pitchFamily="2" charset="77"/>
              </a:rPr>
              <a:t>ou</a:t>
            </a:r>
            <a:endParaRPr lang="en-US" sz="8000" dirty="0">
              <a:latin typeface="Twinkl Precursive" panose="02000000000000000000" pitchFamily="2" charset="77"/>
            </a:endParaRPr>
          </a:p>
        </p:txBody>
      </p:sp>
      <p:pic>
        <p:nvPicPr>
          <p:cNvPr id="6146" name="Picture 2" descr="RWI Sound Mat Set 1 2 3">
            <a:extLst>
              <a:ext uri="{FF2B5EF4-FFF2-40B4-BE49-F238E27FC236}">
                <a16:creationId xmlns:a16="http://schemas.microsoft.com/office/drawing/2014/main" id="{955FCCA8-6CA1-3B40-A829-33435C3343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3584" y="2439019"/>
            <a:ext cx="4080727" cy="5329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32889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A8A86E-02C3-7147-993F-DB2414DD17AC}"/>
              </a:ext>
            </a:extLst>
          </p:cNvPr>
          <p:cNvSpPr/>
          <p:nvPr/>
        </p:nvSpPr>
        <p:spPr>
          <a:xfrm>
            <a:off x="546410" y="2770865"/>
            <a:ext cx="10805531" cy="326730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8383A-55F8-9A44-9C08-DA2977D92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1210" y="2992473"/>
            <a:ext cx="10515600" cy="4816514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l    </a:t>
            </a:r>
            <a:r>
              <a:rPr lang="en-US" dirty="0" err="1">
                <a:latin typeface="Twinkl Precursive" panose="02000000000000000000" pitchFamily="2" charset="77"/>
              </a:rPr>
              <a:t>ou</a:t>
            </a:r>
            <a:r>
              <a:rPr lang="en-US" dirty="0">
                <a:latin typeface="Twinkl Precursive" panose="02000000000000000000" pitchFamily="2" charset="77"/>
              </a:rPr>
              <a:t>    d,      	     l	   </a:t>
            </a:r>
            <a:r>
              <a:rPr lang="en-US" dirty="0" err="1">
                <a:latin typeface="Twinkl Precursive" panose="02000000000000000000" pitchFamily="2" charset="77"/>
              </a:rPr>
              <a:t>ou</a:t>
            </a:r>
            <a:r>
              <a:rPr lang="en-US" dirty="0">
                <a:latin typeface="Twinkl Precursive" panose="02000000000000000000" pitchFamily="2" charset="77"/>
              </a:rPr>
              <a:t>  d, 		               loud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r    </a:t>
            </a:r>
            <a:r>
              <a:rPr lang="en-US" dirty="0" err="1">
                <a:latin typeface="Twinkl Precursive" panose="02000000000000000000" pitchFamily="2" charset="77"/>
              </a:rPr>
              <a:t>ou</a:t>
            </a:r>
            <a:r>
              <a:rPr lang="en-US" dirty="0">
                <a:latin typeface="Twinkl Precursive" panose="02000000000000000000" pitchFamily="2" charset="77"/>
              </a:rPr>
              <a:t>    n  d,	     r     </a:t>
            </a:r>
            <a:r>
              <a:rPr lang="en-US" dirty="0" err="1">
                <a:latin typeface="Twinkl Precursive" panose="02000000000000000000" pitchFamily="2" charset="77"/>
              </a:rPr>
              <a:t>ou</a:t>
            </a:r>
            <a:r>
              <a:rPr lang="en-US" dirty="0">
                <a:latin typeface="Twinkl Precursive" panose="02000000000000000000" pitchFamily="2" charset="77"/>
              </a:rPr>
              <a:t>    n    d,	       round</a:t>
            </a: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m    </a:t>
            </a:r>
            <a:r>
              <a:rPr lang="en-US" dirty="0" err="1">
                <a:latin typeface="Twinkl Precursive" panose="02000000000000000000" pitchFamily="2" charset="77"/>
              </a:rPr>
              <a:t>ou</a:t>
            </a:r>
            <a:r>
              <a:rPr lang="en-US" dirty="0">
                <a:latin typeface="Twinkl Precursive" panose="02000000000000000000" pitchFamily="2" charset="77"/>
              </a:rPr>
              <a:t>   </a:t>
            </a:r>
            <a:r>
              <a:rPr lang="en-US" dirty="0" err="1">
                <a:latin typeface="Twinkl Precursive" panose="02000000000000000000" pitchFamily="2" charset="77"/>
              </a:rPr>
              <a:t>th</a:t>
            </a:r>
            <a:r>
              <a:rPr lang="en-US" dirty="0">
                <a:latin typeface="Twinkl Precursive" panose="02000000000000000000" pitchFamily="2" charset="77"/>
              </a:rPr>
              <a:t>,		 m	</a:t>
            </a:r>
            <a:r>
              <a:rPr lang="en-US" dirty="0" err="1">
                <a:latin typeface="Twinkl Precursive" panose="02000000000000000000" pitchFamily="2" charset="77"/>
              </a:rPr>
              <a:t>ou</a:t>
            </a:r>
            <a:r>
              <a:rPr lang="en-US" dirty="0">
                <a:latin typeface="Twinkl Precursive" panose="02000000000000000000" pitchFamily="2" charset="77"/>
              </a:rPr>
              <a:t>	</a:t>
            </a:r>
            <a:r>
              <a:rPr lang="en-US" dirty="0" err="1">
                <a:latin typeface="Twinkl Precursive" panose="02000000000000000000" pitchFamily="2" charset="77"/>
              </a:rPr>
              <a:t>th</a:t>
            </a:r>
            <a:r>
              <a:rPr lang="en-US" dirty="0">
                <a:latin typeface="Twinkl Precursive" panose="02000000000000000000" pitchFamily="2" charset="77"/>
              </a:rPr>
              <a:t>,		       mouth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2F7BA3-83F4-5B45-9DC7-072E83CCC030}"/>
              </a:ext>
            </a:extLst>
          </p:cNvPr>
          <p:cNvSpPr txBox="1"/>
          <p:nvPr/>
        </p:nvSpPr>
        <p:spPr>
          <a:xfrm>
            <a:off x="546410" y="6081940"/>
            <a:ext cx="1079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winkl Precursive" panose="02000000000000000000" pitchFamily="2" charset="77"/>
              </a:rPr>
              <a:t>Can you write these words out?  See if you can do so without looking at the words.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E50EB1A-844B-C64F-ACA4-0D52DE7B0A0C}"/>
              </a:ext>
            </a:extLst>
          </p:cNvPr>
          <p:cNvSpPr txBox="1"/>
          <p:nvPr/>
        </p:nvSpPr>
        <p:spPr>
          <a:xfrm>
            <a:off x="10571356" y="169498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FA38E1-6BCF-8F41-9419-06BDDF83B242}"/>
              </a:ext>
            </a:extLst>
          </p:cNvPr>
          <p:cNvSpPr txBox="1"/>
          <p:nvPr/>
        </p:nvSpPr>
        <p:spPr>
          <a:xfrm>
            <a:off x="182957" y="-101781"/>
            <a:ext cx="180369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err="1">
                <a:latin typeface="Twinkl Precursive" panose="02000000000000000000" pitchFamily="2" charset="77"/>
              </a:rPr>
              <a:t>ou</a:t>
            </a:r>
            <a:endParaRPr lang="en-US" sz="8000" dirty="0">
              <a:latin typeface="Twinkl Precursive" panose="02000000000000000000" pitchFamily="2" charset="77"/>
            </a:endParaRP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65498AF3-363F-4E49-849E-04E1D253D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487" y="893325"/>
            <a:ext cx="10515600" cy="1325563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Twinkl Precursive" panose="02000000000000000000" pitchFamily="2" charset="77"/>
              </a:rPr>
              <a:t>Sound out and blend these words that contain </a:t>
            </a:r>
            <a:r>
              <a:rPr lang="en-US" sz="2000" dirty="0" err="1">
                <a:latin typeface="Twinkl Precursive" panose="02000000000000000000" pitchFamily="2" charset="77"/>
              </a:rPr>
              <a:t>oo</a:t>
            </a:r>
            <a:r>
              <a:rPr lang="en-US" sz="2000" dirty="0">
                <a:latin typeface="Twinkl Precursive" panose="02000000000000000000" pitchFamily="2" charset="77"/>
              </a:rPr>
              <a:t>.</a:t>
            </a:r>
            <a:br>
              <a:rPr lang="en-US" sz="2000" dirty="0">
                <a:latin typeface="Twinkl Precursive" panose="02000000000000000000" pitchFamily="2" charset="77"/>
              </a:rPr>
            </a:br>
            <a:r>
              <a:rPr lang="en-US" sz="2000" dirty="0">
                <a:latin typeface="Twinkl Precursive" panose="02000000000000000000" pitchFamily="2" charset="77"/>
              </a:rPr>
              <a:t>Listen to the example:</a:t>
            </a:r>
            <a:endParaRPr lang="en-US" sz="2000" dirty="0"/>
          </a:p>
        </p:txBody>
      </p:sp>
      <p:pic>
        <p:nvPicPr>
          <p:cNvPr id="3074" name="Picture 2" descr="BBC World Service - CrowdScience, What do clouds feel like?">
            <a:extLst>
              <a:ext uri="{FF2B5EF4-FFF2-40B4-BE49-F238E27FC236}">
                <a16:creationId xmlns:a16="http://schemas.microsoft.com/office/drawing/2014/main" id="{F210D980-4BC2-6647-BFF0-D9CF30F7DF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5694" y="411252"/>
            <a:ext cx="2531323" cy="1417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Audio Recording 21 Jan 2021 at 16:55:42" descr="Audio Recording 21 Jan 2021 at 16:55:42">
            <a:hlinkClick r:id="" action="ppaction://media"/>
            <a:extLst>
              <a:ext uri="{FF2B5EF4-FFF2-40B4-BE49-F238E27FC236}">
                <a16:creationId xmlns:a16="http://schemas.microsoft.com/office/drawing/2014/main" id="{904DA901-7D60-D04D-8539-70212E0A3AD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296210" y="1751389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841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5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8DC9C-DBD0-5844-8D95-3922D3AD45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400" y="784225"/>
            <a:ext cx="12230100" cy="1325563"/>
          </a:xfrm>
        </p:spPr>
        <p:txBody>
          <a:bodyPr>
            <a:noAutofit/>
          </a:bodyPr>
          <a:lstStyle/>
          <a:p>
            <a:r>
              <a:rPr lang="en-US" sz="9600" dirty="0">
                <a:latin typeface="Twinkl Precursive" panose="02000000000000000000" pitchFamily="2" charset="77"/>
              </a:rPr>
              <a:t>oy   oy		oy	oy	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E72D2-FEBE-204A-AD71-6397079BAA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9400" y="1326995"/>
            <a:ext cx="11074400" cy="4849967"/>
          </a:xfrm>
        </p:spPr>
        <p:txBody>
          <a:bodyPr>
            <a:normAutofit fontScale="77500" lnSpcReduction="20000"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Special friends!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Rhyme:   “Toy for a boy!”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Can you write ‘oy’ .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</p:txBody>
      </p:sp>
      <p:pic>
        <p:nvPicPr>
          <p:cNvPr id="7170" name="Picture 2" descr="Read Write Inc. Sound-Picture Frieze (Pack of 10) | ISBN 9780198460404">
            <a:extLst>
              <a:ext uri="{FF2B5EF4-FFF2-40B4-BE49-F238E27FC236}">
                <a16:creationId xmlns:a16="http://schemas.microsoft.com/office/drawing/2014/main" id="{80A0FEB6-4FA9-F34A-9B5E-E37230F078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7047" y="2109788"/>
            <a:ext cx="4375460" cy="4240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96255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34C12-980D-C148-B4A8-77D16F1A5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010" y="189779"/>
            <a:ext cx="10515600" cy="1524265"/>
          </a:xfrm>
        </p:spPr>
        <p:txBody>
          <a:bodyPr>
            <a:normAutofit fontScale="90000"/>
          </a:bodyPr>
          <a:lstStyle/>
          <a:p>
            <a:r>
              <a:rPr lang="en-US" sz="2200" dirty="0">
                <a:latin typeface="Twinkl Precursive" panose="02000000000000000000" pitchFamily="2" charset="77"/>
              </a:rPr>
              <a:t>‘</a:t>
            </a:r>
            <a:br>
              <a:rPr lang="en-US" sz="2200" dirty="0">
                <a:latin typeface="Twinkl Precursive" panose="02000000000000000000" pitchFamily="2" charset="77"/>
              </a:rPr>
            </a:br>
            <a:br>
              <a:rPr lang="en-US" sz="2200" dirty="0">
                <a:latin typeface="Twinkl Precursive" panose="02000000000000000000" pitchFamily="2" charset="77"/>
              </a:rPr>
            </a:br>
            <a:br>
              <a:rPr lang="en-US" sz="2200" dirty="0">
                <a:latin typeface="Twinkl Precursive" panose="02000000000000000000" pitchFamily="2" charset="77"/>
              </a:rPr>
            </a:br>
            <a:br>
              <a:rPr lang="en-US" sz="2200" dirty="0">
                <a:latin typeface="Twinkl Precursive" panose="02000000000000000000" pitchFamily="2" charset="77"/>
              </a:rPr>
            </a:br>
            <a:br>
              <a:rPr lang="en-US" sz="2200" dirty="0">
                <a:latin typeface="Twinkl Precursive" panose="02000000000000000000" pitchFamily="2" charset="77"/>
              </a:rPr>
            </a:br>
            <a:r>
              <a:rPr lang="en-US" sz="8900" dirty="0">
                <a:latin typeface="Twinkl Precursive" panose="02000000000000000000" pitchFamily="2" charset="77"/>
              </a:rPr>
              <a:t>oy</a:t>
            </a:r>
            <a:r>
              <a:rPr lang="en-US" sz="2400" dirty="0">
                <a:latin typeface="Twinkl Precursive" panose="02000000000000000000" pitchFamily="2" charset="77"/>
              </a:rPr>
              <a:t>. </a:t>
            </a:r>
            <a:br>
              <a:rPr lang="en-US" sz="2400" dirty="0">
                <a:latin typeface="Twinkl Precursive" panose="02000000000000000000" pitchFamily="2" charset="77"/>
              </a:rPr>
            </a:br>
            <a:r>
              <a:rPr lang="en-US" sz="2400" dirty="0">
                <a:latin typeface="Twinkl Precursive" panose="02000000000000000000" pitchFamily="2" charset="77"/>
              </a:rPr>
              <a:t>  </a:t>
            </a:r>
            <a:br>
              <a:rPr lang="en-US" sz="2000" dirty="0">
                <a:latin typeface="Twinkl Precursive" panose="02000000000000000000" pitchFamily="2" charset="77"/>
              </a:rPr>
            </a:br>
            <a:r>
              <a:rPr lang="en-US" sz="2000" dirty="0">
                <a:latin typeface="Twinkl Precursive" panose="02000000000000000000" pitchFamily="2" charset="77"/>
              </a:rPr>
              <a:t>Sound out and blend these words that contain ‘oy’. </a:t>
            </a:r>
            <a:br>
              <a:rPr lang="en-US" sz="2000" dirty="0">
                <a:latin typeface="Twinkl Precursive" panose="02000000000000000000" pitchFamily="2" charset="77"/>
              </a:rPr>
            </a:br>
            <a:r>
              <a:rPr lang="en-US" sz="2000" dirty="0">
                <a:latin typeface="Twinkl Precursive" panose="02000000000000000000" pitchFamily="2" charset="77"/>
              </a:rPr>
              <a:t>Listen to the example:</a:t>
            </a:r>
            <a:br>
              <a:rPr lang="en-US" sz="8000" dirty="0">
                <a:latin typeface="Twinkl Precursive" panose="02000000000000000000" pitchFamily="2" charset="77"/>
              </a:rPr>
            </a:br>
            <a:br>
              <a:rPr lang="en-US" sz="2400" dirty="0">
                <a:latin typeface="Twinkl Precursive" panose="02000000000000000000" pitchFamily="2" charset="77"/>
              </a:rPr>
            </a:br>
            <a:br>
              <a:rPr lang="en-US" dirty="0">
                <a:latin typeface="Twinkl Precursive" panose="02000000000000000000" pitchFamily="2" charset="77"/>
              </a:rPr>
            </a:br>
            <a:endParaRPr lang="en-US" dirty="0">
              <a:latin typeface="Twinkl Precursive" panose="02000000000000000000" pitchFamily="2" charset="77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9A8A86E-02C3-7147-993F-DB2414DD17AC}"/>
              </a:ext>
            </a:extLst>
          </p:cNvPr>
          <p:cNvSpPr/>
          <p:nvPr/>
        </p:nvSpPr>
        <p:spPr>
          <a:xfrm>
            <a:off x="305110" y="2638781"/>
            <a:ext cx="10805531" cy="32673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8383A-55F8-9A44-9C08-DA2977D92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1210" y="2825964"/>
            <a:ext cx="10515600" cy="4816514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b	oy,    	       b	oy, 			boy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j	oy,		       j     oy,		         joy</a:t>
            </a: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t      oy,		       t     oy,		         toy	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2F7BA3-83F4-5B45-9DC7-072E83CCC030}"/>
              </a:ext>
            </a:extLst>
          </p:cNvPr>
          <p:cNvSpPr txBox="1"/>
          <p:nvPr/>
        </p:nvSpPr>
        <p:spPr>
          <a:xfrm>
            <a:off x="546410" y="6081940"/>
            <a:ext cx="1079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winkl Precursive" panose="02000000000000000000" pitchFamily="2" charset="77"/>
              </a:rPr>
              <a:t>Can you write these words out?   See if you can do so without looking at the words.</a:t>
            </a: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86136F58-507C-7B4B-B7D3-F94CFBABE4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3110" y="266148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Audio Recording 21 Jan 2021 at 16:55:56" descr="Audio Recording 21 Jan 2021 at 16:55:56">
            <a:hlinkClick r:id="" action="ppaction://media"/>
            <a:extLst>
              <a:ext uri="{FF2B5EF4-FFF2-40B4-BE49-F238E27FC236}">
                <a16:creationId xmlns:a16="http://schemas.microsoft.com/office/drawing/2014/main" id="{3A2E69C0-F3A2-8644-8D38-2E2E0910179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378960" y="1685756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4125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84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8DC9C-DBD0-5844-8D95-3922D3AD45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5468" y="324355"/>
            <a:ext cx="10515600" cy="1325563"/>
          </a:xfrm>
        </p:spPr>
        <p:txBody>
          <a:bodyPr>
            <a:noAutofit/>
          </a:bodyPr>
          <a:lstStyle/>
          <a:p>
            <a:r>
              <a:rPr lang="en-US" sz="9600" dirty="0" err="1">
                <a:latin typeface="Twinkl Precursive" panose="02000000000000000000" pitchFamily="2" charset="77"/>
              </a:rPr>
              <a:t>ar</a:t>
            </a:r>
            <a:r>
              <a:rPr lang="en-US" sz="9600" dirty="0">
                <a:latin typeface="Twinkl Precursive" panose="02000000000000000000" pitchFamily="2" charset="77"/>
              </a:rPr>
              <a:t>	 </a:t>
            </a:r>
            <a:r>
              <a:rPr lang="en-US" sz="9600" dirty="0" err="1">
                <a:latin typeface="Twinkl Precursive" panose="02000000000000000000" pitchFamily="2" charset="77"/>
              </a:rPr>
              <a:t>ar</a:t>
            </a:r>
            <a:r>
              <a:rPr lang="en-US" sz="9600" dirty="0">
                <a:latin typeface="Twinkl Precursive" panose="02000000000000000000" pitchFamily="2" charset="77"/>
              </a:rPr>
              <a:t>	</a:t>
            </a:r>
            <a:r>
              <a:rPr lang="en-US" sz="9600" dirty="0" err="1">
                <a:latin typeface="Twinkl Precursive" panose="02000000000000000000" pitchFamily="2" charset="77"/>
              </a:rPr>
              <a:t>ar</a:t>
            </a:r>
            <a:r>
              <a:rPr lang="en-US" sz="9600" dirty="0">
                <a:latin typeface="Twinkl Precursive" panose="02000000000000000000" pitchFamily="2" charset="77"/>
              </a:rPr>
              <a:t>	 </a:t>
            </a:r>
            <a:r>
              <a:rPr lang="en-US" sz="9600" dirty="0" err="1">
                <a:latin typeface="Twinkl Precursive" panose="02000000000000000000" pitchFamily="2" charset="77"/>
              </a:rPr>
              <a:t>ar</a:t>
            </a:r>
            <a:r>
              <a:rPr lang="en-US" sz="9600" dirty="0">
                <a:latin typeface="Twinkl Precursive" panose="02000000000000000000" pitchFamily="2" charset="77"/>
              </a:rPr>
              <a:t>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E72D2-FEBE-204A-AD71-6397079BAA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345" y="1537169"/>
            <a:ext cx="12156528" cy="4884191"/>
          </a:xfrm>
        </p:spPr>
        <p:txBody>
          <a:bodyPr>
            <a:normAutofit fontScale="70000" lnSpcReduction="20000"/>
          </a:bodyPr>
          <a:lstStyle/>
          <a:p>
            <a:endParaRPr lang="en-US" dirty="0"/>
          </a:p>
          <a:p>
            <a:pPr marL="0" indent="0">
              <a:lnSpc>
                <a:spcPct val="170000"/>
              </a:lnSpc>
              <a:buNone/>
            </a:pPr>
            <a:r>
              <a:rPr lang="en-US" sz="4500" dirty="0">
                <a:latin typeface="Twinkl Precursive" panose="02000000000000000000" pitchFamily="2" charset="77"/>
              </a:rPr>
              <a:t>Special friends: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4500" dirty="0">
                <a:latin typeface="Twinkl Precursive" panose="02000000000000000000" pitchFamily="2" charset="77"/>
              </a:rPr>
              <a:t>Rhyme:   “ Start the car? “</a:t>
            </a:r>
          </a:p>
          <a:p>
            <a:pPr marL="0" indent="0">
              <a:buNone/>
            </a:pPr>
            <a:endParaRPr lang="en-US" sz="4500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sz="4500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sz="4500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sz="4500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sz="4500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sz="4500" dirty="0">
                <a:latin typeface="Twinkl Precursive" panose="02000000000000000000" pitchFamily="2" charset="77"/>
              </a:rPr>
              <a:t> Can you write ‘</a:t>
            </a:r>
            <a:r>
              <a:rPr lang="en-US" sz="4500" dirty="0" err="1">
                <a:latin typeface="Twinkl Precursive" panose="02000000000000000000" pitchFamily="2" charset="77"/>
              </a:rPr>
              <a:t>ar</a:t>
            </a:r>
            <a:r>
              <a:rPr lang="en-US" sz="4500" dirty="0">
                <a:latin typeface="Twinkl Precursive" panose="02000000000000000000" pitchFamily="2" charset="77"/>
              </a:rPr>
              <a:t>’.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</p:txBody>
      </p:sp>
      <p:pic>
        <p:nvPicPr>
          <p:cNvPr id="1028" name="Picture 4" descr="ay ee igh ow oo oo ar or air ir ou oy My RWI sound mat ea oi a_e i_e o_e  u_e aw are">
            <a:extLst>
              <a:ext uri="{FF2B5EF4-FFF2-40B4-BE49-F238E27FC236}">
                <a16:creationId xmlns:a16="http://schemas.microsoft.com/office/drawing/2014/main" id="{8AE6485A-5C48-C34A-8369-2E4E4794A0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4849" y="2260130"/>
            <a:ext cx="3706077" cy="4273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9958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34C12-980D-C148-B4A8-77D16F1A5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410" y="89584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8000" dirty="0" err="1">
                <a:latin typeface="Twinkl Precursive" panose="02000000000000000000" pitchFamily="2" charset="77"/>
              </a:rPr>
              <a:t>ar</a:t>
            </a:r>
            <a:br>
              <a:rPr lang="en-US" sz="8000" dirty="0">
                <a:latin typeface="Twinkl Precursive" panose="02000000000000000000" pitchFamily="2" charset="77"/>
              </a:rPr>
            </a:br>
            <a:r>
              <a:rPr lang="en-US" sz="2400" dirty="0">
                <a:latin typeface="Twinkl Precursive" panose="02000000000000000000" pitchFamily="2" charset="77"/>
              </a:rPr>
              <a:t>Sound out and blend these words that contain ‘</a:t>
            </a:r>
            <a:r>
              <a:rPr lang="en-US" sz="2400" dirty="0" err="1">
                <a:latin typeface="Twinkl Precursive" panose="02000000000000000000" pitchFamily="2" charset="77"/>
              </a:rPr>
              <a:t>ar</a:t>
            </a:r>
            <a:r>
              <a:rPr lang="en-US" sz="2400" dirty="0">
                <a:latin typeface="Twinkl Precursive" panose="02000000000000000000" pitchFamily="2" charset="77"/>
              </a:rPr>
              <a:t>’.</a:t>
            </a:r>
            <a:br>
              <a:rPr lang="en-US" sz="2400" dirty="0">
                <a:latin typeface="Twinkl Precursive" panose="02000000000000000000" pitchFamily="2" charset="77"/>
              </a:rPr>
            </a:br>
            <a:r>
              <a:rPr lang="en-US" sz="2400" dirty="0">
                <a:latin typeface="Twinkl Precursive" panose="02000000000000000000" pitchFamily="2" charset="77"/>
              </a:rPr>
              <a:t>Listen to the example:</a:t>
            </a:r>
            <a:br>
              <a:rPr lang="en-US" sz="2400" dirty="0">
                <a:latin typeface="Twinkl Precursive" panose="02000000000000000000" pitchFamily="2" charset="77"/>
              </a:rPr>
            </a:br>
            <a:br>
              <a:rPr lang="en-US" dirty="0">
                <a:latin typeface="Twinkl Precursive" panose="02000000000000000000" pitchFamily="2" charset="77"/>
              </a:rPr>
            </a:br>
            <a:endParaRPr lang="en-US" dirty="0">
              <a:latin typeface="Twinkl Precursive" panose="02000000000000000000" pitchFamily="2" charset="77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9A8A86E-02C3-7147-993F-DB2414DD17AC}"/>
              </a:ext>
            </a:extLst>
          </p:cNvPr>
          <p:cNvSpPr/>
          <p:nvPr/>
        </p:nvSpPr>
        <p:spPr>
          <a:xfrm>
            <a:off x="546410" y="2486722"/>
            <a:ext cx="10805531" cy="326730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8383A-55F8-9A44-9C08-DA2977D92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863" y="2625242"/>
            <a:ext cx="10515600" cy="4816514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f	</a:t>
            </a:r>
            <a:r>
              <a:rPr lang="en-US" dirty="0" err="1">
                <a:latin typeface="Twinkl Precursive" panose="02000000000000000000" pitchFamily="2" charset="77"/>
              </a:rPr>
              <a:t>ar</a:t>
            </a:r>
            <a:r>
              <a:rPr lang="en-US" dirty="0">
                <a:latin typeface="Twinkl Precursive" panose="02000000000000000000" pitchFamily="2" charset="77"/>
              </a:rPr>
              <a:t>,    	      f	     </a:t>
            </a:r>
            <a:r>
              <a:rPr lang="en-US" dirty="0" err="1">
                <a:latin typeface="Twinkl Precursive" panose="02000000000000000000" pitchFamily="2" charset="77"/>
              </a:rPr>
              <a:t>ar</a:t>
            </a:r>
            <a:r>
              <a:rPr lang="en-US" dirty="0">
                <a:latin typeface="Twinkl Precursive" panose="02000000000000000000" pitchFamily="2" charset="77"/>
              </a:rPr>
              <a:t>, 				far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p	 </a:t>
            </a:r>
            <a:r>
              <a:rPr lang="en-US" dirty="0" err="1">
                <a:latin typeface="Twinkl Precursive" panose="02000000000000000000" pitchFamily="2" charset="77"/>
              </a:rPr>
              <a:t>ar</a:t>
            </a:r>
            <a:r>
              <a:rPr lang="en-US" dirty="0">
                <a:latin typeface="Twinkl Precursive" panose="02000000000000000000" pitchFamily="2" charset="77"/>
              </a:rPr>
              <a:t>	  t,	      p      </a:t>
            </a:r>
            <a:r>
              <a:rPr lang="en-US" dirty="0" err="1">
                <a:latin typeface="Twinkl Precursive" panose="02000000000000000000" pitchFamily="2" charset="77"/>
              </a:rPr>
              <a:t>ar</a:t>
            </a:r>
            <a:r>
              <a:rPr lang="en-US" dirty="0">
                <a:latin typeface="Twinkl Precursive" panose="02000000000000000000" pitchFamily="2" charset="77"/>
              </a:rPr>
              <a:t>	t,			part</a:t>
            </a: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s   m   </a:t>
            </a:r>
            <a:r>
              <a:rPr lang="en-US" dirty="0" err="1">
                <a:latin typeface="Twinkl Precursive" panose="02000000000000000000" pitchFamily="2" charset="77"/>
              </a:rPr>
              <a:t>ar</a:t>
            </a:r>
            <a:r>
              <a:rPr lang="en-US" dirty="0">
                <a:latin typeface="Twinkl Precursive" panose="02000000000000000000" pitchFamily="2" charset="77"/>
              </a:rPr>
              <a:t>   t,	      s  m  </a:t>
            </a:r>
            <a:r>
              <a:rPr lang="en-US" dirty="0" err="1">
                <a:latin typeface="Twinkl Precursive" panose="02000000000000000000" pitchFamily="2" charset="77"/>
              </a:rPr>
              <a:t>ar</a:t>
            </a:r>
            <a:r>
              <a:rPr lang="en-US" dirty="0">
                <a:latin typeface="Twinkl Precursive" panose="02000000000000000000" pitchFamily="2" charset="77"/>
              </a:rPr>
              <a:t>  </a:t>
            </a:r>
            <a:r>
              <a:rPr lang="en-US" u="sng" dirty="0">
                <a:latin typeface="Twinkl Precursive" panose="02000000000000000000" pitchFamily="2" charset="77"/>
              </a:rPr>
              <a:t>t</a:t>
            </a:r>
            <a:r>
              <a:rPr lang="en-US" dirty="0">
                <a:latin typeface="Twinkl Precursive" panose="02000000000000000000" pitchFamily="2" charset="77"/>
              </a:rPr>
              <a:t>,		        smart</a:t>
            </a:r>
            <a:endParaRPr lang="en-US" u="sng" dirty="0">
              <a:latin typeface="Twinkl Precursive" panose="02000000000000000000" pitchFamily="2" charset="7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2F7BA3-83F4-5B45-9DC7-072E83CCC030}"/>
              </a:ext>
            </a:extLst>
          </p:cNvPr>
          <p:cNvSpPr txBox="1"/>
          <p:nvPr/>
        </p:nvSpPr>
        <p:spPr>
          <a:xfrm>
            <a:off x="546410" y="6081940"/>
            <a:ext cx="1079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winkl Precursive" panose="02000000000000000000" pitchFamily="2" charset="77"/>
              </a:rPr>
              <a:t>Can you write these words out?   See if you can do so without looking at the words.</a:t>
            </a:r>
          </a:p>
        </p:txBody>
      </p:sp>
      <p:pic>
        <p:nvPicPr>
          <p:cNvPr id="8196" name="Picture 4" descr="Star of the Week – 27.11.15 | Abbotswell P1">
            <a:extLst>
              <a:ext uri="{FF2B5EF4-FFF2-40B4-BE49-F238E27FC236}">
                <a16:creationId xmlns:a16="http://schemas.microsoft.com/office/drawing/2014/main" id="{5F97779C-1F74-8340-8062-A9E7CE86D1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3434" y="261672"/>
            <a:ext cx="1999784" cy="1666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Audio Recording 21 Jan 2021 at 16:53:56" descr="Audio Recording 21 Jan 2021 at 16:53:56">
            <a:hlinkClick r:id="" action="ppaction://media"/>
            <a:extLst>
              <a:ext uri="{FF2B5EF4-FFF2-40B4-BE49-F238E27FC236}">
                <a16:creationId xmlns:a16="http://schemas.microsoft.com/office/drawing/2014/main" id="{B09A9F97-53CE-A149-8EC4-7BF5A7E1C9F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130800" y="146390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5786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8DC9C-DBD0-5844-8D95-3922D3AD45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2032"/>
            <a:ext cx="10515600" cy="1325563"/>
          </a:xfrm>
        </p:spPr>
        <p:txBody>
          <a:bodyPr>
            <a:noAutofit/>
          </a:bodyPr>
          <a:lstStyle/>
          <a:p>
            <a:r>
              <a:rPr lang="en-US" sz="9600" dirty="0">
                <a:latin typeface="Twinkl Precursive" panose="02000000000000000000" pitchFamily="2" charset="77"/>
              </a:rPr>
              <a:t>or		or		or		or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E72D2-FEBE-204A-AD71-6397079BAA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2942" y="1922470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Special Friends!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dirty="0">
                <a:latin typeface="Twinkl Precursive" panose="02000000000000000000" pitchFamily="2" charset="77"/>
              </a:rPr>
              <a:t>Rhyme: “ Shut the door? ”.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Can you write ‘or’ .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</p:txBody>
      </p:sp>
      <p:pic>
        <p:nvPicPr>
          <p:cNvPr id="3074" name="Picture 2" descr="Phonics - Read Write Inc. Set 2 Mini Flashcards | Teaching Resources">
            <a:extLst>
              <a:ext uri="{FF2B5EF4-FFF2-40B4-BE49-F238E27FC236}">
                <a16:creationId xmlns:a16="http://schemas.microsoft.com/office/drawing/2014/main" id="{EAA96433-2DCE-AE4C-8EA4-CCB4B83770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1986" y="1757595"/>
            <a:ext cx="3869009" cy="4752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4707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34C12-980D-C148-B4A8-77D16F1A5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410" y="811531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8000" dirty="0">
                <a:latin typeface="Twinkl Precursive" panose="02000000000000000000" pitchFamily="2" charset="77"/>
              </a:rPr>
              <a:t>or</a:t>
            </a:r>
            <a:br>
              <a:rPr lang="en-US" sz="8000" dirty="0">
                <a:latin typeface="Twinkl Precursive" panose="02000000000000000000" pitchFamily="2" charset="77"/>
              </a:rPr>
            </a:br>
            <a:r>
              <a:rPr lang="en-US" sz="2400" dirty="0">
                <a:latin typeface="Twinkl Precursive" panose="02000000000000000000" pitchFamily="2" charset="77"/>
              </a:rPr>
              <a:t>Sound out and blend these words that contain ‘or’.</a:t>
            </a:r>
            <a:br>
              <a:rPr lang="en-US" sz="2400" dirty="0">
                <a:latin typeface="Twinkl Precursive" panose="02000000000000000000" pitchFamily="2" charset="77"/>
              </a:rPr>
            </a:br>
            <a:r>
              <a:rPr lang="en-US" sz="2400" dirty="0">
                <a:latin typeface="Twinkl Precursive" panose="02000000000000000000" pitchFamily="2" charset="77"/>
              </a:rPr>
              <a:t>Listen to the example:</a:t>
            </a:r>
            <a:br>
              <a:rPr lang="en-US" sz="2400" dirty="0">
                <a:latin typeface="Twinkl Precursive" panose="02000000000000000000" pitchFamily="2" charset="77"/>
              </a:rPr>
            </a:br>
            <a:br>
              <a:rPr lang="en-US" dirty="0">
                <a:latin typeface="Twinkl Precursive" panose="02000000000000000000" pitchFamily="2" charset="77"/>
              </a:rPr>
            </a:br>
            <a:endParaRPr lang="en-US" dirty="0">
              <a:latin typeface="Twinkl Precursive" panose="02000000000000000000" pitchFamily="2" charset="77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9A8A86E-02C3-7147-993F-DB2414DD17AC}"/>
              </a:ext>
            </a:extLst>
          </p:cNvPr>
          <p:cNvSpPr/>
          <p:nvPr/>
        </p:nvSpPr>
        <p:spPr>
          <a:xfrm>
            <a:off x="546410" y="2486722"/>
            <a:ext cx="10805531" cy="326730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8383A-55F8-9A44-9C08-DA2977D92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863" y="2625242"/>
            <a:ext cx="10536044" cy="3351812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f	or,    	       f      or , 			for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s	or	t,	       s	or     t,		sort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s	p   or   t ,	s     p    or   t,		sport	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A3B7B6-FFCD-244F-A78A-31EC6C106348}"/>
              </a:ext>
            </a:extLst>
          </p:cNvPr>
          <p:cNvSpPr txBox="1"/>
          <p:nvPr/>
        </p:nvSpPr>
        <p:spPr>
          <a:xfrm>
            <a:off x="546410" y="6081940"/>
            <a:ext cx="1079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winkl Precursive" panose="02000000000000000000" pitchFamily="2" charset="77"/>
              </a:rPr>
              <a:t>Can you write these words out?   See if you can do so without looking at the words.</a:t>
            </a:r>
          </a:p>
        </p:txBody>
      </p:sp>
      <p:pic>
        <p:nvPicPr>
          <p:cNvPr id="9218" name="Picture 2" descr="Portable fort-sprouting grenades are coming to Fortnite | PC Gamer">
            <a:extLst>
              <a:ext uri="{FF2B5EF4-FFF2-40B4-BE49-F238E27FC236}">
                <a16:creationId xmlns:a16="http://schemas.microsoft.com/office/drawing/2014/main" id="{9CE43D9A-2811-7C4C-A972-C9815D0A96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6655" y="543901"/>
            <a:ext cx="2133998" cy="1195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Audio Recording 21 Jan 2021 at 16:54:45" descr="Audio Recording 21 Jan 2021 at 16:54:45">
            <a:hlinkClick r:id="" action="ppaction://media"/>
            <a:extLst>
              <a:ext uri="{FF2B5EF4-FFF2-40B4-BE49-F238E27FC236}">
                <a16:creationId xmlns:a16="http://schemas.microsoft.com/office/drawing/2014/main" id="{7C64888D-9E07-DA42-A220-9CAF15352EF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760133" y="141394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3351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6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8DC9C-DBD0-5844-8D95-3922D3AD45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8033" y="408452"/>
            <a:ext cx="10515600" cy="1460500"/>
          </a:xfrm>
        </p:spPr>
        <p:txBody>
          <a:bodyPr>
            <a:noAutofit/>
          </a:bodyPr>
          <a:lstStyle/>
          <a:p>
            <a:r>
              <a:rPr lang="en-US" sz="9600" dirty="0">
                <a:latin typeface="Twinkl Precursive" panose="02000000000000000000" pitchFamily="2" charset="77"/>
              </a:rPr>
              <a:t>air 	air		air	  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E72D2-FEBE-204A-AD71-6397079BAA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8367" y="1707918"/>
            <a:ext cx="10515600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lnSpc>
                <a:spcPct val="170000"/>
              </a:lnSpc>
              <a:buNone/>
            </a:pPr>
            <a:r>
              <a:rPr lang="en-US" dirty="0">
                <a:latin typeface="Twinkl Precursive" panose="02000000000000000000" pitchFamily="2" charset="77"/>
              </a:rPr>
              <a:t>Special friends!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dirty="0">
                <a:latin typeface="Twinkl Precursive" panose="02000000000000000000" pitchFamily="2" charset="77"/>
              </a:rPr>
              <a:t>Rhyme:   “ That’s not fair! ”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Can you write ‘air’ .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</p:txBody>
      </p:sp>
      <p:pic>
        <p:nvPicPr>
          <p:cNvPr id="4098" name="Picture 2" descr="ay ee igh ow oo oo ar or air ir ou oy My RWI sound mat ea oi a_e i_e o_e  u_e aw are">
            <a:extLst>
              <a:ext uri="{FF2B5EF4-FFF2-40B4-BE49-F238E27FC236}">
                <a16:creationId xmlns:a16="http://schemas.microsoft.com/office/drawing/2014/main" id="{DE828584-CA32-744C-9A98-7CBC794F6A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0253" y="1902949"/>
            <a:ext cx="3956206" cy="4621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77767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34C12-980D-C148-B4A8-77D16F1A5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410" y="87205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8000" dirty="0">
                <a:latin typeface="Twinkl Precursive" panose="02000000000000000000" pitchFamily="2" charset="77"/>
              </a:rPr>
              <a:t>air</a:t>
            </a:r>
            <a:br>
              <a:rPr lang="en-US" sz="8000" dirty="0">
                <a:latin typeface="Twinkl Precursive" panose="02000000000000000000" pitchFamily="2" charset="77"/>
              </a:rPr>
            </a:br>
            <a:r>
              <a:rPr lang="en-US" sz="2400" dirty="0">
                <a:latin typeface="Twinkl Precursive" panose="02000000000000000000" pitchFamily="2" charset="77"/>
              </a:rPr>
              <a:t>Sound out and blend these words that contain ‘air’. </a:t>
            </a:r>
            <a:br>
              <a:rPr lang="en-US" sz="2400" dirty="0">
                <a:latin typeface="Twinkl Precursive" panose="02000000000000000000" pitchFamily="2" charset="77"/>
              </a:rPr>
            </a:br>
            <a:r>
              <a:rPr lang="en-US" sz="2400" dirty="0">
                <a:latin typeface="Twinkl Precursive" panose="02000000000000000000" pitchFamily="2" charset="77"/>
              </a:rPr>
              <a:t>Listen to the example:</a:t>
            </a:r>
            <a:br>
              <a:rPr lang="en-US" sz="2400" dirty="0">
                <a:latin typeface="Twinkl Precursive" panose="02000000000000000000" pitchFamily="2" charset="77"/>
              </a:rPr>
            </a:br>
            <a:br>
              <a:rPr lang="en-US" dirty="0">
                <a:latin typeface="Twinkl Precursive" panose="02000000000000000000" pitchFamily="2" charset="77"/>
              </a:rPr>
            </a:br>
            <a:endParaRPr lang="en-US" dirty="0">
              <a:latin typeface="Twinkl Precursive" panose="02000000000000000000" pitchFamily="2" charset="77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9A8A86E-02C3-7147-993F-DB2414DD17AC}"/>
              </a:ext>
            </a:extLst>
          </p:cNvPr>
          <p:cNvSpPr/>
          <p:nvPr/>
        </p:nvSpPr>
        <p:spPr>
          <a:xfrm>
            <a:off x="546410" y="2486722"/>
            <a:ext cx="10805531" cy="32673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8383A-55F8-9A44-9C08-DA2977D92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863" y="2625242"/>
            <a:ext cx="10515600" cy="4816514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h    air,	        h	air,  	        hair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 err="1">
                <a:latin typeface="Twinkl Precursive" panose="02000000000000000000" pitchFamily="2" charset="77"/>
              </a:rPr>
              <a:t>ch</a:t>
            </a:r>
            <a:r>
              <a:rPr lang="en-US" dirty="0">
                <a:latin typeface="Twinkl Precursive" panose="02000000000000000000" pitchFamily="2" charset="77"/>
              </a:rPr>
              <a:t>    air,		</a:t>
            </a:r>
            <a:r>
              <a:rPr lang="en-US" dirty="0" err="1">
                <a:latin typeface="Twinkl Precursive" panose="02000000000000000000" pitchFamily="2" charset="77"/>
              </a:rPr>
              <a:t>ch</a:t>
            </a:r>
            <a:r>
              <a:rPr lang="en-US" dirty="0">
                <a:latin typeface="Twinkl Precursive" panose="02000000000000000000" pitchFamily="2" charset="77"/>
              </a:rPr>
              <a:t>	air,	                chair</a:t>
            </a:r>
            <a:endParaRPr lang="en-US" u="sng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l	air,		l	air,		        lair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2F7BA3-83F4-5B45-9DC7-072E83CCC030}"/>
              </a:ext>
            </a:extLst>
          </p:cNvPr>
          <p:cNvSpPr txBox="1"/>
          <p:nvPr/>
        </p:nvSpPr>
        <p:spPr>
          <a:xfrm>
            <a:off x="546410" y="6081940"/>
            <a:ext cx="1079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winkl Precursive" panose="02000000000000000000" pitchFamily="2" charset="77"/>
              </a:rPr>
              <a:t>Can you write these words out?   See if you can do so without looking at the words.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6E3A250-8D76-AC44-A8A8-3B2C753AB3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4605" y="392886"/>
            <a:ext cx="1440985" cy="1440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Audio Recording 21 Jan 2021 at 16:55:08" descr="Audio Recording 21 Jan 2021 at 16:55:08">
            <a:hlinkClick r:id="" action="ppaction://media"/>
            <a:extLst>
              <a:ext uri="{FF2B5EF4-FFF2-40B4-BE49-F238E27FC236}">
                <a16:creationId xmlns:a16="http://schemas.microsoft.com/office/drawing/2014/main" id="{E7C4C011-0104-ED48-994E-62BE66EF563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820920" y="1346011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252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96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8DC9C-DBD0-5844-8D95-3922D3AD45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629" y="365125"/>
            <a:ext cx="11086171" cy="1325563"/>
          </a:xfrm>
        </p:spPr>
        <p:txBody>
          <a:bodyPr>
            <a:noAutofit/>
          </a:bodyPr>
          <a:lstStyle/>
          <a:p>
            <a:br>
              <a:rPr lang="en-US" sz="9600" dirty="0">
                <a:latin typeface="Twinkl Precursive" panose="02000000000000000000" pitchFamily="2" charset="77"/>
              </a:rPr>
            </a:br>
            <a:r>
              <a:rPr lang="en-US" sz="9600" dirty="0" err="1">
                <a:latin typeface="Twinkl Precursive" panose="02000000000000000000" pitchFamily="2" charset="77"/>
              </a:rPr>
              <a:t>ir</a:t>
            </a:r>
            <a:r>
              <a:rPr lang="en-US" sz="9600" dirty="0">
                <a:latin typeface="Twinkl Precursive" panose="02000000000000000000" pitchFamily="2" charset="77"/>
              </a:rPr>
              <a:t>		</a:t>
            </a:r>
            <a:r>
              <a:rPr lang="en-US" sz="9600" dirty="0" err="1">
                <a:latin typeface="Twinkl Precursive" panose="02000000000000000000" pitchFamily="2" charset="77"/>
              </a:rPr>
              <a:t>ir</a:t>
            </a:r>
            <a:r>
              <a:rPr lang="en-US" sz="9600" dirty="0">
                <a:latin typeface="Twinkl Precursive" panose="02000000000000000000" pitchFamily="2" charset="77"/>
              </a:rPr>
              <a:t>		</a:t>
            </a:r>
            <a:r>
              <a:rPr lang="en-US" sz="9600" dirty="0" err="1">
                <a:latin typeface="Twinkl Precursive" panose="02000000000000000000" pitchFamily="2" charset="77"/>
              </a:rPr>
              <a:t>ir</a:t>
            </a:r>
            <a:r>
              <a:rPr lang="en-US" sz="9600" dirty="0">
                <a:latin typeface="Twinkl Precursive" panose="02000000000000000000" pitchFamily="2" charset="77"/>
              </a:rPr>
              <a:t>	 </a:t>
            </a:r>
            <a:r>
              <a:rPr lang="en-US" sz="9600" dirty="0" err="1">
                <a:latin typeface="Twinkl Precursive" panose="02000000000000000000" pitchFamily="2" charset="77"/>
              </a:rPr>
              <a:t>ir</a:t>
            </a:r>
            <a:r>
              <a:rPr lang="en-US" sz="9600" dirty="0">
                <a:latin typeface="Twinkl Precursive" panose="02000000000000000000" pitchFamily="2" charset="77"/>
              </a:rPr>
              <a:t>		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E72D2-FEBE-204A-AD71-6397079BAA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780" y="1602600"/>
            <a:ext cx="10515600" cy="4351338"/>
          </a:xfrm>
        </p:spPr>
        <p:txBody>
          <a:bodyPr>
            <a:normAutofit fontScale="70000" lnSpcReduction="20000"/>
          </a:bodyPr>
          <a:lstStyle/>
          <a:p>
            <a:endParaRPr lang="en-US" dirty="0"/>
          </a:p>
          <a:p>
            <a:pPr marL="0" indent="0">
              <a:lnSpc>
                <a:spcPct val="170000"/>
              </a:lnSpc>
              <a:buNone/>
            </a:pPr>
            <a:r>
              <a:rPr lang="en-US" dirty="0">
                <a:latin typeface="Twinkl Precursive" panose="02000000000000000000" pitchFamily="2" charset="77"/>
              </a:rPr>
              <a:t>Special friends!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dirty="0">
                <a:latin typeface="Twinkl Precursive" panose="02000000000000000000" pitchFamily="2" charset="77"/>
              </a:rPr>
              <a:t>Rhyme:  “ Whirl and twirl!”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Can you write ‘</a:t>
            </a:r>
            <a:r>
              <a:rPr lang="en-US" dirty="0" err="1">
                <a:latin typeface="Twinkl Precursive" panose="02000000000000000000" pitchFamily="2" charset="77"/>
              </a:rPr>
              <a:t>ir</a:t>
            </a:r>
            <a:r>
              <a:rPr lang="en-US" dirty="0">
                <a:latin typeface="Twinkl Precursive" panose="02000000000000000000" pitchFamily="2" charset="77"/>
              </a:rPr>
              <a:t>’ .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</p:txBody>
      </p:sp>
      <p:pic>
        <p:nvPicPr>
          <p:cNvPr id="5122" name="Picture 2" descr="Untitled">
            <a:extLst>
              <a:ext uri="{FF2B5EF4-FFF2-40B4-BE49-F238E27FC236}">
                <a16:creationId xmlns:a16="http://schemas.microsoft.com/office/drawing/2014/main" id="{16F8A6F2-54FC-7948-BDF9-C61CE30859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7916" y="2367338"/>
            <a:ext cx="2652131" cy="4125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69490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34C12-980D-C148-B4A8-77D16F1A5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410" y="83324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8000" dirty="0" err="1">
                <a:latin typeface="Twinkl Precursive" panose="02000000000000000000" pitchFamily="2" charset="77"/>
              </a:rPr>
              <a:t>ir</a:t>
            </a:r>
            <a:br>
              <a:rPr lang="en-US" sz="8000" dirty="0">
                <a:latin typeface="Twinkl Precursive" panose="02000000000000000000" pitchFamily="2" charset="77"/>
              </a:rPr>
            </a:br>
            <a:r>
              <a:rPr lang="en-US" sz="2400" dirty="0">
                <a:latin typeface="Twinkl Precursive" panose="02000000000000000000" pitchFamily="2" charset="77"/>
              </a:rPr>
              <a:t>Sound out and blend these words that contain ‘</a:t>
            </a:r>
            <a:r>
              <a:rPr lang="en-US" sz="2400" dirty="0" err="1">
                <a:latin typeface="Twinkl Precursive" panose="02000000000000000000" pitchFamily="2" charset="77"/>
              </a:rPr>
              <a:t>ir</a:t>
            </a:r>
            <a:r>
              <a:rPr lang="en-US" sz="2400" dirty="0">
                <a:latin typeface="Twinkl Precursive" panose="02000000000000000000" pitchFamily="2" charset="77"/>
              </a:rPr>
              <a:t>’.</a:t>
            </a:r>
            <a:br>
              <a:rPr lang="en-US" sz="2400" dirty="0">
                <a:latin typeface="Twinkl Precursive" panose="02000000000000000000" pitchFamily="2" charset="77"/>
              </a:rPr>
            </a:br>
            <a:r>
              <a:rPr lang="en-US" sz="2400" dirty="0">
                <a:latin typeface="Twinkl Precursive" panose="02000000000000000000" pitchFamily="2" charset="77"/>
              </a:rPr>
              <a:t>Listen to the example:</a:t>
            </a:r>
            <a:br>
              <a:rPr lang="en-US" sz="2400" dirty="0">
                <a:latin typeface="Twinkl Precursive" panose="02000000000000000000" pitchFamily="2" charset="77"/>
              </a:rPr>
            </a:br>
            <a:br>
              <a:rPr lang="en-US" dirty="0">
                <a:latin typeface="Twinkl Precursive" panose="02000000000000000000" pitchFamily="2" charset="77"/>
              </a:rPr>
            </a:br>
            <a:endParaRPr lang="en-US" dirty="0">
              <a:latin typeface="Twinkl Precursive" panose="02000000000000000000" pitchFamily="2" charset="77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9A8A86E-02C3-7147-993F-DB2414DD17AC}"/>
              </a:ext>
            </a:extLst>
          </p:cNvPr>
          <p:cNvSpPr/>
          <p:nvPr/>
        </p:nvSpPr>
        <p:spPr>
          <a:xfrm>
            <a:off x="546410" y="2486722"/>
            <a:ext cx="10805531" cy="32673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8383A-55F8-9A44-9C08-DA2977D92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863" y="2625242"/>
            <a:ext cx="10515600" cy="4816514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g	</a:t>
            </a:r>
            <a:r>
              <a:rPr lang="en-US" dirty="0" err="1">
                <a:latin typeface="Twinkl Precursive" panose="02000000000000000000" pitchFamily="2" charset="77"/>
              </a:rPr>
              <a:t>ir</a:t>
            </a:r>
            <a:r>
              <a:rPr lang="en-US" dirty="0">
                <a:latin typeface="Twinkl Precursive" panose="02000000000000000000" pitchFamily="2" charset="77"/>
              </a:rPr>
              <a:t>	l,    	      g      </a:t>
            </a:r>
            <a:r>
              <a:rPr lang="en-US" dirty="0" err="1">
                <a:latin typeface="Twinkl Precursive" panose="02000000000000000000" pitchFamily="2" charset="77"/>
              </a:rPr>
              <a:t>ir</a:t>
            </a:r>
            <a:r>
              <a:rPr lang="en-US" dirty="0">
                <a:latin typeface="Twinkl Precursive" panose="02000000000000000000" pitchFamily="2" charset="77"/>
              </a:rPr>
              <a:t>     l, 		girl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b	</a:t>
            </a:r>
            <a:r>
              <a:rPr lang="en-US" dirty="0" err="1">
                <a:latin typeface="Twinkl Precursive" panose="02000000000000000000" pitchFamily="2" charset="77"/>
              </a:rPr>
              <a:t>ir</a:t>
            </a:r>
            <a:r>
              <a:rPr lang="en-US" dirty="0">
                <a:latin typeface="Twinkl Precursive" panose="02000000000000000000" pitchFamily="2" charset="77"/>
              </a:rPr>
              <a:t>	 d,	       b      </a:t>
            </a:r>
            <a:r>
              <a:rPr lang="en-US" dirty="0" err="1">
                <a:latin typeface="Twinkl Precursive" panose="02000000000000000000" pitchFamily="2" charset="77"/>
              </a:rPr>
              <a:t>ir</a:t>
            </a:r>
            <a:r>
              <a:rPr lang="en-US" dirty="0">
                <a:latin typeface="Twinkl Precursive" panose="02000000000000000000" pitchFamily="2" charset="77"/>
              </a:rPr>
              <a:t>     d,	         bird</a:t>
            </a:r>
          </a:p>
          <a:p>
            <a:pPr marL="0" indent="0">
              <a:buNone/>
            </a:pPr>
            <a:endParaRPr lang="en-US" dirty="0">
              <a:latin typeface="Twinkl Precursive" panose="02000000000000000000" pitchFamily="2" charset="77"/>
            </a:endParaRPr>
          </a:p>
          <a:p>
            <a:pPr marL="0" indent="0">
              <a:buNone/>
            </a:pPr>
            <a:r>
              <a:rPr lang="en-US" dirty="0" err="1">
                <a:latin typeface="Twinkl Precursive" panose="02000000000000000000" pitchFamily="2" charset="77"/>
              </a:rPr>
              <a:t>th</a:t>
            </a:r>
            <a:r>
              <a:rPr lang="en-US" dirty="0">
                <a:latin typeface="Twinkl Precursive" panose="02000000000000000000" pitchFamily="2" charset="77"/>
              </a:rPr>
              <a:t>	</a:t>
            </a:r>
            <a:r>
              <a:rPr lang="en-US" dirty="0" err="1">
                <a:latin typeface="Twinkl Precursive" panose="02000000000000000000" pitchFamily="2" charset="77"/>
              </a:rPr>
              <a:t>ir</a:t>
            </a:r>
            <a:r>
              <a:rPr lang="en-US" dirty="0">
                <a:latin typeface="Twinkl Precursive" panose="02000000000000000000" pitchFamily="2" charset="77"/>
              </a:rPr>
              <a:t>	d,           </a:t>
            </a:r>
            <a:r>
              <a:rPr lang="en-US" dirty="0" err="1">
                <a:latin typeface="Twinkl Precursive" panose="02000000000000000000" pitchFamily="2" charset="77"/>
              </a:rPr>
              <a:t>th</a:t>
            </a:r>
            <a:r>
              <a:rPr lang="en-US" dirty="0">
                <a:latin typeface="Twinkl Precursive" panose="02000000000000000000" pitchFamily="2" charset="77"/>
              </a:rPr>
              <a:t>	  </a:t>
            </a:r>
            <a:r>
              <a:rPr lang="en-US" dirty="0" err="1">
                <a:latin typeface="Twinkl Precursive" panose="02000000000000000000" pitchFamily="2" charset="77"/>
              </a:rPr>
              <a:t>ir</a:t>
            </a:r>
            <a:r>
              <a:rPr lang="en-US" dirty="0">
                <a:latin typeface="Twinkl Precursive" panose="02000000000000000000" pitchFamily="2" charset="77"/>
              </a:rPr>
              <a:t>	  d		 third</a:t>
            </a: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Twinkl Precursive" panose="02000000000000000000" pitchFamily="2" charset="77"/>
              </a:rPr>
              <a:t>			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2F7BA3-83F4-5B45-9DC7-072E83CCC030}"/>
              </a:ext>
            </a:extLst>
          </p:cNvPr>
          <p:cNvSpPr txBox="1"/>
          <p:nvPr/>
        </p:nvSpPr>
        <p:spPr>
          <a:xfrm>
            <a:off x="546410" y="6081940"/>
            <a:ext cx="1079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winkl Precursive" panose="02000000000000000000" pitchFamily="2" charset="77"/>
              </a:rPr>
              <a:t>Can you write these words out?   See if you can do so without looking at the words.</a:t>
            </a:r>
          </a:p>
        </p:txBody>
      </p:sp>
      <p:pic>
        <p:nvPicPr>
          <p:cNvPr id="2050" name="Picture 2" descr="Men's GANT Slim Oxford Shirt">
            <a:extLst>
              <a:ext uri="{FF2B5EF4-FFF2-40B4-BE49-F238E27FC236}">
                <a16:creationId xmlns:a16="http://schemas.microsoft.com/office/drawing/2014/main" id="{472F65BF-FA9C-1244-B82B-0B7C3C5069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0191" y="505337"/>
            <a:ext cx="1301750" cy="156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Audio Recording 21 Jan 2021 at 16:55:25" descr="Audio Recording 21 Jan 2021 at 16:55:25">
            <a:hlinkClick r:id="" action="ppaction://media"/>
            <a:extLst>
              <a:ext uri="{FF2B5EF4-FFF2-40B4-BE49-F238E27FC236}">
                <a16:creationId xmlns:a16="http://schemas.microsoft.com/office/drawing/2014/main" id="{DB23FAE5-866C-BE44-8817-E25B9EF5C3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130800" y="139502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5085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29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1822</TotalTime>
  <Words>729</Words>
  <Application>Microsoft Macintosh PowerPoint</Application>
  <PresentationFormat>Widescreen</PresentationFormat>
  <Paragraphs>119</Paragraphs>
  <Slides>13</Slides>
  <Notes>0</Notes>
  <HiddenSlides>0</HiddenSlides>
  <MMClips>6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Twinkl Precursive</vt:lpstr>
      <vt:lpstr>Office Theme</vt:lpstr>
      <vt:lpstr>PowerPoint Presentation</vt:lpstr>
      <vt:lpstr>ar  ar ar  ar </vt:lpstr>
      <vt:lpstr>ar Sound out and blend these words that contain ‘ar’. Listen to the example:  </vt:lpstr>
      <vt:lpstr>or  or  or  or </vt:lpstr>
      <vt:lpstr>or Sound out and blend these words that contain ‘or’. Listen to the example:  </vt:lpstr>
      <vt:lpstr>air  air  air    </vt:lpstr>
      <vt:lpstr>air Sound out and blend these words that contain ‘air’.  Listen to the example:  </vt:lpstr>
      <vt:lpstr> ir  ir  ir  ir   </vt:lpstr>
      <vt:lpstr>ir Sound out and blend these words that contain ‘ir’. Listen to the example:  </vt:lpstr>
      <vt:lpstr>PowerPoint Presentation</vt:lpstr>
      <vt:lpstr>Sound out and blend these words that contain oo. Listen to the example:</vt:lpstr>
      <vt:lpstr>oy   oy  oy oy  </vt:lpstr>
      <vt:lpstr>‘     oy.     Sound out and blend these words that contain ‘oy’.  Listen to the example: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 Kindred</dc:creator>
  <cp:lastModifiedBy>C Kindred</cp:lastModifiedBy>
  <cp:revision>53</cp:revision>
  <dcterms:created xsi:type="dcterms:W3CDTF">2021-01-12T13:33:03Z</dcterms:created>
  <dcterms:modified xsi:type="dcterms:W3CDTF">2021-01-21T16:56:02Z</dcterms:modified>
</cp:coreProperties>
</file>