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1" r:id="rId3"/>
    <p:sldId id="264" r:id="rId4"/>
    <p:sldId id="275" r:id="rId5"/>
    <p:sldId id="258" r:id="rId6"/>
    <p:sldId id="277" r:id="rId7"/>
    <p:sldId id="262" r:id="rId8"/>
    <p:sldId id="279" r:id="rId9"/>
    <p:sldId id="263" r:id="rId10"/>
    <p:sldId id="286" r:id="rId11"/>
    <p:sldId id="285" r:id="rId12"/>
    <p:sldId id="283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70"/>
    <p:restoredTop sz="94673"/>
  </p:normalViewPr>
  <p:slideViewPr>
    <p:cSldViewPr snapToGrid="0" snapToObjects="1">
      <p:cViewPr varScale="1">
        <p:scale>
          <a:sx n="84" d="100"/>
          <a:sy n="84" d="100"/>
        </p:scale>
        <p:origin x="200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FC6B-BC65-CF46-9320-48D0C9828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BBFA0D-00BF-0D47-BDF3-C4CDC2477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A3F95-F591-B140-9486-5756EA297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B95EB-2521-754B-B54B-B347E4E72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BE834-A1A0-114A-97E0-357DBA361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0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8D052-DC82-4348-9540-A33EFE2FC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B69B6-7610-F246-AC79-DE0ABBA1C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0B881-657B-5743-A0F9-4FDABAB7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1DD1E-478F-A049-BF70-24C58D81D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954B6-BBA8-8747-9C87-BB4D920FD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8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025218-AD63-A14E-9EF0-C6FEDD70A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6C4057-C4AD-214A-8652-8CFE751C8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8C328-7CFD-9C4D-8D25-262AC6BC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7E06D-9B7E-394C-8D7B-67CDF1B91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FF260-FFB6-B449-B9E8-75BFE594F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48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019BE-CD7E-7946-834C-BEA226A35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A3467-B779-5046-AED9-FA5A86ECA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0717C-0398-6243-B133-41BE477DE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CD345-F480-C546-8B81-33625690D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417FD-FE3A-B846-95B0-3692FB20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1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DBD3E-E6AC-4D42-AF68-A06C98520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19193-8219-3F44-A239-4D3859882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81552-53E7-1342-8229-0DD7F7EF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51BE5-DBA8-C24E-82BB-C669E60E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5A717-46D9-9642-AAC8-9F781B26A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64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CA15B-AF43-F842-B0AD-BE674BB7A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244B3-651E-A643-B034-53E90CC10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549CD-590D-A546-8E51-1A0505D9A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08A61-564F-CD44-8D6B-5BB8758D8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8E01F-D8E5-3E42-AD63-83E0D23BC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0C8930-4C0F-6048-A771-5ABCAA8E4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76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D3DCA-0987-194A-9542-F086318B8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FB739-3DF8-A347-8A8D-93309CC04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D5047-B8BE-2545-8B11-B78083F9B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8EB465-4563-A346-A7F9-DB1CECE89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193734-6AAF-E544-BE9F-947A421F2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9FBEB6-95D4-F648-87A2-70E79A5D2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329ACF-6A44-0447-91FC-576049276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7D69E3-789F-2641-8A39-F49B685F5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04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D4678-866C-BE44-A2CB-38690DFF2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681ADB-9ADF-7245-A508-BFA127D6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548D0A-C4F8-394B-B2E5-3E9DA691F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BB0206-A2B5-9944-AE7F-82AEE6B40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3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CDC665-EACD-E948-825E-23E8D45D9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FB0498-4047-3648-9848-EA6B17AF1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ED67EF-FAF9-0B49-9E31-CBE5FF184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18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F6A5E-319F-0749-AB9F-7B530630B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70863-0E20-9344-92B6-AE15C3279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25B9B6-EEC2-6440-B5E0-82B753469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3E69C-EFC9-2B4C-82C0-143CE659D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B0D59-555F-4F49-AC41-7FC33206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77EF0-A39E-4947-BF0D-C85450826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65457-5889-E04A-AC4D-2E944E23F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0C45C3-10EC-3047-A777-C3EAB63EC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1A5C4-8F8B-AB45-AFDB-05DA4477F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D314AD-BD7C-A147-9DCF-5056110D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EAA1D-0750-724F-82E4-1A6521A91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F4282-955D-9A41-9C40-E6F64AD7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95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D5BA6B-BEE8-5841-8F12-1C3633E35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64D66-CD58-D048-80AC-044E9E8EE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0B955-E7C9-034B-8FC6-BBC540F398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AE117-5B57-C542-AD0B-0DA0982375B4}" type="datetimeFigureOut">
              <a:rPr lang="en-US" smtClean="0"/>
              <a:t>1/18/21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EA48B-11B2-3A47-A67D-F7D61F7712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9BF2C-4B77-674D-9AB9-D7C7870AB1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61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5" Type="http://schemas.openxmlformats.org/officeDocument/2006/relationships/image" Target="../media/image1.pn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5" Type="http://schemas.openxmlformats.org/officeDocument/2006/relationships/image" Target="../media/image1.pn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1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5" Type="http://schemas.openxmlformats.org/officeDocument/2006/relationships/image" Target="../media/image1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AC7FCE2-4F0F-7349-A119-C905633FF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7350"/>
            <a:ext cx="11744325" cy="4957762"/>
          </a:xfrm>
        </p:spPr>
        <p:txBody>
          <a:bodyPr>
            <a:noAutofit/>
          </a:bodyPr>
          <a:lstStyle/>
          <a:p>
            <a:r>
              <a:rPr lang="en-US" sz="13000" dirty="0" err="1">
                <a:latin typeface="Twinkl Precursive" panose="02000000000000000000" pitchFamily="2" charset="77"/>
              </a:rPr>
              <a:t>qu</a:t>
            </a:r>
            <a:r>
              <a:rPr lang="en-US" sz="13000" dirty="0">
                <a:latin typeface="Twinkl Precursive" panose="02000000000000000000" pitchFamily="2" charset="77"/>
              </a:rPr>
              <a:t>		</a:t>
            </a:r>
            <a:r>
              <a:rPr lang="en-US" sz="13000" dirty="0" err="1">
                <a:latin typeface="Twinkl Precursive" panose="02000000000000000000" pitchFamily="2" charset="77"/>
              </a:rPr>
              <a:t>sh</a:t>
            </a:r>
            <a:r>
              <a:rPr lang="en-US" sz="13000" dirty="0">
                <a:latin typeface="Twinkl Precursive" panose="02000000000000000000" pitchFamily="2" charset="77"/>
              </a:rPr>
              <a:t> 	</a:t>
            </a:r>
            <a:r>
              <a:rPr lang="en-US" sz="13000" dirty="0" err="1">
                <a:latin typeface="Twinkl Precursive" panose="02000000000000000000" pitchFamily="2" charset="77"/>
              </a:rPr>
              <a:t>th</a:t>
            </a:r>
            <a:r>
              <a:rPr lang="en-US" sz="13000" dirty="0">
                <a:latin typeface="Twinkl Precursive" panose="02000000000000000000" pitchFamily="2" charset="77"/>
              </a:rPr>
              <a:t> </a:t>
            </a:r>
          </a:p>
          <a:p>
            <a:r>
              <a:rPr lang="en-US" sz="13000" dirty="0" err="1">
                <a:latin typeface="Twinkl Precursive" panose="02000000000000000000" pitchFamily="2" charset="77"/>
              </a:rPr>
              <a:t>ch</a:t>
            </a:r>
            <a:r>
              <a:rPr lang="en-US" sz="13000" dirty="0">
                <a:latin typeface="Twinkl Precursive" panose="02000000000000000000" pitchFamily="2" charset="77"/>
              </a:rPr>
              <a:t>	 ng	 </a:t>
            </a:r>
            <a:r>
              <a:rPr lang="en-US" sz="13000" dirty="0" err="1">
                <a:latin typeface="Twinkl Precursive" panose="02000000000000000000" pitchFamily="2" charset="77"/>
              </a:rPr>
              <a:t>nk</a:t>
            </a:r>
            <a:r>
              <a:rPr lang="en-US" sz="13000" dirty="0">
                <a:latin typeface="Twinkl Precursive" panose="02000000000000000000" pitchFamily="2" charset="77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21386F-1068-6F4F-B5D2-92E82F40F79D}"/>
              </a:ext>
            </a:extLst>
          </p:cNvPr>
          <p:cNvSpPr txBox="1"/>
          <p:nvPr/>
        </p:nvSpPr>
        <p:spPr>
          <a:xfrm>
            <a:off x="142875" y="242888"/>
            <a:ext cx="10782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Lets remember our sounds! I’m going to say them out of order.</a:t>
            </a:r>
          </a:p>
          <a:p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r>
              <a:rPr lang="en-US" dirty="0">
                <a:latin typeface="Twinkl Precursive" panose="02000000000000000000" pitchFamily="2" charset="77"/>
              </a:rPr>
              <a:t>Can you point to the sounds when you hear them?</a:t>
            </a:r>
          </a:p>
        </p:txBody>
      </p:sp>
      <p:pic>
        <p:nvPicPr>
          <p:cNvPr id="2" name="Audio Recording 18 Jan 2021 at 11:46:22" descr="Audio Recording 18 Jan 2021 at 11:46:22">
            <a:hlinkClick r:id="" action="ppaction://media"/>
            <a:extLst>
              <a:ext uri="{FF2B5EF4-FFF2-40B4-BE49-F238E27FC236}">
                <a16:creationId xmlns:a16="http://schemas.microsoft.com/office/drawing/2014/main" id="{CCE52BEB-3E9C-1547-95E7-B760BEEBCA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861300" y="62835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46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Special friends!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“Thing on a string!”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‘ng’.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C005EF-F859-A54C-B3C9-58AE3B7320BE}"/>
              </a:ext>
            </a:extLst>
          </p:cNvPr>
          <p:cNvSpPr txBox="1"/>
          <p:nvPr/>
        </p:nvSpPr>
        <p:spPr>
          <a:xfrm>
            <a:off x="838200" y="170179"/>
            <a:ext cx="10744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ng	   ng	    ng  ng</a:t>
            </a:r>
          </a:p>
        </p:txBody>
      </p:sp>
      <p:pic>
        <p:nvPicPr>
          <p:cNvPr id="6146" name="Picture 2" descr="Down Maisie, mountain, mountain Round the apple, down the leaf Slither down  the snake Round his back, up his tall neck and down">
            <a:extLst>
              <a:ext uri="{FF2B5EF4-FFF2-40B4-BE49-F238E27FC236}">
                <a16:creationId xmlns:a16="http://schemas.microsoft.com/office/drawing/2014/main" id="{52A067CC-2962-8E4F-8B61-FCF486EB0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81037"/>
            <a:ext cx="4508500" cy="510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3288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57" y="1401535"/>
            <a:ext cx="12397988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200" dirty="0">
                <a:latin typeface="Twinkl Precursive" panose="02000000000000000000" pitchFamily="2" charset="77"/>
              </a:rPr>
              <a:t>‘ng’ is in the middle or end of words. </a:t>
            </a:r>
            <a:br>
              <a:rPr lang="en-US" sz="2200" dirty="0">
                <a:latin typeface="Twinkl Precursive" panose="02000000000000000000" pitchFamily="2" charset="77"/>
              </a:rPr>
            </a:br>
            <a:r>
              <a:rPr lang="en-US" sz="2200" dirty="0">
                <a:latin typeface="Twinkl Precursive" panose="02000000000000000000" pitchFamily="2" charset="77"/>
              </a:rPr>
              <a:t>Listen to the example. </a:t>
            </a:r>
            <a:br>
              <a:rPr lang="en-US" sz="2200" dirty="0">
                <a:latin typeface="Twinkl Precursive" panose="02000000000000000000" pitchFamily="2" charset="77"/>
              </a:rPr>
            </a:br>
            <a:r>
              <a:rPr lang="en-US" sz="2200" dirty="0">
                <a:latin typeface="Twinkl Precursive" panose="02000000000000000000" pitchFamily="2" charset="77"/>
              </a:rPr>
              <a:t>Sound out and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770865"/>
            <a:ext cx="10805531" cy="32673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210" y="2992473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	 i	  ng,    	s	i	ng, 			sing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b	 a	  ng		b	a	ng,			bang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w	 i	  ng,		 w	 i	ng,			 wing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See if you can do so without looking at the words.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50EB1A-844B-C64F-ACA4-0D52DE7B0A0C}"/>
              </a:ext>
            </a:extLst>
          </p:cNvPr>
          <p:cNvSpPr txBox="1"/>
          <p:nvPr/>
        </p:nvSpPr>
        <p:spPr>
          <a:xfrm>
            <a:off x="10571356" y="169498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FA38E1-6BCF-8F41-9419-06BDDF83B242}"/>
              </a:ext>
            </a:extLst>
          </p:cNvPr>
          <p:cNvSpPr txBox="1"/>
          <p:nvPr/>
        </p:nvSpPr>
        <p:spPr>
          <a:xfrm>
            <a:off x="182957" y="-101781"/>
            <a:ext cx="185659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ng</a:t>
            </a:r>
          </a:p>
        </p:txBody>
      </p:sp>
      <p:pic>
        <p:nvPicPr>
          <p:cNvPr id="5122" name="Picture 2" descr="Steam Workshop::King">
            <a:extLst>
              <a:ext uri="{FF2B5EF4-FFF2-40B4-BE49-F238E27FC236}">
                <a16:creationId xmlns:a16="http://schemas.microsoft.com/office/drawing/2014/main" id="{45757427-CCC6-B74A-9CB6-B0ACAAFF7B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4157" y="369346"/>
            <a:ext cx="1856598" cy="205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udio Recording 18 Jan 2021 at 13:44:38" descr="Audio Recording 18 Jan 2021 at 13:44:38">
            <a:hlinkClick r:id="" action="ppaction://media"/>
            <a:extLst>
              <a:ext uri="{FF2B5EF4-FFF2-40B4-BE49-F238E27FC236}">
                <a16:creationId xmlns:a16="http://schemas.microsoft.com/office/drawing/2014/main" id="{318D7DF9-DBBD-CF4A-BD9C-D449547026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57567" y="78934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84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784225"/>
            <a:ext cx="12230100" cy="1325563"/>
          </a:xfrm>
        </p:spPr>
        <p:txBody>
          <a:bodyPr>
            <a:noAutofit/>
          </a:bodyPr>
          <a:lstStyle/>
          <a:p>
            <a:r>
              <a:rPr lang="en-US" sz="9600" dirty="0" err="1">
                <a:latin typeface="Twinkl Precursive" panose="02000000000000000000" pitchFamily="2" charset="77"/>
              </a:rPr>
              <a:t>nk</a:t>
            </a:r>
            <a:r>
              <a:rPr lang="en-US" sz="9600" dirty="0">
                <a:latin typeface="Twinkl Precursive" panose="02000000000000000000" pitchFamily="2" charset="77"/>
              </a:rPr>
              <a:t>   </a:t>
            </a:r>
            <a:r>
              <a:rPr lang="en-US" sz="9600" dirty="0" err="1">
                <a:latin typeface="Twinkl Precursive" panose="02000000000000000000" pitchFamily="2" charset="77"/>
              </a:rPr>
              <a:t>nk</a:t>
            </a:r>
            <a:r>
              <a:rPr lang="en-US" sz="9600" dirty="0">
                <a:latin typeface="Twinkl Precursive" panose="02000000000000000000" pitchFamily="2" charset="77"/>
              </a:rPr>
              <a:t>		</a:t>
            </a:r>
            <a:r>
              <a:rPr lang="en-US" sz="9600" dirty="0" err="1">
                <a:latin typeface="Twinkl Precursive" panose="02000000000000000000" pitchFamily="2" charset="77"/>
              </a:rPr>
              <a:t>nk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  <a:r>
              <a:rPr lang="en-US" sz="9600" dirty="0" err="1">
                <a:latin typeface="Twinkl Precursive" panose="02000000000000000000" pitchFamily="2" charset="77"/>
              </a:rPr>
              <a:t>nk</a:t>
            </a:r>
            <a:r>
              <a:rPr lang="en-US" sz="9600" dirty="0">
                <a:latin typeface="Twinkl Precursive" panose="02000000000000000000" pitchFamily="2" charset="77"/>
              </a:rPr>
              <a:t>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0" y="1828799"/>
            <a:ext cx="11176000" cy="4348163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Special friends!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“I think I stink!”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</a:t>
            </a:r>
            <a:r>
              <a:rPr lang="en-US" dirty="0" err="1">
                <a:latin typeface="Twinkl Precursive" panose="02000000000000000000" pitchFamily="2" charset="77"/>
              </a:rPr>
              <a:t>nk</a:t>
            </a:r>
            <a:r>
              <a:rPr lang="en-US" dirty="0">
                <a:latin typeface="Twinkl Precursive" panose="02000000000000000000" pitchFamily="2" charset="77"/>
              </a:rPr>
              <a:t>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7170" name="Picture 2" descr="Down Maisie, mountain, mountain Round the apple, down the leaf Slither down  the snake Round his back, up his tall neck and down">
            <a:extLst>
              <a:ext uri="{FF2B5EF4-FFF2-40B4-BE49-F238E27FC236}">
                <a16:creationId xmlns:a16="http://schemas.microsoft.com/office/drawing/2014/main" id="{986EA9B0-3525-7147-A049-2852FA790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850" y="1497927"/>
            <a:ext cx="5492750" cy="5276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9625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10" y="387492"/>
            <a:ext cx="10515600" cy="1524265"/>
          </a:xfrm>
        </p:spPr>
        <p:txBody>
          <a:bodyPr>
            <a:normAutofit fontScale="90000"/>
          </a:bodyPr>
          <a:lstStyle/>
          <a:p>
            <a:r>
              <a:rPr lang="en-US" sz="2200" dirty="0">
                <a:latin typeface="Twinkl Precursive" panose="02000000000000000000" pitchFamily="2" charset="77"/>
              </a:rPr>
              <a:t>‘</a:t>
            </a:r>
            <a:br>
              <a:rPr lang="en-US" sz="2200" dirty="0">
                <a:latin typeface="Twinkl Precursive" panose="02000000000000000000" pitchFamily="2" charset="77"/>
              </a:rPr>
            </a:br>
            <a:br>
              <a:rPr lang="en-US" sz="2200" dirty="0">
                <a:latin typeface="Twinkl Precursive" panose="02000000000000000000" pitchFamily="2" charset="77"/>
              </a:rPr>
            </a:br>
            <a:br>
              <a:rPr lang="en-US" sz="2200" dirty="0">
                <a:latin typeface="Twinkl Precursive" panose="02000000000000000000" pitchFamily="2" charset="77"/>
              </a:rPr>
            </a:br>
            <a:br>
              <a:rPr lang="en-US" sz="2200" dirty="0">
                <a:latin typeface="Twinkl Precursive" panose="02000000000000000000" pitchFamily="2" charset="77"/>
              </a:rPr>
            </a:br>
            <a:br>
              <a:rPr lang="en-US" sz="2200" dirty="0">
                <a:latin typeface="Twinkl Precursive" panose="02000000000000000000" pitchFamily="2" charset="77"/>
              </a:rPr>
            </a:br>
            <a:r>
              <a:rPr lang="en-US" sz="8900" dirty="0" err="1">
                <a:latin typeface="Twinkl Precursive" panose="02000000000000000000" pitchFamily="2" charset="77"/>
              </a:rPr>
              <a:t>nk</a:t>
            </a:r>
            <a:r>
              <a:rPr lang="en-US" sz="2400" dirty="0">
                <a:latin typeface="Twinkl Precursive" panose="02000000000000000000" pitchFamily="2" charset="77"/>
              </a:rPr>
              <a:t>.   </a:t>
            </a:r>
            <a:br>
              <a:rPr lang="en-US" sz="2000" dirty="0">
                <a:latin typeface="Twinkl Precursive" panose="02000000000000000000" pitchFamily="2" charset="77"/>
              </a:rPr>
            </a:br>
            <a:r>
              <a:rPr lang="en-US" sz="2000" dirty="0">
                <a:latin typeface="Twinkl Precursive" panose="02000000000000000000" pitchFamily="2" charset="77"/>
              </a:rPr>
              <a:t>‘</a:t>
            </a:r>
            <a:r>
              <a:rPr lang="en-US" sz="2200" dirty="0">
                <a:latin typeface="Twinkl Precursive" panose="02000000000000000000" pitchFamily="2" charset="77"/>
              </a:rPr>
              <a:t>ng’ is in the middle or end of words. Listen to the example:</a:t>
            </a:r>
            <a:r>
              <a:rPr lang="en-US" sz="8000" dirty="0">
                <a:latin typeface="Twinkl Precursive" panose="02000000000000000000" pitchFamily="2" charset="77"/>
              </a:rPr>
              <a:t> 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200" dirty="0">
                <a:latin typeface="Twinkl Precursive" panose="02000000000000000000" pitchFamily="2" charset="77"/>
              </a:rPr>
              <a:t>Sound out and blend these words:</a:t>
            </a:r>
            <a:br>
              <a:rPr lang="en-US" sz="8000" dirty="0">
                <a:latin typeface="Twinkl Precursive" panose="02000000000000000000" pitchFamily="2" charset="77"/>
              </a:rPr>
            </a:b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305110" y="2638781"/>
            <a:ext cx="10805531" cy="32673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210" y="2825964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p	i	</a:t>
            </a:r>
            <a:r>
              <a:rPr lang="en-US" dirty="0" err="1">
                <a:latin typeface="Twinkl Precursive" panose="02000000000000000000" pitchFamily="2" charset="77"/>
              </a:rPr>
              <a:t>nk</a:t>
            </a:r>
            <a:r>
              <a:rPr lang="en-US" dirty="0">
                <a:latin typeface="Twinkl Precursive" panose="02000000000000000000" pitchFamily="2" charset="77"/>
              </a:rPr>
              <a:t>,    	 p	i	</a:t>
            </a:r>
            <a:r>
              <a:rPr lang="en-US" dirty="0" err="1">
                <a:latin typeface="Twinkl Precursive" panose="02000000000000000000" pitchFamily="2" charset="77"/>
              </a:rPr>
              <a:t>nk</a:t>
            </a:r>
            <a:r>
              <a:rPr lang="en-US" dirty="0">
                <a:latin typeface="Twinkl Precursive" panose="02000000000000000000" pitchFamily="2" charset="77"/>
              </a:rPr>
              <a:t>, 			pink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l	i	</a:t>
            </a:r>
            <a:r>
              <a:rPr lang="en-US" dirty="0" err="1">
                <a:latin typeface="Twinkl Precursive" panose="02000000000000000000" pitchFamily="2" charset="77"/>
              </a:rPr>
              <a:t>nk</a:t>
            </a:r>
            <a:r>
              <a:rPr lang="en-US" dirty="0">
                <a:latin typeface="Twinkl Precursive" panose="02000000000000000000" pitchFamily="2" charset="77"/>
              </a:rPr>
              <a:t>,		l	i	</a:t>
            </a:r>
            <a:r>
              <a:rPr lang="en-US" dirty="0" err="1">
                <a:latin typeface="Twinkl Precursive" panose="02000000000000000000" pitchFamily="2" charset="77"/>
              </a:rPr>
              <a:t>nk</a:t>
            </a:r>
            <a:r>
              <a:rPr lang="en-US" dirty="0">
                <a:latin typeface="Twinkl Precursive" panose="02000000000000000000" pitchFamily="2" charset="77"/>
              </a:rPr>
              <a:t>,			link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	u	</a:t>
            </a:r>
            <a:r>
              <a:rPr lang="en-US" dirty="0" err="1">
                <a:latin typeface="Twinkl Precursive" panose="02000000000000000000" pitchFamily="2" charset="77"/>
              </a:rPr>
              <a:t>nk</a:t>
            </a:r>
            <a:r>
              <a:rPr lang="en-US" dirty="0">
                <a:latin typeface="Twinkl Precursive" panose="02000000000000000000" pitchFamily="2" charset="77"/>
              </a:rPr>
              <a:t>,		s	u	</a:t>
            </a:r>
            <a:r>
              <a:rPr lang="en-US" dirty="0" err="1">
                <a:latin typeface="Twinkl Precursive" panose="02000000000000000000" pitchFamily="2" charset="77"/>
              </a:rPr>
              <a:t>nk</a:t>
            </a:r>
            <a:r>
              <a:rPr lang="en-US" dirty="0">
                <a:latin typeface="Twinkl Precursive" panose="02000000000000000000" pitchFamily="2" charset="77"/>
              </a:rPr>
              <a:t>,			sunk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6146" name="Picture 2" descr="Elephant Trunk HD Stock Images | Shutterstock">
            <a:extLst>
              <a:ext uri="{FF2B5EF4-FFF2-40B4-BE49-F238E27FC236}">
                <a16:creationId xmlns:a16="http://schemas.microsoft.com/office/drawing/2014/main" id="{DE800E11-A8AC-854B-900D-0CF4B182F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073" y="293208"/>
            <a:ext cx="2257450" cy="1618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18 Jan 2021 at 13:44:56" descr="Audio Recording 18 Jan 2021 at 13:44:56">
            <a:hlinkClick r:id="" action="ppaction://media"/>
            <a:extLst>
              <a:ext uri="{FF2B5EF4-FFF2-40B4-BE49-F238E27FC236}">
                <a16:creationId xmlns:a16="http://schemas.microsoft.com/office/drawing/2014/main" id="{4A90665F-2873-3E4C-8C67-72B98B0CFE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716520" y="42826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12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6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629" y="681037"/>
            <a:ext cx="10515600" cy="1325563"/>
          </a:xfrm>
        </p:spPr>
        <p:txBody>
          <a:bodyPr>
            <a:noAutofit/>
          </a:bodyPr>
          <a:lstStyle/>
          <a:p>
            <a:r>
              <a:rPr lang="en-US" sz="9600" dirty="0" err="1">
                <a:latin typeface="Twinkl Precursive" panose="02000000000000000000" pitchFamily="2" charset="77"/>
              </a:rPr>
              <a:t>qu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  <a:r>
              <a:rPr lang="en-US" sz="9600" dirty="0" err="1">
                <a:latin typeface="Twinkl Precursive" panose="02000000000000000000" pitchFamily="2" charset="77"/>
              </a:rPr>
              <a:t>qu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  <a:r>
              <a:rPr lang="en-US" sz="9600" dirty="0" err="1">
                <a:latin typeface="Twinkl Precursive" panose="02000000000000000000" pitchFamily="2" charset="77"/>
              </a:rPr>
              <a:t>qu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  <a:r>
              <a:rPr lang="en-US" sz="9600" dirty="0" err="1">
                <a:latin typeface="Twinkl Precursive" panose="02000000000000000000" pitchFamily="2" charset="77"/>
              </a:rPr>
              <a:t>qu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" y="1102272"/>
            <a:ext cx="12156528" cy="4884191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4500" dirty="0">
                <a:latin typeface="Twinkl Precursive" panose="02000000000000000000" pitchFamily="2" charset="77"/>
              </a:rPr>
              <a:t>Special friends: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4500" dirty="0">
                <a:latin typeface="Twinkl Precursive" panose="02000000000000000000" pitchFamily="2" charset="77"/>
              </a:rPr>
              <a:t>Rhyme:   “ </a:t>
            </a:r>
            <a:r>
              <a:rPr lang="en-US" sz="4500" dirty="0" err="1">
                <a:latin typeface="Twinkl Precursive" panose="02000000000000000000" pitchFamily="2" charset="77"/>
              </a:rPr>
              <a:t>qu</a:t>
            </a:r>
            <a:r>
              <a:rPr lang="en-US" sz="4500" dirty="0">
                <a:latin typeface="Twinkl Precursive" panose="02000000000000000000" pitchFamily="2" charset="77"/>
              </a:rPr>
              <a:t> -</a:t>
            </a:r>
            <a:r>
              <a:rPr lang="en-US" sz="4500" dirty="0" err="1">
                <a:latin typeface="Twinkl Precursive" panose="02000000000000000000" pitchFamily="2" charset="77"/>
              </a:rPr>
              <a:t>qu-qu</a:t>
            </a:r>
            <a:r>
              <a:rPr lang="en-US" sz="4500" dirty="0">
                <a:latin typeface="Twinkl Precursive" panose="02000000000000000000" pitchFamily="2" charset="77"/>
              </a:rPr>
              <a:t>- queen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4500" dirty="0">
                <a:latin typeface="Twinkl Precursive" panose="02000000000000000000" pitchFamily="2" charset="77"/>
              </a:rPr>
              <a:t>Round her head, up past her earrings and down her hair:”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4500" dirty="0">
                <a:latin typeface="Twinkl Precursive" panose="02000000000000000000" pitchFamily="2" charset="77"/>
              </a:rPr>
              <a:t>However, I like to teach ‘</a:t>
            </a:r>
            <a:r>
              <a:rPr lang="en-US" sz="4500" dirty="0" err="1">
                <a:latin typeface="Twinkl Precursive" panose="02000000000000000000" pitchFamily="2" charset="77"/>
              </a:rPr>
              <a:t>qu</a:t>
            </a:r>
            <a:r>
              <a:rPr lang="en-US" sz="4500" dirty="0">
                <a:latin typeface="Twinkl Precursive" panose="02000000000000000000" pitchFamily="2" charset="77"/>
              </a:rPr>
              <a:t>’ with this: The queen doesn’t go anywhere without her umbrella.</a:t>
            </a:r>
          </a:p>
          <a:p>
            <a:pPr marL="0" indent="0">
              <a:buNone/>
            </a:pPr>
            <a:endParaRPr lang="en-US" sz="4500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sz="4500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sz="4500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sz="4500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sz="4500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sz="4500" dirty="0">
                <a:latin typeface="Twinkl Precursive" panose="02000000000000000000" pitchFamily="2" charset="77"/>
              </a:rPr>
              <a:t> Can you write ‘</a:t>
            </a:r>
            <a:r>
              <a:rPr lang="en-US" sz="4500" dirty="0" err="1">
                <a:latin typeface="Twinkl Precursive" panose="02000000000000000000" pitchFamily="2" charset="77"/>
              </a:rPr>
              <a:t>qu</a:t>
            </a:r>
            <a:r>
              <a:rPr lang="en-US" sz="4500" dirty="0">
                <a:latin typeface="Twinkl Precursive" panose="02000000000000000000" pitchFamily="2" charset="77"/>
              </a:rPr>
              <a:t>’.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5122" name="Picture 2" descr="Down Maisie, mountain, mountain Round the apple, down the leaf Slither down  the snake Round his back, up his tall neck and down">
            <a:extLst>
              <a:ext uri="{FF2B5EF4-FFF2-40B4-BE49-F238E27FC236}">
                <a16:creationId xmlns:a16="http://schemas.microsoft.com/office/drawing/2014/main" id="{2C0B4609-3A29-B945-8F88-5880B4F43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0" y="3339421"/>
            <a:ext cx="3581838" cy="324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958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89584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 err="1">
                <a:latin typeface="Twinkl Precursive" panose="02000000000000000000" pitchFamily="2" charset="77"/>
              </a:rPr>
              <a:t>qu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and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qu</a:t>
            </a:r>
            <a:r>
              <a:rPr lang="en-US" dirty="0">
                <a:latin typeface="Twinkl Precursive" panose="02000000000000000000" pitchFamily="2" charset="77"/>
              </a:rPr>
              <a:t>	 i	  t,    	</a:t>
            </a:r>
            <a:r>
              <a:rPr lang="en-US" dirty="0" err="1">
                <a:latin typeface="Twinkl Precursive" panose="02000000000000000000" pitchFamily="2" charset="77"/>
              </a:rPr>
              <a:t>qu</a:t>
            </a:r>
            <a:r>
              <a:rPr lang="en-US" dirty="0">
                <a:latin typeface="Twinkl Precursive" panose="02000000000000000000" pitchFamily="2" charset="77"/>
              </a:rPr>
              <a:t>	 i	t, 			quit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qu</a:t>
            </a:r>
            <a:r>
              <a:rPr lang="en-US" dirty="0">
                <a:latin typeface="Twinkl Precursive" panose="02000000000000000000" pitchFamily="2" charset="77"/>
              </a:rPr>
              <a:t>	 i	  z,		</a:t>
            </a:r>
            <a:r>
              <a:rPr lang="en-US" dirty="0" err="1">
                <a:latin typeface="Twinkl Precursive" panose="02000000000000000000" pitchFamily="2" charset="77"/>
              </a:rPr>
              <a:t>qu</a:t>
            </a:r>
            <a:r>
              <a:rPr lang="en-US" dirty="0">
                <a:latin typeface="Twinkl Precursive" panose="02000000000000000000" pitchFamily="2" charset="77"/>
              </a:rPr>
              <a:t>	 i	z,			quiz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qu</a:t>
            </a:r>
            <a:r>
              <a:rPr lang="en-US" dirty="0">
                <a:latin typeface="Twinkl Precursive" panose="02000000000000000000" pitchFamily="2" charset="77"/>
              </a:rPr>
              <a:t>	 i      </a:t>
            </a:r>
            <a:r>
              <a:rPr lang="en-US" u="sng" dirty="0">
                <a:latin typeface="Twinkl Precursive" panose="02000000000000000000" pitchFamily="2" charset="77"/>
              </a:rPr>
              <a:t>ck</a:t>
            </a:r>
            <a:r>
              <a:rPr lang="en-US" dirty="0">
                <a:latin typeface="Twinkl Precursive" panose="02000000000000000000" pitchFamily="2" charset="77"/>
              </a:rPr>
              <a:t> ,		</a:t>
            </a:r>
            <a:r>
              <a:rPr lang="en-US" dirty="0" err="1">
                <a:latin typeface="Twinkl Precursive" panose="02000000000000000000" pitchFamily="2" charset="77"/>
              </a:rPr>
              <a:t>qu</a:t>
            </a:r>
            <a:r>
              <a:rPr lang="en-US" dirty="0">
                <a:latin typeface="Twinkl Precursive" panose="02000000000000000000" pitchFamily="2" charset="77"/>
              </a:rPr>
              <a:t>	 i	</a:t>
            </a:r>
            <a:r>
              <a:rPr lang="en-US" u="sng" dirty="0">
                <a:latin typeface="Twinkl Precursive" panose="02000000000000000000" pitchFamily="2" charset="77"/>
              </a:rPr>
              <a:t>ck</a:t>
            </a:r>
            <a:r>
              <a:rPr lang="en-US" dirty="0">
                <a:latin typeface="Twinkl Precursive" panose="02000000000000000000" pitchFamily="2" charset="77"/>
              </a:rPr>
              <a:t>,		        qui</a:t>
            </a:r>
            <a:r>
              <a:rPr lang="en-US" u="sng" dirty="0">
                <a:latin typeface="Twinkl Precursive" panose="02000000000000000000" pitchFamily="2" charset="77"/>
              </a:rPr>
              <a:t>ck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1026" name="Picture 2" descr="The Benefit Of Quiet TimeTots to Teens">
            <a:extLst>
              <a:ext uri="{FF2B5EF4-FFF2-40B4-BE49-F238E27FC236}">
                <a16:creationId xmlns:a16="http://schemas.microsoft.com/office/drawing/2014/main" id="{91D03F1E-A52C-4346-9A8B-A80FCA445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1795" y="320016"/>
            <a:ext cx="2763795" cy="145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18 Jan 2021 at 13:30:02" descr="Audio Recording 18 Jan 2021 at 13:30:02">
            <a:hlinkClick r:id="" action="ppaction://media"/>
            <a:extLst>
              <a:ext uri="{FF2B5EF4-FFF2-40B4-BE49-F238E27FC236}">
                <a16:creationId xmlns:a16="http://schemas.microsoft.com/office/drawing/2014/main" id="{020B52B2-DEA7-1544-9330-2A4FE74883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383815" y="798995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78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wn Maisie, mountain, mountain Round the apple, down the leaf Slither down  the snake Round his back, up his tall neck and down">
            <a:extLst>
              <a:ext uri="{FF2B5EF4-FFF2-40B4-BE49-F238E27FC236}">
                <a16:creationId xmlns:a16="http://schemas.microsoft.com/office/drawing/2014/main" id="{237EC71A-30B0-7449-8CD0-0056C4A59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811882"/>
            <a:ext cx="4174738" cy="35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3837"/>
            <a:ext cx="10515600" cy="1325563"/>
          </a:xfrm>
        </p:spPr>
        <p:txBody>
          <a:bodyPr>
            <a:noAutofit/>
          </a:bodyPr>
          <a:lstStyle/>
          <a:p>
            <a:r>
              <a:rPr lang="en-US" sz="9600" dirty="0" err="1">
                <a:latin typeface="Twinkl Precursive" panose="02000000000000000000" pitchFamily="2" charset="77"/>
              </a:rPr>
              <a:t>sh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  <a:r>
              <a:rPr lang="en-US" sz="9600" dirty="0" err="1">
                <a:latin typeface="Twinkl Precursive" panose="02000000000000000000" pitchFamily="2" charset="77"/>
              </a:rPr>
              <a:t>sh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  <a:r>
              <a:rPr lang="en-US" sz="9600" dirty="0" err="1">
                <a:latin typeface="Twinkl Precursive" panose="02000000000000000000" pitchFamily="2" charset="77"/>
              </a:rPr>
              <a:t>sh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  <a:r>
              <a:rPr lang="en-US" sz="9600" dirty="0" err="1">
                <a:latin typeface="Twinkl Precursive" panose="02000000000000000000" pitchFamily="2" charset="77"/>
              </a:rPr>
              <a:t>sh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Special Friends!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</a:t>
            </a:r>
            <a:r>
              <a:rPr lang="en-US" dirty="0" err="1">
                <a:latin typeface="Twinkl Precursive" panose="02000000000000000000" pitchFamily="2" charset="77"/>
              </a:rPr>
              <a:t>Shhhhh</a:t>
            </a:r>
            <a:r>
              <a:rPr lang="en-US" dirty="0">
                <a:latin typeface="Twinkl Precursive" panose="02000000000000000000" pitchFamily="2" charset="77"/>
              </a:rPr>
              <a:t> says the horse to the hissing snake”.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</a:t>
            </a:r>
            <a:r>
              <a:rPr lang="en-US" dirty="0" err="1">
                <a:latin typeface="Twinkl Precursive" panose="02000000000000000000" pitchFamily="2" charset="77"/>
              </a:rPr>
              <a:t>sh</a:t>
            </a:r>
            <a:r>
              <a:rPr lang="en-US" dirty="0">
                <a:latin typeface="Twinkl Precursive" panose="02000000000000000000" pitchFamily="2" charset="77"/>
              </a:rPr>
              <a:t>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947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81153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 err="1">
                <a:latin typeface="Twinkl Precursive" panose="02000000000000000000" pitchFamily="2" charset="77"/>
              </a:rPr>
              <a:t>sh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and blend these words.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example: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36044" cy="335181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sh</a:t>
            </a:r>
            <a:r>
              <a:rPr lang="en-US" dirty="0">
                <a:latin typeface="Twinkl Precursive" panose="02000000000000000000" pitchFamily="2" charset="77"/>
              </a:rPr>
              <a:t>	 o	 p,    	 </a:t>
            </a:r>
            <a:r>
              <a:rPr lang="en-US" dirty="0" err="1">
                <a:latin typeface="Twinkl Precursive" panose="02000000000000000000" pitchFamily="2" charset="77"/>
              </a:rPr>
              <a:t>sh</a:t>
            </a:r>
            <a:r>
              <a:rPr lang="en-US" dirty="0">
                <a:latin typeface="Twinkl Precursive" panose="02000000000000000000" pitchFamily="2" charset="77"/>
              </a:rPr>
              <a:t>	  o 	p, 			shop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sh</a:t>
            </a:r>
            <a:r>
              <a:rPr lang="en-US" dirty="0">
                <a:latin typeface="Twinkl Precursive" panose="02000000000000000000" pitchFamily="2" charset="77"/>
              </a:rPr>
              <a:t>	 i	p,		</a:t>
            </a:r>
            <a:r>
              <a:rPr lang="en-US" dirty="0" err="1">
                <a:latin typeface="Twinkl Precursive" panose="02000000000000000000" pitchFamily="2" charset="77"/>
              </a:rPr>
              <a:t>sh</a:t>
            </a:r>
            <a:r>
              <a:rPr lang="en-US" dirty="0">
                <a:latin typeface="Twinkl Precursive" panose="02000000000000000000" pitchFamily="2" charset="77"/>
              </a:rPr>
              <a:t>	 i	p,			ship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sh</a:t>
            </a:r>
            <a:r>
              <a:rPr lang="en-US" dirty="0">
                <a:latin typeface="Twinkl Precursive" panose="02000000000000000000" pitchFamily="2" charset="77"/>
              </a:rPr>
              <a:t>	 e	d,		</a:t>
            </a:r>
            <a:r>
              <a:rPr lang="en-US" dirty="0" err="1">
                <a:latin typeface="Twinkl Precursive" panose="02000000000000000000" pitchFamily="2" charset="77"/>
              </a:rPr>
              <a:t>sh</a:t>
            </a:r>
            <a:r>
              <a:rPr lang="en-US" dirty="0">
                <a:latin typeface="Twinkl Precursive" panose="02000000000000000000" pitchFamily="2" charset="77"/>
              </a:rPr>
              <a:t>	e	d,			shed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3B7B6-FFCD-244F-A78A-31EC6C106348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F986EBCB-D918-5743-80BB-551E3BF11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0409" y="49561"/>
            <a:ext cx="1834996" cy="1834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udio Recording 18 Jan 2021 at 13:43:32" descr="Audio Recording 18 Jan 2021 at 13:43:32">
            <a:hlinkClick r:id="" action="ppaction://media"/>
            <a:extLst>
              <a:ext uri="{FF2B5EF4-FFF2-40B4-BE49-F238E27FC236}">
                <a16:creationId xmlns:a16="http://schemas.microsoft.com/office/drawing/2014/main" id="{2C36820B-E34C-B441-86D1-7A91F10A3A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244080" y="4379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35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4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en-US" sz="9600" dirty="0" err="1">
                <a:latin typeface="Twinkl Precursive" panose="02000000000000000000" pitchFamily="2" charset="77"/>
              </a:rPr>
              <a:t>th</a:t>
            </a:r>
            <a:r>
              <a:rPr lang="en-US" sz="9600" dirty="0">
                <a:latin typeface="Twinkl Precursive" panose="02000000000000000000" pitchFamily="2" charset="77"/>
              </a:rPr>
              <a:t> 	</a:t>
            </a:r>
            <a:r>
              <a:rPr lang="en-US" sz="9600" dirty="0" err="1">
                <a:latin typeface="Twinkl Precursive" panose="02000000000000000000" pitchFamily="2" charset="77"/>
              </a:rPr>
              <a:t>th</a:t>
            </a:r>
            <a:r>
              <a:rPr lang="en-US" sz="9600" dirty="0">
                <a:latin typeface="Twinkl Precursive" panose="02000000000000000000" pitchFamily="2" charset="77"/>
              </a:rPr>
              <a:t>		</a:t>
            </a:r>
            <a:r>
              <a:rPr lang="en-US" sz="9600" dirty="0" err="1">
                <a:latin typeface="Twinkl Precursive" panose="02000000000000000000" pitchFamily="2" charset="77"/>
              </a:rPr>
              <a:t>th</a:t>
            </a:r>
            <a:r>
              <a:rPr lang="en-US" sz="9600" dirty="0">
                <a:latin typeface="Twinkl Precursive" panose="02000000000000000000" pitchFamily="2" charset="77"/>
              </a:rPr>
              <a:t>	  </a:t>
            </a:r>
            <a:r>
              <a:rPr lang="en-US" sz="9600" dirty="0" err="1">
                <a:latin typeface="Twinkl Precursive" panose="02000000000000000000" pitchFamily="2" charset="77"/>
              </a:rPr>
              <a:t>th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206" y="1413030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dirty="0">
                <a:latin typeface="Twinkl Precursive" panose="02000000000000000000" pitchFamily="2" charset="77"/>
              </a:rPr>
              <a:t>Special friends!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The princes in the tower is rescued by the horse. She says: </a:t>
            </a:r>
            <a:r>
              <a:rPr lang="en-US" dirty="0" err="1">
                <a:latin typeface="Twinkl Precursive" panose="02000000000000000000" pitchFamily="2" charset="77"/>
              </a:rPr>
              <a:t>thhhhhank</a:t>
            </a:r>
            <a:r>
              <a:rPr lang="en-US" dirty="0">
                <a:latin typeface="Twinkl Precursive" panose="02000000000000000000" pitchFamily="2" charset="77"/>
              </a:rPr>
              <a:t> you.”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</a:t>
            </a:r>
            <a:r>
              <a:rPr lang="en-US" dirty="0" err="1">
                <a:latin typeface="Twinkl Precursive" panose="02000000000000000000" pitchFamily="2" charset="77"/>
              </a:rPr>
              <a:t>th</a:t>
            </a:r>
            <a:r>
              <a:rPr lang="en-US" dirty="0">
                <a:latin typeface="Twinkl Precursive" panose="02000000000000000000" pitchFamily="2" charset="77"/>
              </a:rPr>
              <a:t>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3076" name="Picture 4" descr="Down Maisie, mountain, mountain Round the apple, down the leaf Slither down  the snake Round his back, up his tall neck and down">
            <a:extLst>
              <a:ext uri="{FF2B5EF4-FFF2-40B4-BE49-F238E27FC236}">
                <a16:creationId xmlns:a16="http://schemas.microsoft.com/office/drawing/2014/main" id="{20996CF6-0C04-F449-BF87-034989C11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3006" y="3105458"/>
            <a:ext cx="4321871" cy="374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776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8720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 err="1">
                <a:latin typeface="Twinkl Precursive" panose="02000000000000000000" pitchFamily="2" charset="77"/>
              </a:rPr>
              <a:t>th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and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th</a:t>
            </a:r>
            <a:r>
              <a:rPr lang="en-US" dirty="0">
                <a:latin typeface="Twinkl Precursive" panose="02000000000000000000" pitchFamily="2" charset="77"/>
              </a:rPr>
              <a:t>	i	s,	        </a:t>
            </a:r>
            <a:r>
              <a:rPr lang="en-US" dirty="0" err="1">
                <a:latin typeface="Twinkl Precursive" panose="02000000000000000000" pitchFamily="2" charset="77"/>
              </a:rPr>
              <a:t>th</a:t>
            </a:r>
            <a:r>
              <a:rPr lang="en-US" dirty="0">
                <a:latin typeface="Twinkl Precursive" panose="02000000000000000000" pitchFamily="2" charset="77"/>
              </a:rPr>
              <a:t>	i      s,  	        this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th</a:t>
            </a:r>
            <a:r>
              <a:rPr lang="en-US" dirty="0">
                <a:latin typeface="Twinkl Precursive" panose="02000000000000000000" pitchFamily="2" charset="77"/>
              </a:rPr>
              <a:t>	a	</a:t>
            </a:r>
            <a:r>
              <a:rPr lang="en-US" u="sng" dirty="0">
                <a:latin typeface="Twinkl Precursive" panose="02000000000000000000" pitchFamily="2" charset="77"/>
              </a:rPr>
              <a:t>t,</a:t>
            </a:r>
            <a:r>
              <a:rPr lang="en-US" dirty="0">
                <a:latin typeface="Twinkl Precursive" panose="02000000000000000000" pitchFamily="2" charset="77"/>
              </a:rPr>
              <a:t>		</a:t>
            </a:r>
            <a:r>
              <a:rPr lang="en-US" dirty="0" err="1">
                <a:latin typeface="Twinkl Precursive" panose="02000000000000000000" pitchFamily="2" charset="77"/>
              </a:rPr>
              <a:t>th</a:t>
            </a:r>
            <a:r>
              <a:rPr lang="en-US" dirty="0">
                <a:latin typeface="Twinkl Precursive" panose="02000000000000000000" pitchFamily="2" charset="77"/>
              </a:rPr>
              <a:t>	a	</a:t>
            </a:r>
            <a:r>
              <a:rPr lang="en-US" u="sng" dirty="0">
                <a:latin typeface="Twinkl Precursive" panose="02000000000000000000" pitchFamily="2" charset="77"/>
              </a:rPr>
              <a:t>t</a:t>
            </a:r>
            <a:r>
              <a:rPr lang="en-US" dirty="0">
                <a:latin typeface="Twinkl Precursive" panose="02000000000000000000" pitchFamily="2" charset="77"/>
              </a:rPr>
              <a:t>,	        that</a:t>
            </a:r>
            <a:endParaRPr lang="en-US" u="sng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th</a:t>
            </a:r>
            <a:r>
              <a:rPr lang="en-US" dirty="0">
                <a:latin typeface="Twinkl Precursive" panose="02000000000000000000" pitchFamily="2" charset="77"/>
              </a:rPr>
              <a:t>	i	n,		</a:t>
            </a:r>
            <a:r>
              <a:rPr lang="en-US" dirty="0" err="1">
                <a:latin typeface="Twinkl Precursive" panose="02000000000000000000" pitchFamily="2" charset="77"/>
              </a:rPr>
              <a:t>th</a:t>
            </a:r>
            <a:r>
              <a:rPr lang="en-US" dirty="0">
                <a:latin typeface="Twinkl Precursive" panose="02000000000000000000" pitchFamily="2" charset="77"/>
              </a:rPr>
              <a:t>	i	n,		thin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3074" name="Picture 2" descr="Think power thoughts | imconfident">
            <a:extLst>
              <a:ext uri="{FF2B5EF4-FFF2-40B4-BE49-F238E27FC236}">
                <a16:creationId xmlns:a16="http://schemas.microsoft.com/office/drawing/2014/main" id="{4304D857-A9E8-404D-AB60-976BA1166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9034" y="323365"/>
            <a:ext cx="1447955" cy="187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18 Jan 2021 at 13:44:02" descr="Audio Recording 18 Jan 2021 at 13:44:02">
            <a:hlinkClick r:id="" action="ppaction://media"/>
            <a:extLst>
              <a:ext uri="{FF2B5EF4-FFF2-40B4-BE49-F238E27FC236}">
                <a16:creationId xmlns:a16="http://schemas.microsoft.com/office/drawing/2014/main" id="{7F16F41C-3EC9-AD46-9E5A-E2C1D2A6FD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183120" y="697571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25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9600" dirty="0">
                <a:latin typeface="Twinkl Precursive" panose="02000000000000000000" pitchFamily="2" charset="77"/>
              </a:rPr>
            </a:br>
            <a:r>
              <a:rPr lang="en-US" sz="9600" dirty="0" err="1">
                <a:latin typeface="Twinkl Precursive" panose="02000000000000000000" pitchFamily="2" charset="77"/>
              </a:rPr>
              <a:t>ch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  <a:r>
              <a:rPr lang="en-US" sz="9600" dirty="0" err="1">
                <a:latin typeface="Twinkl Precursive" panose="02000000000000000000" pitchFamily="2" charset="77"/>
              </a:rPr>
              <a:t>ch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  <a:r>
              <a:rPr lang="en-US" sz="9600" dirty="0" err="1">
                <a:latin typeface="Twinkl Precursive" panose="02000000000000000000" pitchFamily="2" charset="77"/>
              </a:rPr>
              <a:t>ch</a:t>
            </a:r>
            <a:r>
              <a:rPr lang="en-US" sz="9600" dirty="0">
                <a:latin typeface="Twinkl Precursive" panose="02000000000000000000" pitchFamily="2" charset="77"/>
              </a:rPr>
              <a:t>  </a:t>
            </a:r>
            <a:r>
              <a:rPr lang="en-US" sz="9600" dirty="0" err="1">
                <a:latin typeface="Twinkl Precursive" panose="02000000000000000000" pitchFamily="2" charset="77"/>
              </a:rPr>
              <a:t>ch</a:t>
            </a:r>
            <a:r>
              <a:rPr lang="en-US" sz="9600" dirty="0">
                <a:latin typeface="Twinkl Precursive" panose="02000000000000000000" pitchFamily="2" charset="77"/>
              </a:rPr>
              <a:t>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780" y="1602600"/>
            <a:ext cx="10515600" cy="4351338"/>
          </a:xfrm>
        </p:spPr>
        <p:txBody>
          <a:bodyPr>
            <a:normAutofit fontScale="62500" lnSpcReduction="20000"/>
          </a:bodyPr>
          <a:lstStyle/>
          <a:p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dirty="0">
                <a:latin typeface="Twinkl Precursive" panose="02000000000000000000" pitchFamily="2" charset="77"/>
              </a:rPr>
              <a:t>Special friends!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>
                <a:latin typeface="Twinkl Precursive" panose="02000000000000000000" pitchFamily="2" charset="77"/>
              </a:rPr>
              <a:t>Rhyme:  “ Ch - </a:t>
            </a:r>
            <a:r>
              <a:rPr lang="en-US" dirty="0" err="1">
                <a:latin typeface="Twinkl Precursive" panose="02000000000000000000" pitchFamily="2" charset="77"/>
              </a:rPr>
              <a:t>ch</a:t>
            </a:r>
            <a:r>
              <a:rPr lang="en-US" dirty="0">
                <a:latin typeface="Twinkl Precursive" panose="02000000000000000000" pitchFamily="2" charset="77"/>
              </a:rPr>
              <a:t>- </a:t>
            </a:r>
            <a:r>
              <a:rPr lang="en-US" dirty="0" err="1">
                <a:latin typeface="Twinkl Precursive" panose="02000000000000000000" pitchFamily="2" charset="77"/>
              </a:rPr>
              <a:t>xh</a:t>
            </a:r>
            <a:r>
              <a:rPr lang="en-US" dirty="0">
                <a:latin typeface="Twinkl Precursive" panose="02000000000000000000" pitchFamily="2" charset="77"/>
              </a:rPr>
              <a:t>- choo! The horse sneezes when the caterpillar’s hairs get up is nose.”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</a:t>
            </a:r>
            <a:r>
              <a:rPr lang="en-US" dirty="0" err="1">
                <a:latin typeface="Twinkl Precursive" panose="02000000000000000000" pitchFamily="2" charset="77"/>
              </a:rPr>
              <a:t>ch</a:t>
            </a:r>
            <a:r>
              <a:rPr lang="en-US" dirty="0">
                <a:latin typeface="Twinkl Precursive" panose="02000000000000000000" pitchFamily="2" charset="77"/>
              </a:rPr>
              <a:t>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4100" name="Picture 4" descr="Read Write Inc Phonics Parents' Meeting 20.10.15">
            <a:extLst>
              <a:ext uri="{FF2B5EF4-FFF2-40B4-BE49-F238E27FC236}">
                <a16:creationId xmlns:a16="http://schemas.microsoft.com/office/drawing/2014/main" id="{6C00AD7F-88D6-3D4E-A5A4-3F3EB664C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920549"/>
            <a:ext cx="3739995" cy="3391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949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83324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 err="1">
                <a:latin typeface="Twinkl Precursive" panose="02000000000000000000" pitchFamily="2" charset="77"/>
              </a:rPr>
              <a:t>ch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and blend these words.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ch</a:t>
            </a:r>
            <a:r>
              <a:rPr lang="en-US" dirty="0">
                <a:latin typeface="Twinkl Precursive" panose="02000000000000000000" pitchFamily="2" charset="77"/>
              </a:rPr>
              <a:t>	i	p,    	 	</a:t>
            </a:r>
            <a:r>
              <a:rPr lang="en-US" dirty="0" err="1">
                <a:latin typeface="Twinkl Precursive" panose="02000000000000000000" pitchFamily="2" charset="77"/>
              </a:rPr>
              <a:t>ch</a:t>
            </a:r>
            <a:r>
              <a:rPr lang="en-US" dirty="0">
                <a:latin typeface="Twinkl Precursive" panose="02000000000000000000" pitchFamily="2" charset="77"/>
              </a:rPr>
              <a:t>	 i	  p, 		chip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ch</a:t>
            </a:r>
            <a:r>
              <a:rPr lang="en-US" dirty="0">
                <a:latin typeface="Twinkl Precursive" panose="02000000000000000000" pitchFamily="2" charset="77"/>
              </a:rPr>
              <a:t>	o	p,	        </a:t>
            </a:r>
            <a:r>
              <a:rPr lang="en-US" dirty="0" err="1">
                <a:latin typeface="Twinkl Precursive" panose="02000000000000000000" pitchFamily="2" charset="77"/>
              </a:rPr>
              <a:t>ch</a:t>
            </a:r>
            <a:r>
              <a:rPr lang="en-US" dirty="0">
                <a:latin typeface="Twinkl Precursive" panose="02000000000000000000" pitchFamily="2" charset="77"/>
              </a:rPr>
              <a:t>	 o      p,	         chop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ch</a:t>
            </a:r>
            <a:r>
              <a:rPr lang="en-US" dirty="0">
                <a:latin typeface="Twinkl Precursive" panose="02000000000000000000" pitchFamily="2" charset="77"/>
              </a:rPr>
              <a:t>	i	n,             </a:t>
            </a:r>
            <a:r>
              <a:rPr lang="en-US" dirty="0" err="1">
                <a:latin typeface="Twinkl Precursive" panose="02000000000000000000" pitchFamily="2" charset="77"/>
              </a:rPr>
              <a:t>ch</a:t>
            </a:r>
            <a:r>
              <a:rPr lang="en-US" dirty="0">
                <a:latin typeface="Twinkl Precursive" panose="02000000000000000000" pitchFamily="2" charset="77"/>
              </a:rPr>
              <a:t>	  i	   n		 chin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		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4098" name="Picture 2" descr="Chick model of epilepsy-drug exposure may mimic signs of autism | Spectrum  | Autism Research News">
            <a:extLst>
              <a:ext uri="{FF2B5EF4-FFF2-40B4-BE49-F238E27FC236}">
                <a16:creationId xmlns:a16="http://schemas.microsoft.com/office/drawing/2014/main" id="{2FFDFE71-74C3-3C4E-8D35-E33FB2154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5010" y="261434"/>
            <a:ext cx="2980580" cy="2008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18 Jan 2021 at 13:44:24" descr="Audio Recording 18 Jan 2021 at 13:44:24">
            <a:hlinkClick r:id="" action="ppaction://media"/>
            <a:extLst>
              <a:ext uri="{FF2B5EF4-FFF2-40B4-BE49-F238E27FC236}">
                <a16:creationId xmlns:a16="http://schemas.microsoft.com/office/drawing/2014/main" id="{4CA1A8BC-BF8D-1542-B834-4995087F3F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954520" y="121334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0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6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859</Words>
  <Application>Microsoft Macintosh PowerPoint</Application>
  <PresentationFormat>Widescreen</PresentationFormat>
  <Paragraphs>121</Paragraphs>
  <Slides>13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Twinkl Precursive</vt:lpstr>
      <vt:lpstr>Office Theme</vt:lpstr>
      <vt:lpstr>PowerPoint Presentation</vt:lpstr>
      <vt:lpstr>qu qu qu qu </vt:lpstr>
      <vt:lpstr>qu Sound out and blend these words:  Listen to the example.     </vt:lpstr>
      <vt:lpstr>sh sh sh sh </vt:lpstr>
      <vt:lpstr>sh Sound out and blend these words. Listen to the example:     </vt:lpstr>
      <vt:lpstr>th  th  th   th </vt:lpstr>
      <vt:lpstr>th Sound out and blend these words:  Listen to the example.     </vt:lpstr>
      <vt:lpstr> ch ch ch  ch  </vt:lpstr>
      <vt:lpstr>ch Sound out and blend these words.  Listen to the example.     </vt:lpstr>
      <vt:lpstr>PowerPoint Presentation</vt:lpstr>
      <vt:lpstr> ‘ng’ is in the middle or end of words.  Listen to the example.  Sound out and blend these words:    </vt:lpstr>
      <vt:lpstr>nk   nk  nk nk  </vt:lpstr>
      <vt:lpstr>‘     nk.    ‘ng’ is in the middle or end of words. Listen to the example:  Sound out and blend these words: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Kindred</dc:creator>
  <cp:lastModifiedBy>C Kindred</cp:lastModifiedBy>
  <cp:revision>36</cp:revision>
  <dcterms:created xsi:type="dcterms:W3CDTF">2021-01-12T13:33:03Z</dcterms:created>
  <dcterms:modified xsi:type="dcterms:W3CDTF">2021-01-18T13:45:46Z</dcterms:modified>
</cp:coreProperties>
</file>