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64" r:id="rId4"/>
    <p:sldId id="275" r:id="rId5"/>
    <p:sldId id="258" r:id="rId6"/>
    <p:sldId id="277" r:id="rId7"/>
    <p:sldId id="262" r:id="rId8"/>
    <p:sldId id="27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4"/>
    <p:restoredTop sz="94673"/>
  </p:normalViewPr>
  <p:slideViewPr>
    <p:cSldViewPr snapToGrid="0" snapToObjects="1">
      <p:cViewPr varScale="1">
        <p:scale>
          <a:sx n="93" d="100"/>
          <a:sy n="93" d="100"/>
        </p:scale>
        <p:origin x="24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4:32:36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FC6B-BC65-CF46-9320-48D0C9828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BFA0D-00BF-0D47-BDF3-C4CDC2477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A3F95-F591-B140-9486-5756EA29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B95EB-2521-754B-B54B-B347E4E7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E834-A1A0-114A-97E0-357DBA36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D052-DC82-4348-9540-A33EFE2F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B69B6-7610-F246-AC79-DE0ABBA1C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0B881-657B-5743-A0F9-4FDABAB7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1DD1E-478F-A049-BF70-24C58D81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54B6-BBA8-8747-9C87-BB4D920F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25218-AD63-A14E-9EF0-C6FEDD70A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C4057-C4AD-214A-8652-8CFE751C8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C328-7CFD-9C4D-8D25-262AC6BC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7E06D-9B7E-394C-8D7B-67CDF1B9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FF260-FFB6-B449-B9E8-75BFE594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8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19BE-CD7E-7946-834C-BEA226A3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A3467-B779-5046-AED9-FA5A86EC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0717C-0398-6243-B133-41BE477D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D345-F480-C546-8B81-33625690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17FD-FE3A-B846-95B0-3692FB20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BD3E-E6AC-4D42-AF68-A06C9852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19193-8219-3F44-A239-4D385988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81552-53E7-1342-8229-0DD7F7EF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51BE5-DBA8-C24E-82BB-C669E60E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5A717-46D9-9642-AAC8-9F781B26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4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A15B-AF43-F842-B0AD-BE674BB7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44B3-651E-A643-B034-53E90CC10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549CD-590D-A546-8E51-1A0505D9A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08A61-564F-CD44-8D6B-5BB8758D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8E01F-D8E5-3E42-AD63-83E0D23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C8930-4C0F-6048-A771-5ABCAA8E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6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3DCA-0987-194A-9542-F086318B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FB739-3DF8-A347-8A8D-93309CC04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D5047-B8BE-2545-8B11-B78083F9B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EB465-4563-A346-A7F9-DB1CECE89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93734-6AAF-E544-BE9F-947A421F2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FBEB6-95D4-F648-87A2-70E79A5D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9ACF-6A44-0447-91FC-57604927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D69E3-789F-2641-8A39-F49B685F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4678-866C-BE44-A2CB-38690DFF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81ADB-9ADF-7245-A508-BFA127D6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48D0A-C4F8-394B-B2E5-3E9DA691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B0206-A2B5-9944-AE7F-82AEE6B4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DC665-EACD-E948-825E-23E8D45D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B0498-4047-3648-9848-EA6B17AF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D67EF-FAF9-0B49-9E31-CBE5FF18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8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A5E-319F-0749-AB9F-7B530630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0863-0E20-9344-92B6-AE15C327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B9B6-EEC2-6440-B5E0-82B753469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3E69C-EFC9-2B4C-82C0-143CE659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B0D59-555F-4F49-AC41-7FC33206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7EF0-A39E-4947-BF0D-C8545082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5457-5889-E04A-AC4D-2E944E2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C45C3-10EC-3047-A777-C3EAB63EC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1A5C4-8F8B-AB45-AFDB-05DA4477F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14AD-BD7C-A147-9DCF-5056110D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EAA1D-0750-724F-82E4-1A6521A9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F4282-955D-9A41-9C40-E6F64AD7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5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5BA6B-BEE8-5841-8F12-1C3633E3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64D66-CD58-D048-80AC-044E9E8E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B955-E7C9-034B-8FC6-BBC540F39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E117-5B57-C542-AD0B-0DA0982375B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EA48B-11B2-3A47-A67D-F7D61F771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9BF2C-4B77-674D-9AB9-D7C7870AB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C7FCE2-4F0F-7349-A119-C905633FF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57350"/>
            <a:ext cx="11744325" cy="4957762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Twinkl Precursive" panose="02000000000000000000" pitchFamily="2" charset="77"/>
              </a:rPr>
              <a:t>ow	 - 	</a:t>
            </a:r>
          </a:p>
          <a:p>
            <a:pPr algn="l"/>
            <a:r>
              <a:rPr lang="en-US" sz="8800" dirty="0">
                <a:latin typeface="Twinkl Precursive" panose="02000000000000000000" pitchFamily="2" charset="77"/>
              </a:rPr>
              <a:t>ai    - </a:t>
            </a:r>
          </a:p>
          <a:p>
            <a:pPr algn="l"/>
            <a:r>
              <a:rPr lang="en-US" sz="8800" dirty="0" err="1">
                <a:latin typeface="Twinkl Precursive" panose="02000000000000000000" pitchFamily="2" charset="77"/>
              </a:rPr>
              <a:t>oa</a:t>
            </a:r>
            <a:r>
              <a:rPr lang="en-US" sz="8800" dirty="0">
                <a:latin typeface="Twinkl Precursive" panose="02000000000000000000" pitchFamily="2" charset="77"/>
              </a:rPr>
              <a:t> 	 -  </a:t>
            </a:r>
          </a:p>
          <a:p>
            <a:pPr algn="l"/>
            <a:r>
              <a:rPr lang="en-US" sz="8800" dirty="0" err="1">
                <a:latin typeface="Twinkl Precursive" panose="02000000000000000000" pitchFamily="2" charset="77"/>
              </a:rPr>
              <a:t>ew</a:t>
            </a:r>
            <a:r>
              <a:rPr lang="en-US" sz="8800" dirty="0">
                <a:latin typeface="Twinkl Precursive" panose="02000000000000000000" pitchFamily="2" charset="77"/>
              </a:rPr>
              <a:t>   -  </a:t>
            </a:r>
          </a:p>
          <a:p>
            <a:r>
              <a:rPr lang="en-US" sz="13000" dirty="0">
                <a:latin typeface="Twinkl Precursive" panose="02000000000000000000" pitchFamily="2" charset="77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1386F-1068-6F4F-B5D2-92E82F40F79D}"/>
              </a:ext>
            </a:extLst>
          </p:cNvPr>
          <p:cNvSpPr txBox="1"/>
          <p:nvPr/>
        </p:nvSpPr>
        <p:spPr>
          <a:xfrm>
            <a:off x="142875" y="242888"/>
            <a:ext cx="11744325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Twinkl Precursive" panose="02000000000000000000" pitchFamily="2" charset="77"/>
              </a:rPr>
              <a:t>More special friends. These sounds ( digraphs) make the same sound as other digraphs we have learnt before. Have a listen.</a:t>
            </a:r>
          </a:p>
          <a:p>
            <a:pPr>
              <a:lnSpc>
                <a:spcPct val="150000"/>
              </a:lnSpc>
            </a:pPr>
            <a:endParaRPr lang="en-GB" dirty="0">
              <a:latin typeface="Twinkl Precursive" panose="02000000000000000000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latin typeface="Twinkl Precursive" panose="02000000000000000000" pitchFamily="2" charset="77"/>
              </a:rPr>
              <a:t>Note: Digraph = Special friends ; two letters, one sound.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8589D-A801-204A-B0F8-771C84F536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4642" y="2077295"/>
            <a:ext cx="1578475" cy="2820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6671B-E69C-A749-A198-42A5521603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9582" y="1935296"/>
            <a:ext cx="1710316" cy="3056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717B4-D61A-AA43-8569-A59EFF758F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5227" y="2077295"/>
            <a:ext cx="1578474" cy="2820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BE716-DA4F-B64D-81D7-E9BA72F2CE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9084" y="2147328"/>
            <a:ext cx="1591671" cy="2844522"/>
          </a:xfrm>
          <a:prstGeom prst="rect">
            <a:avLst/>
          </a:prstGeom>
        </p:spPr>
      </p:pic>
      <p:pic>
        <p:nvPicPr>
          <p:cNvPr id="9" name="Audio Recording 1 Feb 2021 at 14:17:45" descr="Audio Recording 1 Feb 2021 at 14:17:45">
            <a:hlinkClick r:id="" action="ppaction://media"/>
            <a:extLst>
              <a:ext uri="{FF2B5EF4-FFF2-40B4-BE49-F238E27FC236}">
                <a16:creationId xmlns:a16="http://schemas.microsoft.com/office/drawing/2014/main" id="{DB0F5532-7BD1-B94F-AAF7-FB32929FF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61453" y="1897423"/>
            <a:ext cx="812800" cy="812800"/>
          </a:xfrm>
          <a:prstGeom prst="rect">
            <a:avLst/>
          </a:prstGeom>
        </p:spPr>
      </p:pic>
      <p:pic>
        <p:nvPicPr>
          <p:cNvPr id="10" name="Audio Recording 1 Feb 2021 at 14:17:59" descr="Audio Recording 1 Feb 2021 at 14:17:59">
            <a:hlinkClick r:id="" action="ppaction://media"/>
            <a:extLst>
              <a:ext uri="{FF2B5EF4-FFF2-40B4-BE49-F238E27FC236}">
                <a16:creationId xmlns:a16="http://schemas.microsoft.com/office/drawing/2014/main" id="{E92DF67D-0D71-6945-B59D-80BFB6B7B2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33498" y="3163189"/>
            <a:ext cx="812800" cy="812800"/>
          </a:xfrm>
          <a:prstGeom prst="rect">
            <a:avLst/>
          </a:prstGeom>
        </p:spPr>
      </p:pic>
      <p:pic>
        <p:nvPicPr>
          <p:cNvPr id="11" name="Audio Recording 1 Feb 2021 at 14:18:13" descr="Audio Recording 1 Feb 2021 at 14:18:13">
            <a:hlinkClick r:id="" action="ppaction://media"/>
            <a:extLst>
              <a:ext uri="{FF2B5EF4-FFF2-40B4-BE49-F238E27FC236}">
                <a16:creationId xmlns:a16="http://schemas.microsoft.com/office/drawing/2014/main" id="{629E6D84-AF8C-2E4F-B6FD-2BC58C6B89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91080" y="4577588"/>
            <a:ext cx="812800" cy="812800"/>
          </a:xfrm>
          <a:prstGeom prst="rect">
            <a:avLst/>
          </a:prstGeom>
        </p:spPr>
      </p:pic>
      <p:pic>
        <p:nvPicPr>
          <p:cNvPr id="12" name="Audio Recording 1 Feb 2021 at 14:18:28" descr="Audio Recording 1 Feb 2021 at 14:18:28">
            <a:hlinkClick r:id="" action="ppaction://media"/>
            <a:extLst>
              <a:ext uri="{FF2B5EF4-FFF2-40B4-BE49-F238E27FC236}">
                <a16:creationId xmlns:a16="http://schemas.microsoft.com/office/drawing/2014/main" id="{23646561-51F5-0F42-8CFE-B7FB5AD301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36777" y="57987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DC9C-DBD0-5844-8D95-3922D3AD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45" y="312966"/>
            <a:ext cx="12156528" cy="132556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winkl Precursive" panose="02000000000000000000" pitchFamily="2" charset="77"/>
              </a:rPr>
              <a:t>ow	   ow 	  ow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72D2-FEBE-204A-AD71-6397079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45" y="1537169"/>
            <a:ext cx="12156528" cy="488419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4500" dirty="0">
                <a:latin typeface="Twinkl Precursive" panose="02000000000000000000" pitchFamily="2" charset="77"/>
              </a:rPr>
              <a:t>Special friends: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500" dirty="0">
                <a:latin typeface="Twinkl Precursive" panose="02000000000000000000" pitchFamily="2" charset="77"/>
              </a:rPr>
              <a:t>Rhyme:   “Brown cow”</a:t>
            </a: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sz="4500" dirty="0">
                <a:latin typeface="Twinkl Precursive" panose="02000000000000000000" pitchFamily="2" charset="77"/>
              </a:rPr>
              <a:t> Can you write ‘ow’.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FEC0A-7105-6645-91B1-82DEF0B97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332" y="1863714"/>
            <a:ext cx="3462049" cy="42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5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4C12-980D-C148-B4A8-77D16F1A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8958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winkl Precursive" panose="02000000000000000000" pitchFamily="2" charset="77"/>
              </a:rPr>
              <a:t>ow</a:t>
            </a:r>
            <a:br>
              <a:rPr lang="en-US" sz="80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Sound out and blend these words that contain ‘ow’.</a:t>
            </a:r>
            <a:br>
              <a:rPr lang="en-US" sz="24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Listen to the example:</a:t>
            </a:r>
            <a:br>
              <a:rPr lang="en-US" sz="2400" dirty="0">
                <a:latin typeface="Twinkl Precursive" panose="02000000000000000000" pitchFamily="2" charset="77"/>
              </a:rPr>
            </a:br>
            <a:br>
              <a:rPr lang="en-US" dirty="0">
                <a:latin typeface="Twinkl Precursive" panose="02000000000000000000" pitchFamily="2" charset="77"/>
              </a:rPr>
            </a:br>
            <a:endParaRPr lang="en-US" dirty="0">
              <a:latin typeface="Twinkl Precursive" panose="02000000000000000000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A86E-02C3-7147-993F-DB2414DD17AC}"/>
              </a:ext>
            </a:extLst>
          </p:cNvPr>
          <p:cNvSpPr/>
          <p:nvPr/>
        </p:nvSpPr>
        <p:spPr>
          <a:xfrm>
            <a:off x="546410" y="2486722"/>
            <a:ext cx="10805531" cy="3267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383A-55F8-9A44-9C08-DA2977D9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3" y="2625242"/>
            <a:ext cx="10515600" cy="48165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d   ow   n    	      	 d   ow   n 		       down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f   r	  ow    n,	         f     r     ow    n,		frown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    r   ow   d,	         c      r    ow    d,	         crowd</a:t>
            </a:r>
            <a:endParaRPr lang="en-US" u="sng" dirty="0">
              <a:latin typeface="Twinkl Precursive" panose="0200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F7BA3-83F4-5B45-9DC7-072E83CCC030}"/>
              </a:ext>
            </a:extLst>
          </p:cNvPr>
          <p:cNvSpPr txBox="1"/>
          <p:nvPr/>
        </p:nvSpPr>
        <p:spPr>
          <a:xfrm>
            <a:off x="546410" y="6081940"/>
            <a:ext cx="1079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Can you write these words out?   See if you can do so without looking at the words.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9DB63E4F-E720-BE45-A095-1956383DEE27}"/>
              </a:ext>
            </a:extLst>
          </p:cNvPr>
          <p:cNvSpPr/>
          <p:nvPr/>
        </p:nvSpPr>
        <p:spPr>
          <a:xfrm>
            <a:off x="1844040" y="2486722"/>
            <a:ext cx="1310640" cy="19551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ircus Clown HD Stock Images | Shutterstock">
            <a:extLst>
              <a:ext uri="{FF2B5EF4-FFF2-40B4-BE49-F238E27FC236}">
                <a16:creationId xmlns:a16="http://schemas.microsoft.com/office/drawing/2014/main" id="{EACD75FC-2844-0242-BCDC-F31175B6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32" y="471462"/>
            <a:ext cx="1947756" cy="14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1 Feb 2021 at 14:24:08" descr="Audio Recording 1 Feb 2021 at 14:24:08">
            <a:hlinkClick r:id="" action="ppaction://media"/>
            <a:extLst>
              <a:ext uri="{FF2B5EF4-FFF2-40B4-BE49-F238E27FC236}">
                <a16:creationId xmlns:a16="http://schemas.microsoft.com/office/drawing/2014/main" id="{B09AB85B-71E4-1D4C-95EC-A13AAAE2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7200" y="14557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DC9C-DBD0-5844-8D95-3922D3AD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05" y="385418"/>
            <a:ext cx="12508323" cy="132556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winkl Precursive" panose="02000000000000000000" pitchFamily="2" charset="77"/>
              </a:rPr>
              <a:t>ai  ai	  ai   ai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72D2-FEBE-204A-AD71-6397079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42" y="192247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Special friends!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winkl Precursive" panose="02000000000000000000" pitchFamily="2" charset="77"/>
              </a:rPr>
              <a:t>Rhyme:  “ Snail in the rain”.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Can you write ‘ai’ 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0E1035-1652-7047-8C40-E1D833A70A0B}"/>
                  </a:ext>
                </a:extLst>
              </p14:cNvPr>
              <p14:cNvContentPartPr/>
              <p14:nvPr/>
            </p14:nvContentPartPr>
            <p14:xfrm>
              <a:off x="1885920" y="10482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0E1035-1652-7047-8C40-E1D833A70A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8280" y="103056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E78F583-7FE9-7443-A4B4-3C958DBD7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066" y="2121244"/>
            <a:ext cx="34650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4C12-980D-C148-B4A8-77D16F1A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8115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winkl Precursive" panose="02000000000000000000" pitchFamily="2" charset="77"/>
              </a:rPr>
              <a:t>ai</a:t>
            </a:r>
            <a:br>
              <a:rPr lang="en-US" sz="80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Sound out and blend these words that contain ‘ai’’.</a:t>
            </a:r>
            <a:br>
              <a:rPr lang="en-US" sz="24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Listen to the example:</a:t>
            </a:r>
            <a:br>
              <a:rPr lang="en-US" sz="2400" dirty="0">
                <a:latin typeface="Twinkl Precursive" panose="02000000000000000000" pitchFamily="2" charset="77"/>
              </a:rPr>
            </a:br>
            <a:br>
              <a:rPr lang="en-US" dirty="0">
                <a:latin typeface="Twinkl Precursive" panose="02000000000000000000" pitchFamily="2" charset="77"/>
              </a:rPr>
            </a:br>
            <a:endParaRPr lang="en-US" dirty="0">
              <a:latin typeface="Twinkl Precursive" panose="02000000000000000000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A86E-02C3-7147-993F-DB2414DD17AC}"/>
              </a:ext>
            </a:extLst>
          </p:cNvPr>
          <p:cNvSpPr/>
          <p:nvPr/>
        </p:nvSpPr>
        <p:spPr>
          <a:xfrm>
            <a:off x="546410" y="2486722"/>
            <a:ext cx="10805531" cy="3267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383A-55F8-9A44-9C08-DA2977D9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3" y="2625242"/>
            <a:ext cx="10536044" cy="3351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p    ai    n   t,    	 p    ai  n   t , 		        paint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t    ai    l,	         t    ai   l,		                 tail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t    r    ai   n,	         t     r    ai    n,		train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3B7B6-FFCD-244F-A78A-31EC6C106348}"/>
              </a:ext>
            </a:extLst>
          </p:cNvPr>
          <p:cNvSpPr txBox="1"/>
          <p:nvPr/>
        </p:nvSpPr>
        <p:spPr>
          <a:xfrm>
            <a:off x="546410" y="6081940"/>
            <a:ext cx="1079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Can you write these words out?   See if you can do so without looking at the words.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52DEE3-2E9C-4A4D-BEA1-50EA8A0D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291" y="284863"/>
            <a:ext cx="1978834" cy="197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 Feb 2021 at 14:23:46" descr="Audio Recording 1 Feb 2021 at 14:23:46">
            <a:hlinkClick r:id="" action="ppaction://media"/>
            <a:extLst>
              <a:ext uri="{FF2B5EF4-FFF2-40B4-BE49-F238E27FC236}">
                <a16:creationId xmlns:a16="http://schemas.microsoft.com/office/drawing/2014/main" id="{386C5053-3B84-B142-A986-AA32043E4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5951" y="14991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DC9C-DBD0-5844-8D95-3922D3AD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66" y="408452"/>
            <a:ext cx="13459553" cy="1460500"/>
          </a:xfrm>
        </p:spPr>
        <p:txBody>
          <a:bodyPr>
            <a:noAutofit/>
          </a:bodyPr>
          <a:lstStyle/>
          <a:p>
            <a:r>
              <a:rPr lang="en-US" sz="9600" dirty="0" err="1">
                <a:latin typeface="Twinkl Precursive" panose="02000000000000000000" pitchFamily="2" charset="77"/>
              </a:rPr>
              <a:t>oa</a:t>
            </a:r>
            <a:r>
              <a:rPr lang="en-US" sz="9600" dirty="0">
                <a:latin typeface="Twinkl Precursive" panose="02000000000000000000" pitchFamily="2" charset="77"/>
              </a:rPr>
              <a:t>	 </a:t>
            </a:r>
            <a:r>
              <a:rPr lang="en-US" sz="9600" dirty="0" err="1">
                <a:latin typeface="Twinkl Precursive" panose="02000000000000000000" pitchFamily="2" charset="77"/>
              </a:rPr>
              <a:t>oa</a:t>
            </a:r>
            <a:r>
              <a:rPr lang="en-US" sz="9600" dirty="0">
                <a:latin typeface="Twinkl Precursive" panose="02000000000000000000" pitchFamily="2" charset="77"/>
              </a:rPr>
              <a:t>	  </a:t>
            </a:r>
            <a:r>
              <a:rPr lang="en-US" sz="9600" dirty="0" err="1">
                <a:latin typeface="Twinkl Precursive" panose="02000000000000000000" pitchFamily="2" charset="77"/>
              </a:rPr>
              <a:t>oa</a:t>
            </a:r>
            <a:r>
              <a:rPr lang="en-US" sz="9600" dirty="0">
                <a:latin typeface="Twinkl Precursive" panose="02000000000000000000" pitchFamily="2" charset="77"/>
              </a:rPr>
              <a:t>   </a:t>
            </a:r>
            <a:r>
              <a:rPr lang="en-US" sz="9600" dirty="0" err="1">
                <a:latin typeface="Twinkl Precursive" panose="02000000000000000000" pitchFamily="2" charset="77"/>
              </a:rPr>
              <a:t>oa</a:t>
            </a:r>
            <a:r>
              <a:rPr lang="en-US" sz="9600" dirty="0">
                <a:latin typeface="Twinkl Precursive" panose="02000000000000000000" pitchFamily="2" charset="77"/>
              </a:rPr>
              <a:t>	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72D2-FEBE-204A-AD71-6397079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67" y="170791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winkl Precursive" panose="02000000000000000000" pitchFamily="2" charset="77"/>
              </a:rPr>
              <a:t>Special friends!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winkl Precursive" panose="02000000000000000000" pitchFamily="2" charset="77"/>
              </a:rPr>
              <a:t>Rhyme:   “Goat in a boat! ”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Can you write ‘o a’ 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D784C-39DA-D64F-A114-4E1456A2B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11" y="1868951"/>
            <a:ext cx="3776880" cy="49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4C12-980D-C148-B4A8-77D16F1A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8720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winkl Precursive" panose="02000000000000000000" pitchFamily="2" charset="77"/>
              </a:rPr>
              <a:t>o a</a:t>
            </a:r>
            <a:br>
              <a:rPr lang="en-US" sz="80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Sound out and blend these words that contain ‘</a:t>
            </a:r>
            <a:r>
              <a:rPr lang="en-US" sz="2400" dirty="0" err="1">
                <a:latin typeface="Twinkl Precursive" panose="02000000000000000000" pitchFamily="2" charset="77"/>
              </a:rPr>
              <a:t>oa</a:t>
            </a:r>
            <a:r>
              <a:rPr lang="en-US" sz="2400" dirty="0">
                <a:latin typeface="Twinkl Precursive" panose="02000000000000000000" pitchFamily="2" charset="77"/>
              </a:rPr>
              <a:t>’. </a:t>
            </a:r>
            <a:br>
              <a:rPr lang="en-US" sz="24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Listen to the example:</a:t>
            </a:r>
            <a:br>
              <a:rPr lang="en-US" sz="2400" dirty="0">
                <a:latin typeface="Twinkl Precursive" panose="02000000000000000000" pitchFamily="2" charset="77"/>
              </a:rPr>
            </a:br>
            <a:br>
              <a:rPr lang="en-US" dirty="0">
                <a:latin typeface="Twinkl Precursive" panose="02000000000000000000" pitchFamily="2" charset="77"/>
              </a:rPr>
            </a:br>
            <a:endParaRPr lang="en-US" dirty="0">
              <a:latin typeface="Twinkl Precursive" panose="02000000000000000000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A86E-02C3-7147-993F-DB2414DD17AC}"/>
              </a:ext>
            </a:extLst>
          </p:cNvPr>
          <p:cNvSpPr/>
          <p:nvPr/>
        </p:nvSpPr>
        <p:spPr>
          <a:xfrm>
            <a:off x="546410" y="2486722"/>
            <a:ext cx="10805531" cy="3267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383A-55F8-9A44-9C08-DA2977D9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3" y="2625242"/>
            <a:ext cx="10515600" cy="48165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t    </a:t>
            </a:r>
            <a:r>
              <a:rPr lang="en-US" dirty="0" err="1">
                <a:latin typeface="Twinkl Precursive" panose="02000000000000000000" pitchFamily="2" charset="77"/>
              </a:rPr>
              <a:t>oa</a:t>
            </a:r>
            <a:r>
              <a:rPr lang="en-US" dirty="0">
                <a:latin typeface="Twinkl Precursive" panose="02000000000000000000" pitchFamily="2" charset="77"/>
              </a:rPr>
              <a:t>   d,	       t     o a   d,  	                 toad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s   t   o   n   e,		s	t    o   n   e,	         stone</a:t>
            </a:r>
            <a:endParaRPr lang="en-US" u="sng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Twinkl Precursive" panose="02000000000000000000" pitchFamily="2" charset="77"/>
              </a:rPr>
              <a:t>th</a:t>
            </a:r>
            <a:r>
              <a:rPr lang="en-US" dirty="0">
                <a:latin typeface="Twinkl Precursive" panose="02000000000000000000" pitchFamily="2" charset="77"/>
              </a:rPr>
              <a:t>   r    </a:t>
            </a:r>
            <a:r>
              <a:rPr lang="en-US" dirty="0" err="1">
                <a:latin typeface="Twinkl Precursive" panose="02000000000000000000" pitchFamily="2" charset="77"/>
              </a:rPr>
              <a:t>oa</a:t>
            </a:r>
            <a:r>
              <a:rPr lang="en-US" dirty="0">
                <a:latin typeface="Twinkl Precursive" panose="02000000000000000000" pitchFamily="2" charset="77"/>
              </a:rPr>
              <a:t>   t,	       </a:t>
            </a:r>
            <a:r>
              <a:rPr lang="en-US" dirty="0" err="1">
                <a:latin typeface="Twinkl Precursive" panose="02000000000000000000" pitchFamily="2" charset="77"/>
              </a:rPr>
              <a:t>th</a:t>
            </a:r>
            <a:r>
              <a:rPr lang="en-US" dirty="0">
                <a:latin typeface="Twinkl Precursive" panose="02000000000000000000" pitchFamily="2" charset="77"/>
              </a:rPr>
              <a:t>	r	</a:t>
            </a:r>
            <a:r>
              <a:rPr lang="en-US" dirty="0" err="1">
                <a:latin typeface="Twinkl Precursive" panose="02000000000000000000" pitchFamily="2" charset="77"/>
              </a:rPr>
              <a:t>oa</a:t>
            </a:r>
            <a:r>
              <a:rPr lang="en-US" dirty="0">
                <a:latin typeface="Twinkl Precursive" panose="02000000000000000000" pitchFamily="2" charset="77"/>
              </a:rPr>
              <a:t>    t,	         throat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F7BA3-83F4-5B45-9DC7-072E83CCC030}"/>
              </a:ext>
            </a:extLst>
          </p:cNvPr>
          <p:cNvSpPr txBox="1"/>
          <p:nvPr/>
        </p:nvSpPr>
        <p:spPr>
          <a:xfrm>
            <a:off x="546410" y="6081940"/>
            <a:ext cx="1079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Can you write these words out?   See if you can do so without looking at the words.</a:t>
            </a:r>
          </a:p>
        </p:txBody>
      </p:sp>
      <p:pic>
        <p:nvPicPr>
          <p:cNvPr id="3074" name="Picture 2" descr="Endless Road – made-to-measure wall mural – Photowall">
            <a:extLst>
              <a:ext uri="{FF2B5EF4-FFF2-40B4-BE49-F238E27FC236}">
                <a16:creationId xmlns:a16="http://schemas.microsoft.com/office/drawing/2014/main" id="{244D0BAE-C5E5-4D4B-B0C4-59A0F81C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308" y="310705"/>
            <a:ext cx="2110595" cy="140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1 Feb 2021 at 14:23:34" descr="Audio Recording 1 Feb 2021 at 14:23:34">
            <a:hlinkClick r:id="" action="ppaction://media"/>
            <a:extLst>
              <a:ext uri="{FF2B5EF4-FFF2-40B4-BE49-F238E27FC236}">
                <a16:creationId xmlns:a16="http://schemas.microsoft.com/office/drawing/2014/main" id="{4D9FE985-BD7F-DD4C-8B05-DA07BEDCB2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1410" y="14333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DC9C-DBD0-5844-8D95-3922D3AD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49" y="241280"/>
            <a:ext cx="12192000" cy="1325563"/>
          </a:xfrm>
        </p:spPr>
        <p:txBody>
          <a:bodyPr>
            <a:noAutofit/>
          </a:bodyPr>
          <a:lstStyle/>
          <a:p>
            <a:br>
              <a:rPr lang="en-US" sz="9600" dirty="0">
                <a:latin typeface="Twinkl Precursive" panose="02000000000000000000" pitchFamily="2" charset="77"/>
              </a:rPr>
            </a:br>
            <a:r>
              <a:rPr lang="en-US" sz="9600" dirty="0" err="1">
                <a:latin typeface="Twinkl Precursive" panose="02000000000000000000" pitchFamily="2" charset="77"/>
              </a:rPr>
              <a:t>ew</a:t>
            </a:r>
            <a:r>
              <a:rPr lang="en-US" sz="9600" dirty="0">
                <a:latin typeface="Twinkl Precursive" panose="02000000000000000000" pitchFamily="2" charset="77"/>
              </a:rPr>
              <a:t>	  </a:t>
            </a:r>
            <a:r>
              <a:rPr lang="en-US" sz="9600" dirty="0" err="1">
                <a:latin typeface="Twinkl Precursive" panose="02000000000000000000" pitchFamily="2" charset="77"/>
              </a:rPr>
              <a:t>ew</a:t>
            </a:r>
            <a:r>
              <a:rPr lang="en-US" sz="9600" dirty="0">
                <a:latin typeface="Twinkl Precursive" panose="02000000000000000000" pitchFamily="2" charset="77"/>
              </a:rPr>
              <a:t>	 </a:t>
            </a:r>
            <a:r>
              <a:rPr lang="en-US" sz="9600" dirty="0" err="1">
                <a:latin typeface="Twinkl Precursive" panose="02000000000000000000" pitchFamily="2" charset="77"/>
              </a:rPr>
              <a:t>ew</a:t>
            </a:r>
            <a:r>
              <a:rPr lang="en-US" sz="9600" dirty="0">
                <a:latin typeface="Twinkl Precursive" panose="02000000000000000000" pitchFamily="2" charset="77"/>
              </a:rPr>
              <a:t>   	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72D2-FEBE-204A-AD71-6397079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1602600"/>
            <a:ext cx="10515600" cy="435133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3600" dirty="0">
                <a:latin typeface="Twinkl Precursive" panose="02000000000000000000" pitchFamily="2" charset="77"/>
              </a:rPr>
              <a:t>Special friends!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400" dirty="0">
                <a:latin typeface="Twinkl Precursive" panose="02000000000000000000" pitchFamily="2" charset="77"/>
              </a:rPr>
              <a:t>Rhyme: “ Chew the stew!”</a:t>
            </a:r>
          </a:p>
          <a:p>
            <a:pPr marL="0" indent="0">
              <a:buNone/>
            </a:pPr>
            <a:endParaRPr lang="en-US" sz="34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34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34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34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sz="3400" dirty="0">
                <a:latin typeface="Twinkl Precursive" panose="02000000000000000000" pitchFamily="2" charset="77"/>
              </a:rPr>
              <a:t>Can you write ‘</a:t>
            </a:r>
            <a:r>
              <a:rPr lang="en-US" sz="3400" dirty="0" err="1">
                <a:latin typeface="Twinkl Precursive" panose="02000000000000000000" pitchFamily="2" charset="77"/>
              </a:rPr>
              <a:t>ew</a:t>
            </a:r>
            <a:r>
              <a:rPr lang="en-US" sz="3400" dirty="0">
                <a:latin typeface="Twinkl Precursive" panose="02000000000000000000" pitchFamily="2" charset="77"/>
              </a:rPr>
              <a:t>’ 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4B432-630F-4A42-A395-394F8387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53" y="1827912"/>
            <a:ext cx="3480227" cy="46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4C12-980D-C148-B4A8-77D16F1A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8332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>
                <a:latin typeface="Twinkl Precursive" panose="02000000000000000000" pitchFamily="2" charset="77"/>
              </a:rPr>
              <a:t>ew</a:t>
            </a:r>
            <a:br>
              <a:rPr lang="en-US" sz="80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Sound out and blend these words that contain ‘</a:t>
            </a:r>
            <a:r>
              <a:rPr lang="en-US" sz="2400" dirty="0" err="1">
                <a:latin typeface="Twinkl Precursive" panose="02000000000000000000" pitchFamily="2" charset="77"/>
              </a:rPr>
              <a:t>ew</a:t>
            </a:r>
            <a:r>
              <a:rPr lang="en-US" sz="2400" dirty="0">
                <a:latin typeface="Twinkl Precursive" panose="02000000000000000000" pitchFamily="2" charset="77"/>
              </a:rPr>
              <a:t>’.</a:t>
            </a:r>
            <a:br>
              <a:rPr lang="en-US" sz="24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Listen to the example:</a:t>
            </a:r>
            <a:br>
              <a:rPr lang="en-US" sz="2400" dirty="0">
                <a:latin typeface="Twinkl Precursive" panose="02000000000000000000" pitchFamily="2" charset="77"/>
              </a:rPr>
            </a:br>
            <a:br>
              <a:rPr lang="en-US" dirty="0">
                <a:latin typeface="Twinkl Precursive" panose="02000000000000000000" pitchFamily="2" charset="77"/>
              </a:rPr>
            </a:br>
            <a:endParaRPr lang="en-US" dirty="0">
              <a:latin typeface="Twinkl Precursive" panose="02000000000000000000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A86E-02C3-7147-993F-DB2414DD17AC}"/>
              </a:ext>
            </a:extLst>
          </p:cNvPr>
          <p:cNvSpPr/>
          <p:nvPr/>
        </p:nvSpPr>
        <p:spPr>
          <a:xfrm>
            <a:off x="670932" y="2348202"/>
            <a:ext cx="10805531" cy="3267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383A-55F8-9A44-9C08-DA2977D9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3" y="2625242"/>
            <a:ext cx="10515600" cy="48165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n    </a:t>
            </a:r>
            <a:r>
              <a:rPr lang="en-US" dirty="0" err="1">
                <a:latin typeface="Twinkl Precursive" panose="02000000000000000000" pitchFamily="2" charset="77"/>
              </a:rPr>
              <a:t>ew</a:t>
            </a:r>
            <a:r>
              <a:rPr lang="en-US" dirty="0">
                <a:latin typeface="Twinkl Precursive" panose="02000000000000000000" pitchFamily="2" charset="77"/>
              </a:rPr>
              <a:t>,    	        n     </a:t>
            </a:r>
            <a:r>
              <a:rPr lang="en-US" dirty="0" err="1">
                <a:latin typeface="Twinkl Precursive" panose="02000000000000000000" pitchFamily="2" charset="77"/>
              </a:rPr>
              <a:t>ew</a:t>
            </a:r>
            <a:r>
              <a:rPr lang="en-US" dirty="0">
                <a:latin typeface="Twinkl Precursive" panose="02000000000000000000" pitchFamily="2" charset="77"/>
              </a:rPr>
              <a:t>, 		             new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f	l      </a:t>
            </a:r>
            <a:r>
              <a:rPr lang="en-US" dirty="0" err="1">
                <a:latin typeface="Twinkl Precursive" panose="02000000000000000000" pitchFamily="2" charset="77"/>
              </a:rPr>
              <a:t>ew</a:t>
            </a:r>
            <a:r>
              <a:rPr lang="en-US" dirty="0">
                <a:latin typeface="Twinkl Precursive" panose="02000000000000000000" pitchFamily="2" charset="77"/>
              </a:rPr>
              <a:t>,	         f      l     </a:t>
            </a:r>
            <a:r>
              <a:rPr lang="en-US" dirty="0" err="1">
                <a:latin typeface="Twinkl Precursive" panose="02000000000000000000" pitchFamily="2" charset="77"/>
              </a:rPr>
              <a:t>ew</a:t>
            </a:r>
            <a:r>
              <a:rPr lang="en-US" dirty="0">
                <a:latin typeface="Twinkl Precursive" panose="02000000000000000000" pitchFamily="2" charset="77"/>
              </a:rPr>
              <a:t>,	              flew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>
                <a:latin typeface="Twinkl Precursive" panose="02000000000000000000" pitchFamily="2" charset="77"/>
              </a:rPr>
              <a:t>s   c   </a:t>
            </a:r>
            <a:r>
              <a:rPr lang="en-US" dirty="0">
                <a:latin typeface="Twinkl Precursive" panose="02000000000000000000" pitchFamily="2" charset="77"/>
              </a:rPr>
              <a:t> </a:t>
            </a:r>
            <a:r>
              <a:rPr lang="en-US">
                <a:latin typeface="Twinkl Precursive" panose="02000000000000000000" pitchFamily="2" charset="77"/>
              </a:rPr>
              <a:t>r     </a:t>
            </a:r>
            <a:r>
              <a:rPr lang="en-US" dirty="0" err="1">
                <a:latin typeface="Twinkl Precursive" panose="02000000000000000000" pitchFamily="2" charset="77"/>
              </a:rPr>
              <a:t>ew</a:t>
            </a:r>
            <a:r>
              <a:rPr lang="en-US" dirty="0">
                <a:latin typeface="Twinkl Precursive" panose="02000000000000000000" pitchFamily="2" charset="77"/>
              </a:rPr>
              <a:t>,         s      c    r  </a:t>
            </a:r>
            <a:r>
              <a:rPr lang="en-US" dirty="0" err="1">
                <a:latin typeface="Twinkl Precursive" panose="02000000000000000000" pitchFamily="2" charset="77"/>
              </a:rPr>
              <a:t>ew</a:t>
            </a:r>
            <a:r>
              <a:rPr lang="en-US" dirty="0">
                <a:latin typeface="Twinkl Precursive" panose="02000000000000000000" pitchFamily="2" charset="77"/>
              </a:rPr>
              <a:t>	      screw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F7BA3-83F4-5B45-9DC7-072E83CCC030}"/>
              </a:ext>
            </a:extLst>
          </p:cNvPr>
          <p:cNvSpPr txBox="1"/>
          <p:nvPr/>
        </p:nvSpPr>
        <p:spPr>
          <a:xfrm>
            <a:off x="546410" y="6081940"/>
            <a:ext cx="1079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Can you write these words out?   See if you can do so without looking at the words.</a:t>
            </a:r>
          </a:p>
        </p:txBody>
      </p:sp>
      <p:pic>
        <p:nvPicPr>
          <p:cNvPr id="4098" name="Picture 2" descr="Bubble Clipart Blew, Picture #307802 Bub #1805363 - PNG Images - PNGio">
            <a:extLst>
              <a:ext uri="{FF2B5EF4-FFF2-40B4-BE49-F238E27FC236}">
                <a16:creationId xmlns:a16="http://schemas.microsoft.com/office/drawing/2014/main" id="{61BF42B2-8B84-B942-A407-A18225A0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72" y="276217"/>
            <a:ext cx="2044390" cy="15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1 Feb 2021 at 14:23:21" descr="Audio Recording 1 Feb 2021 at 14:23:21">
            <a:hlinkClick r:id="" action="ppaction://media"/>
            <a:extLst>
              <a:ext uri="{FF2B5EF4-FFF2-40B4-BE49-F238E27FC236}">
                <a16:creationId xmlns:a16="http://schemas.microsoft.com/office/drawing/2014/main" id="{FDF0F5A5-5E36-A34E-B813-114772CA8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1818" y="1428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508</Words>
  <Application>Microsoft Macintosh PowerPoint</Application>
  <PresentationFormat>Widescreen</PresentationFormat>
  <Paragraphs>79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Twinkl Precursive</vt:lpstr>
      <vt:lpstr>Office Theme</vt:lpstr>
      <vt:lpstr>PowerPoint Presentation</vt:lpstr>
      <vt:lpstr>ow    ow    ow </vt:lpstr>
      <vt:lpstr>ow Sound out and blend these words that contain ‘ow’. Listen to the example:  </vt:lpstr>
      <vt:lpstr>ai  ai   ai   ai  </vt:lpstr>
      <vt:lpstr>ai Sound out and blend these words that contain ‘ai’’. Listen to the example:  </vt:lpstr>
      <vt:lpstr>oa  oa   oa   oa   </vt:lpstr>
      <vt:lpstr>o a Sound out and blend these words that contain ‘oa’.  Listen to the example:  </vt:lpstr>
      <vt:lpstr> ew   ew  ew       </vt:lpstr>
      <vt:lpstr>ew Sound out and blend these words that contain ‘ew’. Listen to the example: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Kindred</dc:creator>
  <cp:lastModifiedBy>C Kindred</cp:lastModifiedBy>
  <cp:revision>71</cp:revision>
  <dcterms:created xsi:type="dcterms:W3CDTF">2021-01-12T13:33:03Z</dcterms:created>
  <dcterms:modified xsi:type="dcterms:W3CDTF">2021-02-01T14:24:17Z</dcterms:modified>
</cp:coreProperties>
</file>