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3" r:id="rId8"/>
    <p:sldId id="264" r:id="rId9"/>
    <p:sldId id="270" r:id="rId10"/>
    <p:sldId id="265" r:id="rId11"/>
    <p:sldId id="266" r:id="rId12"/>
    <p:sldId id="267" r:id="rId13"/>
    <p:sldId id="268" r:id="rId14"/>
    <p:sldId id="26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0B582E-FA4F-43F7-BBEE-E313FEB00D42}"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132426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0B582E-FA4F-43F7-BBEE-E313FEB00D42}"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251156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0B582E-FA4F-43F7-BBEE-E313FEB00D42}"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140390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0B582E-FA4F-43F7-BBEE-E313FEB00D42}"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796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0B582E-FA4F-43F7-BBEE-E313FEB00D42}"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142919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0B582E-FA4F-43F7-BBEE-E313FEB00D42}"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242326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0B582E-FA4F-43F7-BBEE-E313FEB00D42}" type="datetimeFigureOut">
              <a:rPr lang="en-GB" smtClean="0"/>
              <a:t>21/04/2026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333236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0B582E-FA4F-43F7-BBEE-E313FEB00D42}" type="datetimeFigureOut">
              <a:rPr lang="en-GB" smtClean="0"/>
              <a:t>21/04/2026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69206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B582E-FA4F-43F7-BBEE-E313FEB00D42}" type="datetimeFigureOut">
              <a:rPr lang="en-GB" smtClean="0"/>
              <a:t>21/04/2026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11828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0B582E-FA4F-43F7-BBEE-E313FEB00D42}"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325048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0B582E-FA4F-43F7-BBEE-E313FEB00D42}"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1F07B5-93BA-441C-80AE-229B317D3882}" type="slidenum">
              <a:rPr lang="en-GB" smtClean="0"/>
              <a:t>‹#›</a:t>
            </a:fld>
            <a:endParaRPr lang="en-GB"/>
          </a:p>
        </p:txBody>
      </p:sp>
    </p:spTree>
    <p:extLst>
      <p:ext uri="{BB962C8B-B14F-4D97-AF65-F5344CB8AC3E}">
        <p14:creationId xmlns:p14="http://schemas.microsoft.com/office/powerpoint/2010/main" val="365283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B582E-FA4F-43F7-BBEE-E313FEB00D42}" type="datetimeFigureOut">
              <a:rPr lang="en-GB" smtClean="0"/>
              <a:t>21/04/2026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F07B5-93BA-441C-80AE-229B317D3882}" type="slidenum">
              <a:rPr lang="en-GB" smtClean="0"/>
              <a:t>‹#›</a:t>
            </a:fld>
            <a:endParaRPr lang="en-GB"/>
          </a:p>
        </p:txBody>
      </p:sp>
    </p:spTree>
    <p:extLst>
      <p:ext uri="{BB962C8B-B14F-4D97-AF65-F5344CB8AC3E}">
        <p14:creationId xmlns:p14="http://schemas.microsoft.com/office/powerpoint/2010/main" val="206686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Lucida Handwriting" panose="03010101010101010101" pitchFamily="66" charset="0"/>
              </a:rPr>
              <a:t>Come Be With Me</a:t>
            </a:r>
          </a:p>
        </p:txBody>
      </p:sp>
      <p:sp>
        <p:nvSpPr>
          <p:cNvPr id="7" name="Subtitle 6"/>
          <p:cNvSpPr>
            <a:spLocks noGrp="1"/>
          </p:cNvSpPr>
          <p:nvPr>
            <p:ph type="subTitle" idx="1"/>
          </p:nvPr>
        </p:nvSpPr>
        <p:spPr/>
        <p:txBody>
          <a:bodyPr/>
          <a:lstStyle/>
          <a:p>
            <a:r>
              <a:rPr lang="en-GB" dirty="0">
                <a:latin typeface="Lucida Handwriting" panose="03010101010101010101" pitchFamily="66" charset="0"/>
              </a:rPr>
              <a:t>Reading workshop</a:t>
            </a:r>
          </a:p>
          <a:p>
            <a:endParaRPr lang="en-GB" dirty="0">
              <a:latin typeface="Lucida Handwriting" panose="03010101010101010101" pitchFamily="66" charset="0"/>
            </a:endParaRPr>
          </a:p>
        </p:txBody>
      </p:sp>
      <p:pic>
        <p:nvPicPr>
          <p:cNvPr id="10" name="Picture 9"/>
          <p:cNvPicPr>
            <a:picLocks noChangeAspect="1"/>
          </p:cNvPicPr>
          <p:nvPr/>
        </p:nvPicPr>
        <p:blipFill>
          <a:blip r:embed="rId2"/>
          <a:stretch>
            <a:fillRect/>
          </a:stretch>
        </p:blipFill>
        <p:spPr>
          <a:xfrm>
            <a:off x="4072618" y="4198201"/>
            <a:ext cx="4235360" cy="2303347"/>
          </a:xfrm>
          <a:prstGeom prst="rect">
            <a:avLst/>
          </a:prstGeom>
        </p:spPr>
      </p:pic>
    </p:spTree>
    <p:extLst>
      <p:ext uri="{BB962C8B-B14F-4D97-AF65-F5344CB8AC3E}">
        <p14:creationId xmlns:p14="http://schemas.microsoft.com/office/powerpoint/2010/main" val="4181947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Reading with your child at home</a:t>
            </a:r>
          </a:p>
        </p:txBody>
      </p:sp>
      <p:sp>
        <p:nvSpPr>
          <p:cNvPr id="3" name="Content Placeholder 2"/>
          <p:cNvSpPr>
            <a:spLocks noGrp="1"/>
          </p:cNvSpPr>
          <p:nvPr>
            <p:ph idx="1"/>
          </p:nvPr>
        </p:nvSpPr>
        <p:spPr/>
        <p:txBody>
          <a:bodyPr>
            <a:normAutofit fontScale="85000" lnSpcReduction="10000"/>
          </a:bodyPr>
          <a:lstStyle/>
          <a:p>
            <a:pPr marL="0" indent="0">
              <a:buNone/>
            </a:pPr>
            <a:r>
              <a:rPr lang="en-GB" dirty="0">
                <a:latin typeface="Lucida Handwriting" panose="03010101010101010101" pitchFamily="66" charset="0"/>
              </a:rPr>
              <a:t>Encourage reading by:</a:t>
            </a:r>
          </a:p>
          <a:p>
            <a:r>
              <a:rPr lang="en-GB" dirty="0">
                <a:latin typeface="Lucida Handwriting" panose="03010101010101010101" pitchFamily="66" charset="0"/>
              </a:rPr>
              <a:t>Having books at home, use the local library, have texts other than books, show that you love reading, (even if you don’t really!)</a:t>
            </a:r>
          </a:p>
          <a:p>
            <a:pPr marL="0" indent="0">
              <a:buNone/>
            </a:pPr>
            <a:r>
              <a:rPr lang="en-GB" dirty="0">
                <a:latin typeface="Lucida Handwriting" panose="03010101010101010101" pitchFamily="66" charset="0"/>
              </a:rPr>
              <a:t>Before reading a book:</a:t>
            </a:r>
          </a:p>
          <a:p>
            <a:r>
              <a:rPr lang="en-GB" dirty="0">
                <a:latin typeface="Lucida Handwriting" panose="03010101010101010101" pitchFamily="66" charset="0"/>
              </a:rPr>
              <a:t>Talk about the book cover and the title</a:t>
            </a:r>
          </a:p>
          <a:p>
            <a:r>
              <a:rPr lang="en-GB" dirty="0">
                <a:latin typeface="Lucida Handwriting" panose="03010101010101010101" pitchFamily="66" charset="0"/>
              </a:rPr>
              <a:t>Share the blurb, if there is one</a:t>
            </a:r>
          </a:p>
          <a:p>
            <a:r>
              <a:rPr lang="en-GB" dirty="0">
                <a:latin typeface="Lucida Handwriting" panose="03010101010101010101" pitchFamily="66" charset="0"/>
              </a:rPr>
              <a:t>Flick through the book     </a:t>
            </a:r>
          </a:p>
          <a:p>
            <a:pPr marL="0" indent="0">
              <a:buNone/>
            </a:pPr>
            <a:endParaRPr lang="en-GB" dirty="0"/>
          </a:p>
        </p:txBody>
      </p:sp>
      <p:sp>
        <p:nvSpPr>
          <p:cNvPr id="4" name="Text Placeholder 3">
            <a:extLst>
              <a:ext uri="{FF2B5EF4-FFF2-40B4-BE49-F238E27FC236}">
                <a16:creationId xmlns:a16="http://schemas.microsoft.com/office/drawing/2014/main" id="{12207B89-EC23-4282-9BFE-2AAAFA798AA2}"/>
              </a:ext>
            </a:extLst>
          </p:cNvPr>
          <p:cNvSpPr>
            <a:spLocks noGrp="1"/>
          </p:cNvSpPr>
          <p:nvPr>
            <p:ph type="body" sz="half" idx="2"/>
          </p:nvPr>
        </p:nvSpPr>
        <p:spPr>
          <a:xfrm>
            <a:off x="-257172" y="4629150"/>
            <a:ext cx="1678282" cy="1572280"/>
          </a:xfrm>
        </p:spPr>
        <p:txBody>
          <a:bodyPr/>
          <a:lstStyle/>
          <a:p>
            <a:endParaRPr lang="en-GB" dirty="0"/>
          </a:p>
        </p:txBody>
      </p:sp>
      <p:pic>
        <p:nvPicPr>
          <p:cNvPr id="3076" name="Picture 4" descr="Encouraging Your Child with Their Reading at Home.">
            <a:extLst>
              <a:ext uri="{FF2B5EF4-FFF2-40B4-BE49-F238E27FC236}">
                <a16:creationId xmlns:a16="http://schemas.microsoft.com/office/drawing/2014/main" id="{0C352D1D-96C6-4B92-BC51-74200D738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4" y="2571750"/>
            <a:ext cx="3498850" cy="292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91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Reading at home</a:t>
            </a:r>
          </a:p>
        </p:txBody>
      </p:sp>
      <p:sp>
        <p:nvSpPr>
          <p:cNvPr id="3" name="Content Placeholder 2"/>
          <p:cNvSpPr>
            <a:spLocks noGrp="1"/>
          </p:cNvSpPr>
          <p:nvPr>
            <p:ph idx="1"/>
          </p:nvPr>
        </p:nvSpPr>
        <p:spPr/>
        <p:txBody>
          <a:bodyPr>
            <a:normAutofit lnSpcReduction="10000"/>
          </a:bodyPr>
          <a:lstStyle/>
          <a:p>
            <a:pPr marL="0" indent="0">
              <a:buNone/>
            </a:pPr>
            <a:r>
              <a:rPr lang="en-GB" dirty="0">
                <a:latin typeface="Lucida Handwriting" panose="03010101010101010101" pitchFamily="66" charset="0"/>
              </a:rPr>
              <a:t>Some ways to build fluency at home, include:</a:t>
            </a:r>
          </a:p>
          <a:p>
            <a:r>
              <a:rPr lang="en-GB" dirty="0">
                <a:latin typeface="Lucida Handwriting" panose="03010101010101010101" pitchFamily="66" charset="0"/>
              </a:rPr>
              <a:t>An adult/older sibling reading the text and the child follows with their finger.  This helps with word recognition and models to the children how to read with fluency and expression</a:t>
            </a:r>
          </a:p>
          <a:p>
            <a:r>
              <a:rPr lang="en-GB" dirty="0">
                <a:latin typeface="Lucida Handwriting" panose="03010101010101010101" pitchFamily="66" charset="0"/>
              </a:rPr>
              <a:t>Taking turns to read a sentence or page each</a:t>
            </a:r>
          </a:p>
          <a:p>
            <a:r>
              <a:rPr lang="en-GB" dirty="0">
                <a:latin typeface="Lucida Handwriting" panose="03010101010101010101" pitchFamily="66" charset="0"/>
              </a:rPr>
              <a:t>Echoing – reading partner reads and child repeats in the same way</a:t>
            </a:r>
          </a:p>
          <a:p>
            <a:r>
              <a:rPr lang="en-GB" dirty="0">
                <a:latin typeface="Lucida Handwriting" panose="03010101010101010101" pitchFamily="66" charset="0"/>
              </a:rPr>
              <a:t>Be an active listener when your child reads</a:t>
            </a:r>
          </a:p>
          <a:p>
            <a:r>
              <a:rPr lang="en-GB" dirty="0">
                <a:latin typeface="Lucida Handwriting" panose="03010101010101010101" pitchFamily="66" charset="0"/>
              </a:rPr>
              <a:t>Read trickier books to your child for pleasure</a:t>
            </a:r>
          </a:p>
        </p:txBody>
      </p:sp>
    </p:spTree>
    <p:extLst>
      <p:ext uri="{BB962C8B-B14F-4D97-AF65-F5344CB8AC3E}">
        <p14:creationId xmlns:p14="http://schemas.microsoft.com/office/powerpoint/2010/main" val="207529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Lucida Handwriting" panose="03010101010101010101" pitchFamily="66" charset="0"/>
              </a:rPr>
              <a:t>What to do if a child gets stuck when reading</a:t>
            </a:r>
          </a:p>
        </p:txBody>
      </p:sp>
      <p:sp>
        <p:nvSpPr>
          <p:cNvPr id="3" name="Content Placeholder 2"/>
          <p:cNvSpPr>
            <a:spLocks noGrp="1"/>
          </p:cNvSpPr>
          <p:nvPr>
            <p:ph idx="1"/>
          </p:nvPr>
        </p:nvSpPr>
        <p:spPr/>
        <p:txBody>
          <a:bodyPr>
            <a:normAutofit lnSpcReduction="10000"/>
          </a:bodyPr>
          <a:lstStyle/>
          <a:p>
            <a:r>
              <a:rPr lang="en-GB" dirty="0">
                <a:latin typeface="Lucida Handwriting" panose="03010101010101010101" pitchFamily="66" charset="0"/>
              </a:rPr>
              <a:t>Use phonics – sound out the word</a:t>
            </a:r>
          </a:p>
          <a:p>
            <a:r>
              <a:rPr lang="en-GB" dirty="0">
                <a:latin typeface="Lucida Handwriting" panose="03010101010101010101" pitchFamily="66" charset="0"/>
              </a:rPr>
              <a:t>Read to the end of the sentence, what word would make sense?</a:t>
            </a:r>
          </a:p>
          <a:p>
            <a:r>
              <a:rPr lang="en-GB" dirty="0">
                <a:latin typeface="Lucida Handwriting" panose="03010101010101010101" pitchFamily="66" charset="0"/>
              </a:rPr>
              <a:t>Think about the text type, what might fit?</a:t>
            </a:r>
          </a:p>
          <a:p>
            <a:r>
              <a:rPr lang="en-GB" dirty="0">
                <a:latin typeface="Lucida Handwriting" panose="03010101010101010101" pitchFamily="66" charset="0"/>
              </a:rPr>
              <a:t>Does a word sound right?</a:t>
            </a:r>
          </a:p>
          <a:p>
            <a:r>
              <a:rPr lang="en-GB" dirty="0">
                <a:latin typeface="Lucida Handwriting" panose="03010101010101010101" pitchFamily="66" charset="0"/>
              </a:rPr>
              <a:t>Use the picture, if there is one</a:t>
            </a:r>
          </a:p>
          <a:p>
            <a:r>
              <a:rPr lang="en-GB" dirty="0">
                <a:latin typeface="Lucida Handwriting" panose="03010101010101010101" pitchFamily="66" charset="0"/>
              </a:rPr>
              <a:t>Is there a root word? E.g. </a:t>
            </a:r>
            <a:r>
              <a:rPr lang="en-GB" b="1" dirty="0">
                <a:latin typeface="Lucida Handwriting" panose="03010101010101010101" pitchFamily="66" charset="0"/>
              </a:rPr>
              <a:t>help</a:t>
            </a:r>
            <a:r>
              <a:rPr lang="en-GB" dirty="0">
                <a:latin typeface="Lucida Handwriting" panose="03010101010101010101" pitchFamily="66" charset="0"/>
              </a:rPr>
              <a:t>less</a:t>
            </a:r>
          </a:p>
          <a:p>
            <a:r>
              <a:rPr lang="en-GB" dirty="0">
                <a:latin typeface="Lucida Handwriting" panose="03010101010101010101" pitchFamily="66" charset="0"/>
              </a:rPr>
              <a:t>Chunk the word – up-load-</a:t>
            </a:r>
            <a:r>
              <a:rPr lang="en-GB" dirty="0" err="1">
                <a:latin typeface="Lucida Handwriting" panose="03010101010101010101" pitchFamily="66" charset="0"/>
              </a:rPr>
              <a:t>ed</a:t>
            </a:r>
            <a:endParaRPr lang="en-GB" dirty="0">
              <a:latin typeface="Lucida Handwriting" panose="03010101010101010101" pitchFamily="66" charset="0"/>
            </a:endParaRPr>
          </a:p>
          <a:p>
            <a:r>
              <a:rPr lang="en-GB" dirty="0">
                <a:latin typeface="Lucida Handwriting" panose="03010101010101010101" pitchFamily="66" charset="0"/>
              </a:rPr>
              <a:t>Share the word</a:t>
            </a:r>
          </a:p>
        </p:txBody>
      </p:sp>
    </p:spTree>
    <p:extLst>
      <p:ext uri="{BB962C8B-B14F-4D97-AF65-F5344CB8AC3E}">
        <p14:creationId xmlns:p14="http://schemas.microsoft.com/office/powerpoint/2010/main" val="47327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Impact of Reading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7251992"/>
              </p:ext>
            </p:extLst>
          </p:nvPr>
        </p:nvGraphicFramePr>
        <p:xfrm>
          <a:off x="838200" y="1825622"/>
          <a:ext cx="10515600" cy="418479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697651449"/>
                    </a:ext>
                  </a:extLst>
                </a:gridCol>
                <a:gridCol w="2628900">
                  <a:extLst>
                    <a:ext uri="{9D8B030D-6E8A-4147-A177-3AD203B41FA5}">
                      <a16:colId xmlns:a16="http://schemas.microsoft.com/office/drawing/2014/main" val="3031869348"/>
                    </a:ext>
                  </a:extLst>
                </a:gridCol>
                <a:gridCol w="2628900">
                  <a:extLst>
                    <a:ext uri="{9D8B030D-6E8A-4147-A177-3AD203B41FA5}">
                      <a16:colId xmlns:a16="http://schemas.microsoft.com/office/drawing/2014/main" val="4226666103"/>
                    </a:ext>
                  </a:extLst>
                </a:gridCol>
                <a:gridCol w="2628900">
                  <a:extLst>
                    <a:ext uri="{9D8B030D-6E8A-4147-A177-3AD203B41FA5}">
                      <a16:colId xmlns:a16="http://schemas.microsoft.com/office/drawing/2014/main" val="841747295"/>
                    </a:ext>
                  </a:extLst>
                </a:gridCol>
              </a:tblGrid>
              <a:tr h="560949">
                <a:tc>
                  <a:txBody>
                    <a:bodyPr/>
                    <a:lstStyle/>
                    <a:p>
                      <a:r>
                        <a:rPr lang="en-GB" dirty="0">
                          <a:latin typeface="Lucida Handwriting" panose="03010101010101010101" pitchFamily="66" charset="0"/>
                        </a:rPr>
                        <a:t>Amount of reading</a:t>
                      </a:r>
                    </a:p>
                  </a:txBody>
                  <a:tcPr/>
                </a:tc>
                <a:tc>
                  <a:txBody>
                    <a:bodyPr/>
                    <a:lstStyle/>
                    <a:p>
                      <a:r>
                        <a:rPr lang="en-GB" dirty="0">
                          <a:latin typeface="Lucida Handwriting" panose="03010101010101010101" pitchFamily="66" charset="0"/>
                        </a:rPr>
                        <a:t>1</a:t>
                      </a:r>
                      <a:r>
                        <a:rPr lang="en-GB" baseline="0" dirty="0">
                          <a:latin typeface="Lucida Handwriting" panose="03010101010101010101" pitchFamily="66" charset="0"/>
                        </a:rPr>
                        <a:t> minute</a:t>
                      </a:r>
                      <a:endParaRPr lang="en-GB" dirty="0">
                        <a:latin typeface="Lucida Handwriting" panose="03010101010101010101" pitchFamily="66" charset="0"/>
                      </a:endParaRPr>
                    </a:p>
                  </a:txBody>
                  <a:tcPr/>
                </a:tc>
                <a:tc>
                  <a:txBody>
                    <a:bodyPr/>
                    <a:lstStyle/>
                    <a:p>
                      <a:r>
                        <a:rPr lang="en-GB" dirty="0">
                          <a:latin typeface="Lucida Handwriting" panose="03010101010101010101" pitchFamily="66" charset="0"/>
                        </a:rPr>
                        <a:t>5 minutes</a:t>
                      </a:r>
                    </a:p>
                  </a:txBody>
                  <a:tcPr/>
                </a:tc>
                <a:tc>
                  <a:txBody>
                    <a:bodyPr/>
                    <a:lstStyle/>
                    <a:p>
                      <a:r>
                        <a:rPr lang="en-GB" dirty="0">
                          <a:latin typeface="Lucida Handwriting" panose="03010101010101010101" pitchFamily="66" charset="0"/>
                        </a:rPr>
                        <a:t>20 minutes</a:t>
                      </a:r>
                    </a:p>
                  </a:txBody>
                  <a:tcPr/>
                </a:tc>
                <a:extLst>
                  <a:ext uri="{0D108BD9-81ED-4DB2-BD59-A6C34878D82A}">
                    <a16:rowId xmlns:a16="http://schemas.microsoft.com/office/drawing/2014/main" val="1147094375"/>
                  </a:ext>
                </a:extLst>
              </a:tr>
              <a:tr h="968213">
                <a:tc>
                  <a:txBody>
                    <a:bodyPr/>
                    <a:lstStyle/>
                    <a:p>
                      <a:r>
                        <a:rPr lang="en-GB" dirty="0">
                          <a:latin typeface="Lucida Handwriting" panose="03010101010101010101" pitchFamily="66" charset="0"/>
                        </a:rPr>
                        <a:t>Number of minutes</a:t>
                      </a:r>
                      <a:r>
                        <a:rPr lang="en-GB" baseline="0" dirty="0">
                          <a:latin typeface="Lucida Handwriting" panose="03010101010101010101" pitchFamily="66" charset="0"/>
                        </a:rPr>
                        <a:t> per year</a:t>
                      </a:r>
                      <a:endParaRPr lang="en-GB" dirty="0">
                        <a:latin typeface="Lucida Handwriting" panose="03010101010101010101" pitchFamily="66" charset="0"/>
                      </a:endParaRPr>
                    </a:p>
                  </a:txBody>
                  <a:tcPr/>
                </a:tc>
                <a:tc>
                  <a:txBody>
                    <a:bodyPr/>
                    <a:lstStyle/>
                    <a:p>
                      <a:r>
                        <a:rPr lang="en-GB" dirty="0">
                          <a:latin typeface="Lucida Handwriting" panose="03010101010101010101" pitchFamily="66" charset="0"/>
                        </a:rPr>
                        <a:t>180</a:t>
                      </a:r>
                    </a:p>
                  </a:txBody>
                  <a:tcPr/>
                </a:tc>
                <a:tc>
                  <a:txBody>
                    <a:bodyPr/>
                    <a:lstStyle/>
                    <a:p>
                      <a:r>
                        <a:rPr lang="en-GB" dirty="0">
                          <a:latin typeface="Lucida Handwriting" panose="03010101010101010101" pitchFamily="66" charset="0"/>
                        </a:rPr>
                        <a:t>900</a:t>
                      </a:r>
                    </a:p>
                  </a:txBody>
                  <a:tcPr/>
                </a:tc>
                <a:tc>
                  <a:txBody>
                    <a:bodyPr/>
                    <a:lstStyle/>
                    <a:p>
                      <a:r>
                        <a:rPr lang="en-GB" dirty="0">
                          <a:latin typeface="Lucida Handwriting" panose="03010101010101010101" pitchFamily="66" charset="0"/>
                        </a:rPr>
                        <a:t>3600</a:t>
                      </a:r>
                    </a:p>
                  </a:txBody>
                  <a:tcPr/>
                </a:tc>
                <a:extLst>
                  <a:ext uri="{0D108BD9-81ED-4DB2-BD59-A6C34878D82A}">
                    <a16:rowId xmlns:a16="http://schemas.microsoft.com/office/drawing/2014/main" val="3542378690"/>
                  </a:ext>
                </a:extLst>
              </a:tr>
              <a:tr h="968213">
                <a:tc>
                  <a:txBody>
                    <a:bodyPr/>
                    <a:lstStyle/>
                    <a:p>
                      <a:r>
                        <a:rPr lang="en-GB" dirty="0">
                          <a:latin typeface="Lucida Handwriting" panose="03010101010101010101" pitchFamily="66" charset="0"/>
                        </a:rPr>
                        <a:t>Number of words per year</a:t>
                      </a:r>
                    </a:p>
                  </a:txBody>
                  <a:tcPr/>
                </a:tc>
                <a:tc>
                  <a:txBody>
                    <a:bodyPr/>
                    <a:lstStyle/>
                    <a:p>
                      <a:r>
                        <a:rPr lang="en-GB" dirty="0">
                          <a:latin typeface="Lucida Handwriting" panose="03010101010101010101" pitchFamily="66" charset="0"/>
                        </a:rPr>
                        <a:t>8000</a:t>
                      </a:r>
                    </a:p>
                  </a:txBody>
                  <a:tcPr/>
                </a:tc>
                <a:tc>
                  <a:txBody>
                    <a:bodyPr/>
                    <a:lstStyle/>
                    <a:p>
                      <a:r>
                        <a:rPr lang="en-GB" dirty="0">
                          <a:latin typeface="Lucida Handwriting" panose="03010101010101010101" pitchFamily="66" charset="0"/>
                        </a:rPr>
                        <a:t>282,000</a:t>
                      </a:r>
                    </a:p>
                  </a:txBody>
                  <a:tcPr/>
                </a:tc>
                <a:tc>
                  <a:txBody>
                    <a:bodyPr/>
                    <a:lstStyle/>
                    <a:p>
                      <a:r>
                        <a:rPr lang="en-GB" dirty="0">
                          <a:latin typeface="Lucida Handwriting" panose="03010101010101010101" pitchFamily="66" charset="0"/>
                        </a:rPr>
                        <a:t>1.8 million</a:t>
                      </a:r>
                    </a:p>
                  </a:txBody>
                  <a:tcPr/>
                </a:tc>
                <a:extLst>
                  <a:ext uri="{0D108BD9-81ED-4DB2-BD59-A6C34878D82A}">
                    <a16:rowId xmlns:a16="http://schemas.microsoft.com/office/drawing/2014/main" val="4192001548"/>
                  </a:ext>
                </a:extLst>
              </a:tr>
              <a:tr h="968213">
                <a:tc>
                  <a:txBody>
                    <a:bodyPr/>
                    <a:lstStyle/>
                    <a:p>
                      <a:r>
                        <a:rPr lang="en-GB" dirty="0">
                          <a:latin typeface="Lucida Handwriting" panose="03010101010101010101" pitchFamily="66" charset="0"/>
                        </a:rPr>
                        <a:t>Hours</a:t>
                      </a:r>
                      <a:r>
                        <a:rPr lang="en-GB" baseline="0" dirty="0">
                          <a:latin typeface="Lucida Handwriting" panose="03010101010101010101" pitchFamily="66" charset="0"/>
                        </a:rPr>
                        <a:t> read by the end of primary school</a:t>
                      </a:r>
                      <a:endParaRPr lang="en-GB" dirty="0">
                        <a:latin typeface="Lucida Handwriting" panose="03010101010101010101" pitchFamily="66" charset="0"/>
                      </a:endParaRPr>
                    </a:p>
                  </a:txBody>
                  <a:tcPr/>
                </a:tc>
                <a:tc>
                  <a:txBody>
                    <a:bodyPr/>
                    <a:lstStyle/>
                    <a:p>
                      <a:r>
                        <a:rPr lang="en-GB" dirty="0">
                          <a:latin typeface="Lucida Handwriting" panose="03010101010101010101" pitchFamily="66" charset="0"/>
                        </a:rPr>
                        <a:t>42</a:t>
                      </a:r>
                    </a:p>
                  </a:txBody>
                  <a:tcPr/>
                </a:tc>
                <a:tc>
                  <a:txBody>
                    <a:bodyPr/>
                    <a:lstStyle/>
                    <a:p>
                      <a:r>
                        <a:rPr lang="en-GB" dirty="0">
                          <a:latin typeface="Lucida Handwriting" panose="03010101010101010101" pitchFamily="66" charset="0"/>
                        </a:rPr>
                        <a:t>212</a:t>
                      </a:r>
                    </a:p>
                  </a:txBody>
                  <a:tcPr/>
                </a:tc>
                <a:tc>
                  <a:txBody>
                    <a:bodyPr/>
                    <a:lstStyle/>
                    <a:p>
                      <a:r>
                        <a:rPr lang="en-GB" dirty="0">
                          <a:latin typeface="Lucida Handwriting" panose="03010101010101010101" pitchFamily="66" charset="0"/>
                        </a:rPr>
                        <a:t>851</a:t>
                      </a:r>
                    </a:p>
                  </a:txBody>
                  <a:tcPr/>
                </a:tc>
                <a:extLst>
                  <a:ext uri="{0D108BD9-81ED-4DB2-BD59-A6C34878D82A}">
                    <a16:rowId xmlns:a16="http://schemas.microsoft.com/office/drawing/2014/main" val="3749086965"/>
                  </a:ext>
                </a:extLst>
              </a:tr>
              <a:tr h="560949">
                <a:tc>
                  <a:txBody>
                    <a:bodyPr/>
                    <a:lstStyle/>
                    <a:p>
                      <a:r>
                        <a:rPr lang="en-GB" dirty="0">
                          <a:latin typeface="Lucida Handwriting" panose="03010101010101010101" pitchFamily="66" charset="0"/>
                        </a:rPr>
                        <a:t>Performance in tests</a:t>
                      </a:r>
                    </a:p>
                  </a:txBody>
                  <a:tcPr/>
                </a:tc>
                <a:tc>
                  <a:txBody>
                    <a:bodyPr/>
                    <a:lstStyle/>
                    <a:p>
                      <a:r>
                        <a:rPr lang="en-GB" dirty="0">
                          <a:latin typeface="Lucida Handwriting" panose="03010101010101010101" pitchFamily="66" charset="0"/>
                        </a:rPr>
                        <a:t>Scores in the bottom 10%</a:t>
                      </a:r>
                    </a:p>
                  </a:txBody>
                  <a:tcPr/>
                </a:tc>
                <a:tc>
                  <a:txBody>
                    <a:bodyPr/>
                    <a:lstStyle/>
                    <a:p>
                      <a:r>
                        <a:rPr lang="en-GB">
                          <a:latin typeface="Lucida Handwriting" panose="03010101010101010101" pitchFamily="66" charset="0"/>
                        </a:rPr>
                        <a:t>Scores around average 50</a:t>
                      </a:r>
                      <a:r>
                        <a:rPr lang="en-GB" dirty="0">
                          <a:latin typeface="Lucida Handwriting" panose="03010101010101010101" pitchFamily="66" charset="0"/>
                        </a:rPr>
                        <a:t>%</a:t>
                      </a:r>
                    </a:p>
                  </a:txBody>
                  <a:tcPr/>
                </a:tc>
                <a:tc>
                  <a:txBody>
                    <a:bodyPr/>
                    <a:lstStyle/>
                    <a:p>
                      <a:r>
                        <a:rPr lang="en-GB" dirty="0">
                          <a:latin typeface="Lucida Handwriting" panose="03010101010101010101" pitchFamily="66" charset="0"/>
                        </a:rPr>
                        <a:t>Scores in the top 10%</a:t>
                      </a:r>
                    </a:p>
                  </a:txBody>
                  <a:tcPr/>
                </a:tc>
                <a:extLst>
                  <a:ext uri="{0D108BD9-81ED-4DB2-BD59-A6C34878D82A}">
                    <a16:rowId xmlns:a16="http://schemas.microsoft.com/office/drawing/2014/main" val="428500686"/>
                  </a:ext>
                </a:extLst>
              </a:tr>
            </a:tbl>
          </a:graphicData>
        </a:graphic>
      </p:graphicFrame>
    </p:spTree>
    <p:extLst>
      <p:ext uri="{BB962C8B-B14F-4D97-AF65-F5344CB8AC3E}">
        <p14:creationId xmlns:p14="http://schemas.microsoft.com/office/powerpoint/2010/main" val="72795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Activities to help with reading</a:t>
            </a:r>
          </a:p>
        </p:txBody>
      </p:sp>
      <p:sp>
        <p:nvSpPr>
          <p:cNvPr id="3" name="Content Placeholder 2"/>
          <p:cNvSpPr>
            <a:spLocks noGrp="1"/>
          </p:cNvSpPr>
          <p:nvPr>
            <p:ph idx="1"/>
          </p:nvPr>
        </p:nvSpPr>
        <p:spPr/>
        <p:txBody>
          <a:bodyPr/>
          <a:lstStyle/>
          <a:p>
            <a:r>
              <a:rPr lang="en-GB" dirty="0">
                <a:latin typeface="Lucida Handwriting" panose="03010101010101010101" pitchFamily="66" charset="0"/>
              </a:rPr>
              <a:t>I-spy</a:t>
            </a:r>
          </a:p>
          <a:p>
            <a:r>
              <a:rPr lang="en-GB" dirty="0" err="1">
                <a:latin typeface="Lucida Handwriting" panose="03010101010101010101" pitchFamily="66" charset="0"/>
              </a:rPr>
              <a:t>Wordsearch</a:t>
            </a:r>
            <a:endParaRPr lang="en-GB" dirty="0">
              <a:latin typeface="Lucida Handwriting" panose="03010101010101010101" pitchFamily="66" charset="0"/>
            </a:endParaRPr>
          </a:p>
          <a:p>
            <a:r>
              <a:rPr lang="en-GB" dirty="0">
                <a:latin typeface="Lucida Handwriting" panose="03010101010101010101" pitchFamily="66" charset="0"/>
              </a:rPr>
              <a:t>Find a rhyme – what rhymes with ...?</a:t>
            </a:r>
          </a:p>
          <a:p>
            <a:r>
              <a:rPr lang="en-GB" dirty="0">
                <a:latin typeface="Lucida Handwriting" panose="03010101010101010101" pitchFamily="66" charset="0"/>
              </a:rPr>
              <a:t>Matching game</a:t>
            </a:r>
          </a:p>
          <a:p>
            <a:r>
              <a:rPr lang="en-GB" dirty="0">
                <a:latin typeface="Lucida Handwriting" panose="03010101010101010101" pitchFamily="66" charset="0"/>
              </a:rPr>
              <a:t>Snap game</a:t>
            </a:r>
          </a:p>
          <a:p>
            <a:r>
              <a:rPr lang="en-GB" dirty="0">
                <a:latin typeface="Lucida Handwriting" panose="03010101010101010101" pitchFamily="66" charset="0"/>
              </a:rPr>
              <a:t>Rhyming Jumps – Jumping Jack for odd one out</a:t>
            </a:r>
          </a:p>
          <a:p>
            <a:r>
              <a:rPr lang="en-GB" dirty="0">
                <a:latin typeface="Lucida Handwriting" panose="03010101010101010101" pitchFamily="66" charset="0"/>
              </a:rPr>
              <a:t>Make up a story, one sentence at a time</a:t>
            </a:r>
          </a:p>
          <a:p>
            <a:r>
              <a:rPr lang="en-GB" dirty="0">
                <a:latin typeface="Lucida Handwriting" panose="03010101010101010101" pitchFamily="66" charset="0"/>
              </a:rPr>
              <a:t>Letter grid game/Boggle</a:t>
            </a:r>
          </a:p>
          <a:p>
            <a:endParaRPr lang="en-GB" dirty="0">
              <a:latin typeface="Lucida Handwriting" panose="03010101010101010101" pitchFamily="66" charset="0"/>
            </a:endParaRPr>
          </a:p>
        </p:txBody>
      </p:sp>
    </p:spTree>
    <p:extLst>
      <p:ext uri="{BB962C8B-B14F-4D97-AF65-F5344CB8AC3E}">
        <p14:creationId xmlns:p14="http://schemas.microsoft.com/office/powerpoint/2010/main" val="15807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DC0729-4472-4EC7-99DB-7913F3EC771C}"/>
              </a:ext>
            </a:extLst>
          </p:cNvPr>
          <p:cNvSpPr>
            <a:spLocks noGrp="1"/>
          </p:cNvSpPr>
          <p:nvPr>
            <p:ph type="title"/>
          </p:nvPr>
        </p:nvSpPr>
        <p:spPr/>
        <p:txBody>
          <a:bodyPr>
            <a:normAutofit fontScale="90000"/>
          </a:bodyPr>
          <a:lstStyle/>
          <a:p>
            <a:br>
              <a:rPr lang="en-GB" sz="4400" dirty="0">
                <a:latin typeface="Lucida Handwriting" panose="03010101010101010101" pitchFamily="66" charset="0"/>
              </a:rPr>
            </a:br>
            <a:r>
              <a:rPr lang="en-GB" sz="4400" dirty="0">
                <a:latin typeface="Lucida Handwriting" panose="03010101010101010101" pitchFamily="66" charset="0"/>
              </a:rPr>
              <a:t>Reading for pleasure is very important</a:t>
            </a:r>
            <a:br>
              <a:rPr lang="en-GB" sz="4400" dirty="0">
                <a:latin typeface="Lucida Handwriting" panose="03010101010101010101" pitchFamily="66" charset="0"/>
              </a:rPr>
            </a:br>
            <a:endParaRPr lang="en-GB" dirty="0"/>
          </a:p>
        </p:txBody>
      </p:sp>
      <p:sp>
        <p:nvSpPr>
          <p:cNvPr id="3" name="Content Placeholder 2"/>
          <p:cNvSpPr>
            <a:spLocks noGrp="1"/>
          </p:cNvSpPr>
          <p:nvPr>
            <p:ph sz="half" idx="1"/>
          </p:nvPr>
        </p:nvSpPr>
        <p:spPr/>
        <p:txBody>
          <a:bodyPr>
            <a:normAutofit/>
          </a:bodyPr>
          <a:lstStyle/>
          <a:p>
            <a:pPr marL="0" indent="0" algn="ctr">
              <a:buNone/>
            </a:pPr>
            <a:endParaRPr lang="en-GB" sz="6000" dirty="0">
              <a:latin typeface="Lucida Handwriting" panose="03010101010101010101" pitchFamily="66" charset="0"/>
            </a:endParaRPr>
          </a:p>
          <a:p>
            <a:pPr marL="0" indent="0" algn="ctr">
              <a:buNone/>
            </a:pPr>
            <a:r>
              <a:rPr lang="en-GB" sz="6000" dirty="0">
                <a:latin typeface="Lucida Handwriting" panose="03010101010101010101" pitchFamily="66" charset="0"/>
              </a:rPr>
              <a:t>ENJOY! </a:t>
            </a:r>
          </a:p>
        </p:txBody>
      </p:sp>
      <p:sp>
        <p:nvSpPr>
          <p:cNvPr id="5" name="Content Placeholder 4">
            <a:extLst>
              <a:ext uri="{FF2B5EF4-FFF2-40B4-BE49-F238E27FC236}">
                <a16:creationId xmlns:a16="http://schemas.microsoft.com/office/drawing/2014/main" id="{3942A3FF-31DD-4627-9EDF-CFCDDC9A2BE7}"/>
              </a:ext>
            </a:extLst>
          </p:cNvPr>
          <p:cNvSpPr>
            <a:spLocks noGrp="1"/>
          </p:cNvSpPr>
          <p:nvPr>
            <p:ph sz="half" idx="2"/>
          </p:nvPr>
        </p:nvSpPr>
        <p:spPr/>
        <p:txBody>
          <a:bodyPr>
            <a:normAutofit/>
          </a:bodyPr>
          <a:lstStyle/>
          <a:p>
            <a:endParaRPr lang="en-GB"/>
          </a:p>
        </p:txBody>
      </p:sp>
      <p:pic>
        <p:nvPicPr>
          <p:cNvPr id="4098" name="Picture 2" descr="World book day youth children enjoy reading imagination knowleadge nature  isolate cartoon illustration design 43238382 Vector Art at Vecteezy">
            <a:extLst>
              <a:ext uri="{FF2B5EF4-FFF2-40B4-BE49-F238E27FC236}">
                <a16:creationId xmlns:a16="http://schemas.microsoft.com/office/drawing/2014/main" id="{28AA3917-D4A4-41D3-9691-F74A09A66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1819275"/>
            <a:ext cx="4391025"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5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3200" dirty="0">
                <a:latin typeface="Lucida Handwriting" panose="03010101010101010101" pitchFamily="66" charset="0"/>
              </a:rPr>
              <a:t>Reading is not just a good way to fill the time.  It has important and far-reaching benefits which go beyond a love of a good book.  When children and young people enjoy reading, they are more likely to create a habit and read more often which in turn will help to build vital reading skills and bring with it a wider range of benefits.</a:t>
            </a:r>
          </a:p>
          <a:p>
            <a:pPr marL="0" indent="0">
              <a:buNone/>
            </a:pPr>
            <a:r>
              <a:rPr lang="en-GB" sz="3200" dirty="0">
                <a:latin typeface="Lucida Handwriting" panose="03010101010101010101" pitchFamily="66" charset="0"/>
              </a:rPr>
              <a:t>                                  National Literacy Trust</a:t>
            </a:r>
          </a:p>
          <a:p>
            <a:pPr marL="0" indent="0">
              <a:buNone/>
            </a:pPr>
            <a:endParaRPr lang="en-GB" sz="3200" dirty="0"/>
          </a:p>
        </p:txBody>
      </p:sp>
    </p:spTree>
    <p:extLst>
      <p:ext uri="{BB962C8B-B14F-4D97-AF65-F5344CB8AC3E}">
        <p14:creationId xmlns:p14="http://schemas.microsoft.com/office/powerpoint/2010/main" val="103823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Lucida Handwriting" panose="03010101010101010101" pitchFamily="66" charset="0"/>
              </a:rPr>
              <a:t>Expanding Horizons </a:t>
            </a:r>
          </a:p>
        </p:txBody>
      </p:sp>
      <p:sp>
        <p:nvSpPr>
          <p:cNvPr id="3" name="Content Placeholder 2"/>
          <p:cNvSpPr>
            <a:spLocks noGrp="1"/>
          </p:cNvSpPr>
          <p:nvPr>
            <p:ph idx="1"/>
          </p:nvPr>
        </p:nvSpPr>
        <p:spPr/>
        <p:txBody>
          <a:bodyPr/>
          <a:lstStyle/>
          <a:p>
            <a:pPr marL="0" indent="0">
              <a:buNone/>
            </a:pPr>
            <a:r>
              <a:rPr lang="en-GB" dirty="0">
                <a:latin typeface="Lucida Handwriting" panose="03010101010101010101" pitchFamily="66" charset="0"/>
              </a:rPr>
              <a:t>A book can provide a way to discover new worlds, find out about new people and learn about the past – fiction, non-fiction, poetry, autobiographies and diaries. </a:t>
            </a:r>
          </a:p>
          <a:p>
            <a:pPr marL="0" indent="0">
              <a:buNone/>
            </a:pPr>
            <a:endParaRPr lang="en-GB" dirty="0">
              <a:latin typeface="Lucida Handwriting" panose="03010101010101010101" pitchFamily="66" charset="0"/>
            </a:endParaRPr>
          </a:p>
          <a:p>
            <a:pPr marL="0" indent="0">
              <a:buNone/>
            </a:pPr>
            <a:r>
              <a:rPr lang="en-GB" dirty="0">
                <a:latin typeface="Lucida Handwriting" panose="03010101010101010101" pitchFamily="66" charset="0"/>
              </a:rPr>
              <a:t>Other media which promote reading include: comics, magazines, song lyrics, digital media, cereal packets, road and shop signs, podcasts and audiobooks                            </a:t>
            </a:r>
          </a:p>
        </p:txBody>
      </p:sp>
      <p:pic>
        <p:nvPicPr>
          <p:cNvPr id="5" name="Picture 4"/>
          <p:cNvPicPr>
            <a:picLocks noChangeAspect="1"/>
          </p:cNvPicPr>
          <p:nvPr/>
        </p:nvPicPr>
        <p:blipFill>
          <a:blip r:embed="rId2"/>
          <a:stretch>
            <a:fillRect/>
          </a:stretch>
        </p:blipFill>
        <p:spPr>
          <a:xfrm>
            <a:off x="6766560" y="5205956"/>
            <a:ext cx="4031252" cy="1514475"/>
          </a:xfrm>
          <a:prstGeom prst="rect">
            <a:avLst/>
          </a:prstGeom>
        </p:spPr>
      </p:pic>
    </p:spTree>
    <p:extLst>
      <p:ext uri="{BB962C8B-B14F-4D97-AF65-F5344CB8AC3E}">
        <p14:creationId xmlns:p14="http://schemas.microsoft.com/office/powerpoint/2010/main" val="252229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Reading overview</a:t>
            </a:r>
          </a:p>
        </p:txBody>
      </p:sp>
      <p:sp>
        <p:nvSpPr>
          <p:cNvPr id="3" name="Content Placeholder 2"/>
          <p:cNvSpPr>
            <a:spLocks noGrp="1"/>
          </p:cNvSpPr>
          <p:nvPr>
            <p:ph idx="1"/>
          </p:nvPr>
        </p:nvSpPr>
        <p:spPr/>
        <p:txBody>
          <a:bodyPr>
            <a:normAutofit lnSpcReduction="10000"/>
          </a:bodyPr>
          <a:lstStyle/>
          <a:p>
            <a:pPr marL="0" indent="0">
              <a:buNone/>
            </a:pPr>
            <a:r>
              <a:rPr lang="en-GB" dirty="0">
                <a:latin typeface="Lucida Handwriting" panose="03010101010101010101" pitchFamily="66" charset="0"/>
              </a:rPr>
              <a:t>Reading has two components:</a:t>
            </a:r>
          </a:p>
          <a:p>
            <a:pPr marL="0" indent="0">
              <a:buNone/>
            </a:pPr>
            <a:endParaRPr lang="en-GB" dirty="0">
              <a:latin typeface="Lucida Handwriting" panose="03010101010101010101" pitchFamily="66" charset="0"/>
            </a:endParaRPr>
          </a:p>
          <a:p>
            <a:pPr marL="0" indent="0">
              <a:buNone/>
            </a:pPr>
            <a:r>
              <a:rPr lang="en-GB" b="1" u="sng" dirty="0">
                <a:latin typeface="Lucida Handwriting" panose="03010101010101010101" pitchFamily="66" charset="0"/>
              </a:rPr>
              <a:t>Decoding or word recognition </a:t>
            </a:r>
            <a:r>
              <a:rPr lang="en-GB" dirty="0">
                <a:latin typeface="Lucida Handwriting" panose="03010101010101010101" pitchFamily="66" charset="0"/>
              </a:rPr>
              <a:t>– Recognising words both in and out of context, (in a sentence or on a flash card for example), applying phonic rules by blending phonemes, e.g. c-a-t and through phonics work</a:t>
            </a:r>
          </a:p>
          <a:p>
            <a:pPr marL="0" indent="0">
              <a:buNone/>
            </a:pPr>
            <a:endParaRPr lang="en-GB" dirty="0">
              <a:latin typeface="Lucida Handwriting" panose="03010101010101010101" pitchFamily="66" charset="0"/>
            </a:endParaRPr>
          </a:p>
          <a:p>
            <a:pPr marL="0" indent="0">
              <a:buNone/>
            </a:pPr>
            <a:r>
              <a:rPr lang="en-GB" b="1" u="sng" dirty="0">
                <a:latin typeface="Lucida Handwriting" panose="03010101010101010101" pitchFamily="66" charset="0"/>
              </a:rPr>
              <a:t>Comprehension</a:t>
            </a:r>
            <a:r>
              <a:rPr lang="en-GB" dirty="0">
                <a:latin typeface="Lucida Handwriting" panose="03010101010101010101" pitchFamily="66" charset="0"/>
              </a:rPr>
              <a:t> – the process used to interpret and understand word information, sentences and texts</a:t>
            </a:r>
          </a:p>
        </p:txBody>
      </p:sp>
    </p:spTree>
    <p:extLst>
      <p:ext uri="{BB962C8B-B14F-4D97-AF65-F5344CB8AC3E}">
        <p14:creationId xmlns:p14="http://schemas.microsoft.com/office/powerpoint/2010/main" val="189104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Reading at Huxley</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latin typeface="Lucida Handwriting" panose="03010101010101010101" pitchFamily="66" charset="0"/>
              </a:rPr>
              <a:t>As a school we follow Read Write Inc. The Read Write Inc. phonics programme is carefully matched to the National Curriculum, giving your children the best chance of success. They show teachers, teaching assistants and parents step-by-step how to teach all children to become fluent readers, confident speakers and willing writers.</a:t>
            </a:r>
          </a:p>
          <a:p>
            <a:pPr marL="0" indent="0">
              <a:buNone/>
            </a:pPr>
            <a:r>
              <a:rPr lang="en-GB" dirty="0">
                <a:latin typeface="Lucida Handwriting" panose="03010101010101010101" pitchFamily="66" charset="0"/>
              </a:rPr>
              <a:t>We use Read Write Inc. Phonics for our children in Foundation Stage to Year 2 and for our children in Key Stage 2 who need further support.</a:t>
            </a:r>
          </a:p>
          <a:p>
            <a:pPr marL="0" indent="0">
              <a:buNone/>
            </a:pPr>
            <a:r>
              <a:rPr lang="en-GB" dirty="0">
                <a:latin typeface="Lucida Handwriting" panose="03010101010101010101" pitchFamily="66" charset="0"/>
              </a:rPr>
              <a:t>Children in Acorns also listen to, talk about, recount and re-enact traditional tales and rhymes</a:t>
            </a:r>
          </a:p>
          <a:p>
            <a:endParaRPr lang="en-GB" dirty="0">
              <a:latin typeface="Lucida Handwriting" panose="03010101010101010101" pitchFamily="66" charset="0"/>
            </a:endParaRPr>
          </a:p>
        </p:txBody>
      </p:sp>
    </p:spTree>
    <p:extLst>
      <p:ext uri="{BB962C8B-B14F-4D97-AF65-F5344CB8AC3E}">
        <p14:creationId xmlns:p14="http://schemas.microsoft.com/office/powerpoint/2010/main" val="378655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Using Read Write </a:t>
            </a:r>
            <a:r>
              <a:rPr lang="en-GB" dirty="0" err="1">
                <a:latin typeface="Lucida Handwriting" panose="03010101010101010101" pitchFamily="66" charset="0"/>
              </a:rPr>
              <a:t>Inc</a:t>
            </a:r>
            <a:r>
              <a:rPr lang="en-GB" dirty="0">
                <a:latin typeface="Lucida Handwriting" panose="03010101010101010101" pitchFamily="66" charset="0"/>
              </a:rPr>
              <a:t>…</a:t>
            </a:r>
          </a:p>
        </p:txBody>
      </p:sp>
      <p:sp>
        <p:nvSpPr>
          <p:cNvPr id="3" name="Content Placeholder 2"/>
          <p:cNvSpPr>
            <a:spLocks noGrp="1"/>
          </p:cNvSpPr>
          <p:nvPr>
            <p:ph idx="1"/>
          </p:nvPr>
        </p:nvSpPr>
        <p:spPr/>
        <p:txBody>
          <a:bodyPr/>
          <a:lstStyle/>
          <a:p>
            <a:pPr marL="0" indent="0">
              <a:buNone/>
            </a:pPr>
            <a:r>
              <a:rPr lang="en-GB" dirty="0">
                <a:latin typeface="Lucida Handwriting" panose="03010101010101010101" pitchFamily="66" charset="0"/>
              </a:rPr>
              <a:t>When using RWI to read, the children will:</a:t>
            </a:r>
          </a:p>
          <a:p>
            <a:r>
              <a:rPr lang="en-GB" dirty="0">
                <a:latin typeface="Lucida Handwriting" panose="03010101010101010101" pitchFamily="66" charset="0"/>
              </a:rPr>
              <a:t>learn 44 sounds and the corresponding letter/letter groups using simple picture prompts</a:t>
            </a:r>
          </a:p>
          <a:p>
            <a:r>
              <a:rPr lang="en-GB" dirty="0">
                <a:latin typeface="Lucida Handwriting" panose="03010101010101010101" pitchFamily="66" charset="0"/>
              </a:rPr>
              <a:t>learn to read words using Fred Talk</a:t>
            </a:r>
          </a:p>
          <a:p>
            <a:r>
              <a:rPr lang="en-GB" dirty="0">
                <a:latin typeface="Lucida Handwriting" panose="03010101010101010101" pitchFamily="66" charset="0"/>
              </a:rPr>
              <a:t>read lively stories featuring words they have learned to sound out</a:t>
            </a:r>
          </a:p>
          <a:p>
            <a:r>
              <a:rPr lang="en-GB" dirty="0">
                <a:latin typeface="Lucida Handwriting" panose="03010101010101010101" pitchFamily="66" charset="0"/>
              </a:rPr>
              <a:t>show that they comprehend the stories by answering questions.</a:t>
            </a:r>
          </a:p>
          <a:p>
            <a:pPr marL="0" indent="0">
              <a:buNone/>
            </a:pPr>
            <a:r>
              <a:rPr lang="en-GB" dirty="0">
                <a:latin typeface="Lucida Handwriting" panose="03010101010101010101" pitchFamily="66" charset="0"/>
              </a:rPr>
              <a:t>                                               </a:t>
            </a:r>
          </a:p>
        </p:txBody>
      </p:sp>
      <p:pic>
        <p:nvPicPr>
          <p:cNvPr id="5" name="Picture 4"/>
          <p:cNvPicPr>
            <a:picLocks noChangeAspect="1"/>
          </p:cNvPicPr>
          <p:nvPr/>
        </p:nvPicPr>
        <p:blipFill>
          <a:blip r:embed="rId2"/>
          <a:stretch>
            <a:fillRect/>
          </a:stretch>
        </p:blipFill>
        <p:spPr>
          <a:xfrm>
            <a:off x="7481479" y="5049202"/>
            <a:ext cx="3028950" cy="1514475"/>
          </a:xfrm>
          <a:prstGeom prst="rect">
            <a:avLst/>
          </a:prstGeom>
        </p:spPr>
      </p:pic>
    </p:spTree>
    <p:extLst>
      <p:ext uri="{BB962C8B-B14F-4D97-AF65-F5344CB8AC3E}">
        <p14:creationId xmlns:p14="http://schemas.microsoft.com/office/powerpoint/2010/main" val="393970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Following on from RWI</a:t>
            </a:r>
          </a:p>
        </p:txBody>
      </p:sp>
      <p:sp>
        <p:nvSpPr>
          <p:cNvPr id="3" name="Content Placeholder 2"/>
          <p:cNvSpPr>
            <a:spLocks noGrp="1"/>
          </p:cNvSpPr>
          <p:nvPr>
            <p:ph idx="1"/>
          </p:nvPr>
        </p:nvSpPr>
        <p:spPr/>
        <p:txBody>
          <a:bodyPr>
            <a:normAutofit/>
          </a:bodyPr>
          <a:lstStyle/>
          <a:p>
            <a:pPr marL="0" indent="0">
              <a:buNone/>
            </a:pPr>
            <a:r>
              <a:rPr lang="en-GB" sz="2400" dirty="0">
                <a:latin typeface="Lucida Handwriting" panose="03010101010101010101" pitchFamily="66" charset="0"/>
              </a:rPr>
              <a:t>Building on the knowledge of reading gained in Early Years and Key Stage 1, the children begin to improve their fluency and comprehension skills.  To be fluent, phonic knowledge is important and once fluent children can focus on understanding and comprehension.  This happens because the brain doesn’t have to focus to work out what a word says and can concentrate on understanding the text and enjoying it.</a:t>
            </a:r>
          </a:p>
          <a:p>
            <a:pPr marL="0" indent="0">
              <a:buNone/>
            </a:pPr>
            <a:r>
              <a:rPr lang="en-GB" sz="2400" dirty="0">
                <a:latin typeface="Lucida Handwriting" panose="03010101010101010101" pitchFamily="66" charset="0"/>
              </a:rPr>
              <a:t>At school, we share books from Literacy Tree for reading and writing, teachers read to the children in class and each child has a reading book, levelled to match their ability, using Star Assessments for reading. </a:t>
            </a:r>
          </a:p>
        </p:txBody>
      </p:sp>
      <p:pic>
        <p:nvPicPr>
          <p:cNvPr id="5" name="Picture 4">
            <a:extLst>
              <a:ext uri="{FF2B5EF4-FFF2-40B4-BE49-F238E27FC236}">
                <a16:creationId xmlns:a16="http://schemas.microsoft.com/office/drawing/2014/main" id="{6B313954-3F71-471C-A238-8ECCDA584CD2}"/>
              </a:ext>
            </a:extLst>
          </p:cNvPr>
          <p:cNvPicPr>
            <a:picLocks noChangeAspect="1"/>
          </p:cNvPicPr>
          <p:nvPr/>
        </p:nvPicPr>
        <p:blipFill>
          <a:blip r:embed="rId2"/>
          <a:stretch>
            <a:fillRect/>
          </a:stretch>
        </p:blipFill>
        <p:spPr>
          <a:xfrm>
            <a:off x="8858250" y="5578475"/>
            <a:ext cx="2324100" cy="1000125"/>
          </a:xfrm>
          <a:prstGeom prst="rect">
            <a:avLst/>
          </a:prstGeom>
        </p:spPr>
      </p:pic>
    </p:spTree>
    <p:extLst>
      <p:ext uri="{BB962C8B-B14F-4D97-AF65-F5344CB8AC3E}">
        <p14:creationId xmlns:p14="http://schemas.microsoft.com/office/powerpoint/2010/main" val="6988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Lucida Handwriting" panose="03010101010101010101" pitchFamily="66" charset="0"/>
              </a:rPr>
              <a:t>Reading Viper comprehension questions</a:t>
            </a:r>
          </a:p>
        </p:txBody>
      </p:sp>
      <p:pic>
        <p:nvPicPr>
          <p:cNvPr id="6" name="Content Placeholder 5"/>
          <p:cNvPicPr>
            <a:picLocks noGrp="1" noChangeAspect="1"/>
          </p:cNvPicPr>
          <p:nvPr>
            <p:ph idx="1"/>
          </p:nvPr>
        </p:nvPicPr>
        <p:blipFill>
          <a:blip r:embed="rId2"/>
          <a:stretch>
            <a:fillRect/>
          </a:stretch>
        </p:blipFill>
        <p:spPr>
          <a:xfrm>
            <a:off x="1097280" y="1825625"/>
            <a:ext cx="9904095" cy="4351338"/>
          </a:xfrm>
          <a:prstGeom prst="rect">
            <a:avLst/>
          </a:prstGeom>
        </p:spPr>
      </p:pic>
    </p:spTree>
    <p:extLst>
      <p:ext uri="{BB962C8B-B14F-4D97-AF65-F5344CB8AC3E}">
        <p14:creationId xmlns:p14="http://schemas.microsoft.com/office/powerpoint/2010/main" val="150373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05F2-266B-45D7-B75F-AC6B9D733E43}"/>
              </a:ext>
            </a:extLst>
          </p:cNvPr>
          <p:cNvSpPr>
            <a:spLocks noGrp="1"/>
          </p:cNvSpPr>
          <p:nvPr>
            <p:ph type="title"/>
          </p:nvPr>
        </p:nvSpPr>
        <p:spPr/>
        <p:txBody>
          <a:bodyPr/>
          <a:lstStyle/>
          <a:p>
            <a:r>
              <a:rPr lang="en-GB" dirty="0">
                <a:latin typeface="Lucida Handwriting" panose="03010101010101010101" pitchFamily="66" charset="0"/>
              </a:rPr>
              <a:t>Reading and Oracy </a:t>
            </a:r>
          </a:p>
        </p:txBody>
      </p:sp>
      <p:sp>
        <p:nvSpPr>
          <p:cNvPr id="3" name="Content Placeholder 2">
            <a:extLst>
              <a:ext uri="{FF2B5EF4-FFF2-40B4-BE49-F238E27FC236}">
                <a16:creationId xmlns:a16="http://schemas.microsoft.com/office/drawing/2014/main" id="{D29C53B3-ADD3-438F-874C-8929A8D606EB}"/>
              </a:ext>
            </a:extLst>
          </p:cNvPr>
          <p:cNvSpPr>
            <a:spLocks noGrp="1"/>
          </p:cNvSpPr>
          <p:nvPr>
            <p:ph idx="1"/>
          </p:nvPr>
        </p:nvSpPr>
        <p:spPr/>
        <p:txBody>
          <a:bodyPr>
            <a:normAutofit fontScale="70000" lnSpcReduction="20000"/>
          </a:bodyPr>
          <a:lstStyle/>
          <a:p>
            <a:pPr marL="0" indent="0">
              <a:buNone/>
            </a:pPr>
            <a:r>
              <a:rPr lang="en-GB" dirty="0">
                <a:latin typeface="Lucida Handwriting" panose="03010101010101010101" pitchFamily="66" charset="0"/>
              </a:rPr>
              <a:t>Oracy is the ability to talk about ideas, develop an understanding of spoken language and use that to engage with others. Oracy allows children to become effective speakers </a:t>
            </a:r>
            <a:r>
              <a:rPr lang="en-GB" b="1" u="sng" dirty="0">
                <a:latin typeface="Lucida Handwriting" panose="03010101010101010101" pitchFamily="66" charset="0"/>
              </a:rPr>
              <a:t>and</a:t>
            </a:r>
            <a:r>
              <a:rPr lang="en-GB" dirty="0">
                <a:latin typeface="Lucida Handwriting" panose="03010101010101010101" pitchFamily="66" charset="0"/>
              </a:rPr>
              <a:t> listeners, so they can better understand themselves, each other and the world around them.</a:t>
            </a:r>
          </a:p>
          <a:p>
            <a:pPr marL="0" indent="0">
              <a:buNone/>
            </a:pPr>
            <a:r>
              <a:rPr lang="en-GB" dirty="0">
                <a:latin typeface="Lucida Handwriting" panose="03010101010101010101" pitchFamily="66" charset="0"/>
              </a:rPr>
              <a:t>Oracy is used in every aspect of the school day and can be used at home through reading, (by modelling and talking about a text) to help deepen knowledge about different subjects, to reason, to discuss choices in reading materials the children like/don’t like, to verbalise viewpoints, to organise, to focus and to improve fluency and expression. </a:t>
            </a:r>
          </a:p>
          <a:p>
            <a:pPr marL="0" indent="0">
              <a:buNone/>
            </a:pPr>
            <a:endParaRPr lang="en-GB" dirty="0"/>
          </a:p>
        </p:txBody>
      </p:sp>
      <p:sp>
        <p:nvSpPr>
          <p:cNvPr id="4" name="Text Placeholder 3">
            <a:extLst>
              <a:ext uri="{FF2B5EF4-FFF2-40B4-BE49-F238E27FC236}">
                <a16:creationId xmlns:a16="http://schemas.microsoft.com/office/drawing/2014/main" id="{00144CFD-E465-49BE-A4F0-874745F4274A}"/>
              </a:ext>
            </a:extLst>
          </p:cNvPr>
          <p:cNvSpPr>
            <a:spLocks noGrp="1"/>
          </p:cNvSpPr>
          <p:nvPr>
            <p:ph type="body" sz="half" idx="2"/>
          </p:nvPr>
        </p:nvSpPr>
        <p:spPr>
          <a:xfrm>
            <a:off x="949754" y="3410626"/>
            <a:ext cx="526588" cy="1364504"/>
          </a:xfrm>
        </p:spPr>
        <p:txBody>
          <a:bodyPr/>
          <a:lstStyle/>
          <a:p>
            <a:endParaRPr lang="en-GB" dirty="0"/>
          </a:p>
        </p:txBody>
      </p:sp>
      <p:pic>
        <p:nvPicPr>
          <p:cNvPr id="2056" name="Picture 8" descr="What is 'Oracy' anyway?">
            <a:extLst>
              <a:ext uri="{FF2B5EF4-FFF2-40B4-BE49-F238E27FC236}">
                <a16:creationId xmlns:a16="http://schemas.microsoft.com/office/drawing/2014/main" id="{164F869F-E25A-4EA2-9C96-9553BBD48D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204" y="2495549"/>
            <a:ext cx="3491675" cy="230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4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943</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Lucida Handwriting</vt:lpstr>
      <vt:lpstr>Office Theme</vt:lpstr>
      <vt:lpstr>Come Be With Me</vt:lpstr>
      <vt:lpstr>PowerPoint Presentation</vt:lpstr>
      <vt:lpstr>Expanding Horizons </vt:lpstr>
      <vt:lpstr>Reading overview</vt:lpstr>
      <vt:lpstr>Reading at Huxley</vt:lpstr>
      <vt:lpstr>Using Read Write Inc…</vt:lpstr>
      <vt:lpstr>Following on from RWI</vt:lpstr>
      <vt:lpstr>Reading Viper comprehension questions</vt:lpstr>
      <vt:lpstr>Reading and Oracy </vt:lpstr>
      <vt:lpstr>Reading with your child at home</vt:lpstr>
      <vt:lpstr>Reading at home</vt:lpstr>
      <vt:lpstr>What to do if a child gets stuck when reading</vt:lpstr>
      <vt:lpstr>Impact of Reading</vt:lpstr>
      <vt:lpstr>Activities to help with reading</vt:lpstr>
      <vt:lpstr> Reading for pleasure is very important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Be With Me</dc:title>
  <dc:creator>Eccleston Primary</dc:creator>
  <cp:lastModifiedBy>Bev Arrowsmith</cp:lastModifiedBy>
  <cp:revision>17</cp:revision>
  <dcterms:created xsi:type="dcterms:W3CDTF">2026-04-19T16:17:26Z</dcterms:created>
  <dcterms:modified xsi:type="dcterms:W3CDTF">2026-04-21T16:45:55Z</dcterms:modified>
</cp:coreProperties>
</file>