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Source Code Pro"/>
      <p:regular r:id="rId21"/>
      <p:bold r:id="rId22"/>
      <p:italic r:id="rId23"/>
      <p:boldItalic r:id="rId24"/>
    </p:embeddedFont>
    <p:embeddedFont>
      <p:font typeface="Playwrite GB J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Helen Allman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3DFB73-7077-4D93-8705-DA146BD6840F}">
  <a:tblStyle styleId="{433DFB73-7077-4D93-8705-DA146BD684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laywriteGBJ-italic.fntdata"/><Relationship Id="rId25" Type="http://schemas.openxmlformats.org/officeDocument/2006/relationships/font" Target="fonts/PlaywriteGBJ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4-27T19:31:00.615">
    <p:pos x="196" y="368"/>
    <p:text>@cwinterson@suttongreenpri.cheshire.sch.uk 
are we going earlier now or should this be midday?
_Assigned to you_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9788b23a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9788b23a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788b23a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788b23a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9788b23ae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d9788b23a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9788b23a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9788b23a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9788b23a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9788b23a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9788b23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9788b23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9788b23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9788b23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9788b23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9788b23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9788b23a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9788b23a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9788b23a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9788b23a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9788b23a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9788b23a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9788b23a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9788b23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50" y="925150"/>
            <a:ext cx="8657374" cy="39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72600" y="215650"/>
            <a:ext cx="73497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Year 2 Residential 14th May - 15th May</a:t>
            </a:r>
            <a:endParaRPr sz="1800">
              <a:solidFill>
                <a:schemeClr val="dk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Breakfast Friday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Continental buffet, including cereal, fruit, yoghurt and flaky pastries. </a:t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Cooked full English breakfast  </a:t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Fruit Juice</a:t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Friday YHA provide a packed lunch - huge range of sandwiches!!</a:t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144300"/>
            <a:ext cx="85206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Itinerary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  <p:graphicFrame>
        <p:nvGraphicFramePr>
          <p:cNvPr id="111" name="Google Shape;111;p23"/>
          <p:cNvGraphicFramePr/>
          <p:nvPr/>
        </p:nvGraphicFramePr>
        <p:xfrm>
          <a:off x="952500" y="75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{433DFB73-7077-4D93-8705-DA146BD6840F}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Thursday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-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11am coach pick up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Own Packed lunch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Welcome &amp; Ground Rules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Nature Scavenger Hunt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Den Building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Den Gallery Walk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Teatime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Woodland / Grounds Walk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Group Storytelling Circle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Nature drawing </a:t>
                      </a:r>
                      <a:endParaRPr b="1" sz="13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Friday</a:t>
                      </a:r>
                      <a:endParaRPr b="1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Breakfast</a:t>
                      </a:r>
                      <a:endParaRPr b="1" sz="12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Morning Stretch &amp; Wake-Up </a:t>
                      </a:r>
                      <a:endParaRPr b="1" sz="12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Mini Beast Hunt </a:t>
                      </a:r>
                      <a:endParaRPr b="1" sz="12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Nature Art </a:t>
                      </a:r>
                      <a:endParaRPr b="1" sz="1200">
                        <a:solidFill>
                          <a:schemeClr val="dk1"/>
                        </a:solidFill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Lunch - Provided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Final closing circle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Playwrite GB J"/>
                          <a:ea typeface="Playwrite GB J"/>
                          <a:cs typeface="Playwrite GB J"/>
                          <a:sym typeface="Playwrite GB J"/>
                        </a:rPr>
                        <a:t>Coach  2pm</a:t>
                      </a:r>
                      <a:endParaRPr b="1" sz="1300">
                        <a:latin typeface="Playwrite GB J"/>
                        <a:ea typeface="Playwrite GB J"/>
                        <a:cs typeface="Playwrite GB J"/>
                        <a:sym typeface="Playwrite GB J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33050" y="314750"/>
            <a:ext cx="81267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What to bring … please don’t buy anything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6174875" y="3402225"/>
            <a:ext cx="163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PLEASE LABEL EVERYTHING! 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" name="Google Shape;118;p24"/>
          <p:cNvSpPr txBox="1"/>
          <p:nvPr/>
        </p:nvSpPr>
        <p:spPr>
          <a:xfrm>
            <a:off x="1130425" y="1229350"/>
            <a:ext cx="4945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Packed lunch for the first day.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1 pair of trainers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Slippers/ easy on/off indoor shoes (sliders)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Pyjamas (dressing gown if roomin bag)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Underwear x 2 (pants and socks)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Small towel (face washing and toothbrushing only)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2 x t-shirts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Wear a sweatshirt + pack one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Wash bag ( toothbrush, small toothpaste, soap flannel)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Coat (</a:t>
            </a:r>
            <a:r>
              <a:rPr lang="en" u="sng">
                <a:latin typeface="Playwrite GB J"/>
                <a:ea typeface="Playwrite GB J"/>
                <a:cs typeface="Playwrite GB J"/>
                <a:sym typeface="Playwrite GB J"/>
              </a:rPr>
              <a:t>waterproof</a:t>
            </a: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laywrite GB J"/>
              <a:buChar char="●"/>
            </a:pPr>
            <a:r>
              <a:rPr i="0" lang="en" sz="1400" u="none" cap="none" strike="noStrike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Small teddy (not their favourite one!)</a:t>
            </a:r>
            <a:endParaRPr i="0" sz="1400" u="none" cap="none" strike="noStrike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579350" y="4550025"/>
            <a:ext cx="7229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Top Tip - Let your child pack their own bag with you.</a:t>
            </a:r>
            <a:endParaRPr b="1" i="0" sz="17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625" y="1311050"/>
            <a:ext cx="1938776" cy="193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Packed lunch - Thursday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If you require a packed lunch from school (remember its free) then please email class teacher by </a:t>
            </a:r>
            <a:r>
              <a:rPr lang="en" sz="1900" u="sng">
                <a:solidFill>
                  <a:schemeClr val="dk1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Friday 8th May</a:t>
            </a:r>
            <a:r>
              <a:rPr lang="en" sz="1900">
                <a:solidFill>
                  <a:srgbClr val="666666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.</a:t>
            </a:r>
            <a:endParaRPr sz="1900">
              <a:solidFill>
                <a:srgbClr val="666666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666666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Ham</a:t>
            </a:r>
            <a:endParaRPr sz="19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Cheese</a:t>
            </a:r>
            <a:endParaRPr sz="19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Tuna</a:t>
            </a:r>
            <a:endParaRPr sz="19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585650"/>
            <a:ext cx="8520600" cy="4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Children arrive in school at 8.45am.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Children to wear suitable clothes for outdoor activities on Thursday.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All belongings in a holdall that the child can recognise and carry.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Any medication to be handed to the class teacher. Medication forms to be completed to accompany the medication. (available from the office)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Coach will leave school for </a:t>
            </a: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Trafford Hall after registration</a:t>
            </a: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 and all pupils/staff are ready.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laywrite GB J"/>
              <a:buChar char="●"/>
            </a:pPr>
            <a:r>
              <a:rPr lang="en" sz="2100">
                <a:solidFill>
                  <a:schemeClr val="accent2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We will inform school of our arrival, and school will inform parents.</a:t>
            </a:r>
            <a:endParaRPr sz="2100">
              <a:solidFill>
                <a:schemeClr val="accent2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988" l="3560" r="1266" t="3788"/>
          <a:stretch/>
        </p:blipFill>
        <p:spPr>
          <a:xfrm>
            <a:off x="1053875" y="505013"/>
            <a:ext cx="7036251" cy="4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50" y="200374"/>
            <a:ext cx="7163249" cy="47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2894" l="1121" r="1394" t="2525"/>
          <a:stretch/>
        </p:blipFill>
        <p:spPr>
          <a:xfrm>
            <a:off x="1024175" y="390425"/>
            <a:ext cx="7095650" cy="45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850" y="287313"/>
            <a:ext cx="6937610" cy="45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1826" l="1151" r="1317" t="0"/>
          <a:stretch/>
        </p:blipFill>
        <p:spPr>
          <a:xfrm>
            <a:off x="1389137" y="470113"/>
            <a:ext cx="6365726" cy="42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1505" l="853" r="0" t="2636"/>
          <a:stretch/>
        </p:blipFill>
        <p:spPr>
          <a:xfrm>
            <a:off x="919100" y="526225"/>
            <a:ext cx="7305800" cy="43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Meals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T</a:t>
            </a:r>
            <a:r>
              <a:rPr lang="en">
                <a:highlight>
                  <a:srgbClr val="00FF00"/>
                </a:highlight>
                <a:latin typeface="Playwrite GB J"/>
                <a:ea typeface="Playwrite GB J"/>
                <a:cs typeface="Playwrite GB J"/>
                <a:sym typeface="Playwrite GB J"/>
              </a:rPr>
              <a:t>hursday - Own Packed Lunch</a:t>
            </a: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   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write GB J"/>
                <a:ea typeface="Playwrite GB J"/>
                <a:cs typeface="Playwrite GB J"/>
                <a:sym typeface="Playwrite GB J"/>
              </a:rPr>
              <a:t>Evening Meal - Choice of</a:t>
            </a:r>
            <a:endParaRPr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Classic cheeseburger and fries</a:t>
            </a:r>
            <a:endParaRPr sz="12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Crispy Bean Burger and Fries (v)</a:t>
            </a:r>
            <a:endParaRPr sz="12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Jacket potato with cheese &amp; beans (v)</a:t>
            </a:r>
            <a:endParaRPr sz="12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Waffles with caramel sauce and cream (v)</a:t>
            </a:r>
            <a:endParaRPr sz="12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laywrite GB J"/>
                <a:ea typeface="Playwrite GB J"/>
                <a:cs typeface="Playwrite GB J"/>
                <a:sym typeface="Playwrite GB J"/>
              </a:rPr>
              <a:t>fresh fruit</a:t>
            </a:r>
            <a:endParaRPr sz="1200">
              <a:solidFill>
                <a:srgbClr val="000000"/>
              </a:solidFill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write GB J"/>
              <a:ea typeface="Playwrite GB J"/>
              <a:cs typeface="Playwrite GB J"/>
              <a:sym typeface="Playwrite GB J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laywrite GB J"/>
              <a:ea typeface="Playwrite GB J"/>
              <a:cs typeface="Playwrite GB J"/>
              <a:sym typeface="Playwrite GB J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