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4"/>
  </p:sldMasterIdLst>
  <p:sldIdLst>
    <p:sldId id="283" r:id="rId5"/>
    <p:sldId id="285" r:id="rId6"/>
    <p:sldId id="287" r:id="rId7"/>
    <p:sldId id="294" r:id="rId8"/>
    <p:sldId id="291" r:id="rId9"/>
    <p:sldId id="299" r:id="rId10"/>
    <p:sldId id="301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DE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F168B8-05B1-32FF-092E-5DB9AD7EF200}" v="61" dt="2026-01-27T15:21:54.23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–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Medium Style 1 –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Medium Style 2 –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98"/>
    <p:restoredTop sz="94695"/>
  </p:normalViewPr>
  <p:slideViewPr>
    <p:cSldViewPr snapToGrid="0" snapToObjects="1">
      <p:cViewPr varScale="1">
        <p:scale>
          <a:sx n="68" d="100"/>
          <a:sy n="68" d="100"/>
        </p:scale>
        <p:origin x="690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861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228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686778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6843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245992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6865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185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008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336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919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439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908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838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527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981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59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884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8" descr="A group of school supplies&#10;&#10;AI-generated content may be incorrect.">
            <a:extLst>
              <a:ext uri="{FF2B5EF4-FFF2-40B4-BE49-F238E27FC236}">
                <a16:creationId xmlns:a16="http://schemas.microsoft.com/office/drawing/2014/main" id="{EDA52798-400F-6BE1-A062-946F2A3737D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410967" y="0"/>
            <a:ext cx="10274158" cy="685800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B585B30A-9A00-0B30-4901-328EADDDBDAD}"/>
              </a:ext>
            </a:extLst>
          </p:cNvPr>
          <p:cNvSpPr txBox="1"/>
          <p:nvPr/>
        </p:nvSpPr>
        <p:spPr>
          <a:xfrm>
            <a:off x="1924607" y="1951672"/>
            <a:ext cx="5532120" cy="2954655"/>
          </a:xfrm>
          <a:prstGeom prst="rect">
            <a:avLst/>
          </a:prstGeom>
          <a:solidFill>
            <a:srgbClr val="F3DEB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latin typeface="Twinkl Cursive Looped Light" panose="02000000000000000000" pitchFamily="2" charset="77"/>
              </a:rPr>
              <a:t>Year 4</a:t>
            </a:r>
          </a:p>
          <a:p>
            <a:pPr algn="ctr"/>
            <a:r>
              <a:rPr lang="en-US" sz="5400" dirty="0">
                <a:latin typeface="Twinkl Cursive Looped Light" panose="02000000000000000000" pitchFamily="2" charset="77"/>
              </a:rPr>
              <a:t>Meet the Teacher</a:t>
            </a:r>
          </a:p>
          <a:p>
            <a:pPr algn="ctr"/>
            <a:endParaRPr lang="en-US" sz="2400" dirty="0">
              <a:latin typeface="Twinkl Cursive Looped Light" panose="02000000000000000000" pitchFamily="2" charset="77"/>
            </a:endParaRPr>
          </a:p>
          <a:p>
            <a:pPr algn="ctr"/>
            <a:r>
              <a:rPr lang="en-US" sz="3600" dirty="0">
                <a:latin typeface="Twinkl Cursive Looped Light" panose="02000000000000000000" pitchFamily="2" charset="77"/>
              </a:rPr>
              <a:t>27</a:t>
            </a:r>
            <a:r>
              <a:rPr lang="en-US" sz="3600" baseline="30000" dirty="0">
                <a:latin typeface="Twinkl Cursive Looped Light" panose="02000000000000000000" pitchFamily="2" charset="77"/>
              </a:rPr>
              <a:t>th</a:t>
            </a:r>
            <a:r>
              <a:rPr lang="en-US" sz="3600" dirty="0">
                <a:latin typeface="Twinkl Cursive Looped Light" panose="02000000000000000000" pitchFamily="2" charset="77"/>
              </a:rPr>
              <a:t> January 2026 </a:t>
            </a:r>
          </a:p>
        </p:txBody>
      </p:sp>
    </p:spTree>
    <p:extLst>
      <p:ext uri="{BB962C8B-B14F-4D97-AF65-F5344CB8AC3E}">
        <p14:creationId xmlns:p14="http://schemas.microsoft.com/office/powerpoint/2010/main" val="1893707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FD24CF-5B51-EE9C-4665-E5EC558DB9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CA80D3-D224-6772-88F1-D66766A021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50" u="sng" dirty="0">
                <a:latin typeface="Twinkl Cursive Looped Light" panose="02000000000000000000" pitchFamily="2" charset="77"/>
              </a:rPr>
              <a:t>Welcome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9DA47-AFB1-885A-AF27-2AFAED6DED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7021545" cy="4181622"/>
          </a:xfrm>
        </p:spPr>
        <p:txBody>
          <a:bodyPr>
            <a:normAutofit fontScale="85000" lnSpcReduction="20000"/>
          </a:bodyPr>
          <a:lstStyle/>
          <a:p>
            <a:pPr algn="l" fontAlgn="base">
              <a:buFont typeface="Arial" panose="020B0604020202020204" pitchFamily="34" charset="0"/>
              <a:buChar char="•"/>
            </a:pPr>
            <a:r>
              <a:rPr lang="en-GB" sz="3000" dirty="0">
                <a:solidFill>
                  <a:srgbClr val="000000"/>
                </a:solidFill>
                <a:latin typeface="Twinkl Cursive Looped Light" panose="02000000000000000000" pitchFamily="2" charset="77"/>
              </a:rPr>
              <a:t>Class Teacher – Mr Southworth</a:t>
            </a:r>
          </a:p>
          <a:p>
            <a:pPr algn="l" fontAlgn="base">
              <a:buFont typeface="Arial" panose="020B0604020202020204" pitchFamily="34" charset="0"/>
              <a:buChar char="•"/>
            </a:pPr>
            <a:endParaRPr lang="en-GB" sz="3000" dirty="0">
              <a:solidFill>
                <a:srgbClr val="000000"/>
              </a:solidFill>
              <a:latin typeface="Twinkl Cursive Looped Light" panose="02000000000000000000" pitchFamily="2" charset="77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GB" sz="3000" dirty="0">
                <a:solidFill>
                  <a:srgbClr val="000000"/>
                </a:solidFill>
                <a:latin typeface="Twinkl Cursive Looped Light" panose="02000000000000000000" pitchFamily="2" charset="77"/>
              </a:rPr>
              <a:t>Class TAs/Support – Mrs </a:t>
            </a:r>
            <a:r>
              <a:rPr lang="en-GB" sz="3000" dirty="0" err="1">
                <a:solidFill>
                  <a:srgbClr val="000000"/>
                </a:solidFill>
                <a:latin typeface="Twinkl Cursive Looped Light" panose="02000000000000000000" pitchFamily="2" charset="77"/>
              </a:rPr>
              <a:t>Downie</a:t>
            </a:r>
            <a:r>
              <a:rPr lang="en-GB" sz="3000" dirty="0">
                <a:solidFill>
                  <a:srgbClr val="000000"/>
                </a:solidFill>
                <a:latin typeface="Twinkl Cursive Looped Light" panose="02000000000000000000" pitchFamily="2" charset="77"/>
              </a:rPr>
              <a:t> and Miss Simpson</a:t>
            </a:r>
          </a:p>
          <a:p>
            <a:pPr algn="l" fontAlgn="base">
              <a:buFont typeface="Arial" panose="020B0604020202020204" pitchFamily="34" charset="0"/>
              <a:buChar char="•"/>
            </a:pPr>
            <a:endParaRPr lang="en-GB" sz="3000" dirty="0">
              <a:solidFill>
                <a:srgbClr val="000000"/>
              </a:solidFill>
              <a:latin typeface="Twinkl Cursive Looped Light" panose="02000000000000000000" pitchFamily="2" charset="77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GB" sz="3000" dirty="0">
              <a:solidFill>
                <a:srgbClr val="000000"/>
              </a:solidFill>
              <a:latin typeface="Twinkl Cursive Looped Light" panose="02000000000000000000" pitchFamily="2" charset="77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GB" sz="3000" dirty="0">
                <a:solidFill>
                  <a:srgbClr val="000000"/>
                </a:solidFill>
                <a:latin typeface="Twinkl Cursive Looped Light" panose="02000000000000000000" pitchFamily="2" charset="77"/>
              </a:rPr>
              <a:t>Thank you for the exceptionally warm welcome from yourselves and your children!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GB" sz="3000" dirty="0">
                <a:solidFill>
                  <a:srgbClr val="000000"/>
                </a:solidFill>
                <a:latin typeface="Twinkl Cursive Looped Light" panose="02000000000000000000" pitchFamily="2" charset="77"/>
              </a:rPr>
              <a:t>Excited and looking forward to a fantastic rest of the year. </a:t>
            </a:r>
          </a:p>
          <a:p>
            <a:pPr algn="l" fontAlgn="base">
              <a:buFont typeface="Arial" panose="020B0604020202020204" pitchFamily="34" charset="0"/>
              <a:buChar char="•"/>
            </a:pPr>
            <a:endParaRPr lang="en-GB" sz="3000" dirty="0">
              <a:solidFill>
                <a:srgbClr val="000000"/>
              </a:solidFill>
              <a:latin typeface="Twinkl Cursive Looped Light" panose="02000000000000000000" pitchFamily="2" charset="77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GB" sz="3000" dirty="0">
              <a:solidFill>
                <a:srgbClr val="000000"/>
              </a:solidFill>
              <a:latin typeface="Twinkl Cursive Looped Light" panose="02000000000000000000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70661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E38EC-7C74-5751-92D9-34AE70520B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A8980E-A69F-3EF0-2CF0-02B14F6BC6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050" b="1" u="sng" dirty="0">
                <a:latin typeface="Twinkl Cursive Looped Light" panose="02000000000000000000" pitchFamily="2" charset="77"/>
              </a:rPr>
              <a:t>Our Learning this Half Term</a:t>
            </a:r>
            <a:br>
              <a:rPr lang="en-US" sz="4050" b="1" u="sng" dirty="0">
                <a:latin typeface="Twinkl Cursive Looped Light" panose="02000000000000000000" pitchFamily="2" charset="77"/>
              </a:rPr>
            </a:br>
            <a:endParaRPr lang="en-US" sz="4050" b="1" u="sng" dirty="0">
              <a:latin typeface="Twinkl Cursive Looped Light" panose="02000000000000000000" pitchFamily="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A180CB-1CED-A612-47F2-B647EF0B0F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0252" y="681066"/>
            <a:ext cx="7125286" cy="5839309"/>
          </a:xfrm>
        </p:spPr>
        <p:txBody>
          <a:bodyPr vert="horz" lIns="91440" tIns="45720" rIns="91440" bIns="45720" rtlCol="0" anchor="t">
            <a:normAutofit fontScale="85000" lnSpcReduction="10000"/>
          </a:bodyPr>
          <a:lstStyle/>
          <a:p>
            <a:r>
              <a:rPr lang="en-GB" sz="2800" dirty="0">
                <a:latin typeface="Twinkl Cursive Looped Light" panose="02000000000000000000" pitchFamily="2" charset="77"/>
              </a:rPr>
              <a:t>Literacy – ‘A Street Through Time’, Non-chronological report</a:t>
            </a:r>
          </a:p>
          <a:p>
            <a:r>
              <a:rPr lang="en-GB" sz="2800" dirty="0">
                <a:latin typeface="Twinkl Cursive Looped Light" panose="02000000000000000000" pitchFamily="2" charset="77"/>
              </a:rPr>
              <a:t>Maths – Multiplication and Division</a:t>
            </a:r>
          </a:p>
          <a:p>
            <a:r>
              <a:rPr lang="en-GB" sz="2800" dirty="0">
                <a:latin typeface="Twinkl Cursive Looped Light" panose="02000000000000000000" pitchFamily="2" charset="77"/>
              </a:rPr>
              <a:t>Science – Classifying and grouping animals &amp; plants</a:t>
            </a:r>
          </a:p>
          <a:p>
            <a:r>
              <a:rPr lang="en-GB" sz="2800" dirty="0">
                <a:latin typeface="Twinkl Cursive Looped Light" panose="02000000000000000000" pitchFamily="2" charset="77"/>
              </a:rPr>
              <a:t>Geography – Are all settlements the same?</a:t>
            </a:r>
          </a:p>
          <a:p>
            <a:r>
              <a:rPr lang="en-GB" sz="2800" dirty="0">
                <a:latin typeface="Twinkl Cursive Looped Light" panose="02000000000000000000" pitchFamily="2" charset="77"/>
              </a:rPr>
              <a:t>History – Why did the Romans invade and settle in Britain?</a:t>
            </a:r>
          </a:p>
          <a:p>
            <a:r>
              <a:rPr lang="en-GB" sz="2800" dirty="0">
                <a:latin typeface="Twinkl Cursive Looped Light" panose="02000000000000000000" pitchFamily="2" charset="77"/>
              </a:rPr>
              <a:t>Art – Sculpture and 3D: Mega Materials (Soap)</a:t>
            </a:r>
          </a:p>
          <a:p>
            <a:r>
              <a:rPr lang="en-GB" sz="2800" dirty="0">
                <a:latin typeface="Twinkl Cursive Looped Light" panose="02000000000000000000" pitchFamily="2" charset="77"/>
              </a:rPr>
              <a:t>Computing – Data Handling: Investigating Weather</a:t>
            </a:r>
          </a:p>
          <a:p>
            <a:r>
              <a:rPr lang="en-GB" sz="2800" dirty="0">
                <a:latin typeface="Twinkl Cursive Looped Light"/>
              </a:rPr>
              <a:t>RE – Islamic Artefacts and Muslim Faith</a:t>
            </a:r>
            <a:endParaRPr lang="en-GB" sz="2800" dirty="0">
              <a:latin typeface="Twinkl Cursive Looped Light" panose="02000000000000000000" pitchFamily="2" charset="77"/>
            </a:endParaRPr>
          </a:p>
          <a:p>
            <a:r>
              <a:rPr lang="en-GB" sz="2800" dirty="0">
                <a:latin typeface="Twinkl Cursive Looped Light" panose="02000000000000000000" pitchFamily="2" charset="77"/>
              </a:rPr>
              <a:t>PE – Cricket  </a:t>
            </a:r>
          </a:p>
          <a:p>
            <a:r>
              <a:rPr lang="en-GB" sz="2800" dirty="0">
                <a:latin typeface="Twinkl Cursive Looped Light" panose="02000000000000000000" pitchFamily="2" charset="77"/>
              </a:rPr>
              <a:t>DT – Pneumatic Toys (Hinged cardboard boxes e.g. egg box/tea or coffee box)</a:t>
            </a:r>
          </a:p>
        </p:txBody>
      </p:sp>
    </p:spTree>
    <p:extLst>
      <p:ext uri="{BB962C8B-B14F-4D97-AF65-F5344CB8AC3E}">
        <p14:creationId xmlns:p14="http://schemas.microsoft.com/office/powerpoint/2010/main" val="12587149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D2FB7E-DD55-1844-5A16-5164C46AE7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FE1F9-6281-7A21-F11D-75C9AB299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4050" b="1" u="sng" dirty="0">
                <a:latin typeface="Twinkl Cursive Looped Light" panose="02000000000000000000" pitchFamily="2" charset="77"/>
              </a:rPr>
              <a:t>Weekly Activities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592750D-58E8-4952-91DD-D73F29FFBB6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56694"/>
          <a:stretch/>
        </p:blipFill>
        <p:spPr>
          <a:xfrm>
            <a:off x="-1" y="1143000"/>
            <a:ext cx="9144001" cy="136104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CA1EECF-8860-4C74-AED1-E4577DFBE734}"/>
              </a:ext>
            </a:extLst>
          </p:cNvPr>
          <p:cNvSpPr txBox="1"/>
          <p:nvPr/>
        </p:nvSpPr>
        <p:spPr>
          <a:xfrm>
            <a:off x="457200" y="2782669"/>
            <a:ext cx="678766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latin typeface="Twinkl Cursive Looped Light" panose="02000000000000000000"/>
              </a:rPr>
              <a:t>Children will come home in PE kit on a Monday and can bring it back in to school ready for the following Monday.</a:t>
            </a:r>
            <a:br>
              <a:rPr lang="en-GB" sz="2800" dirty="0">
                <a:latin typeface="Twinkl Cursive Looped Light" panose="02000000000000000000"/>
              </a:rPr>
            </a:br>
            <a:endParaRPr lang="en-GB" sz="2800" dirty="0">
              <a:latin typeface="Twinkl Cursive Looped Light" panose="0200000000000000000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latin typeface="Twinkl Cursive Looped Light" panose="02000000000000000000"/>
              </a:rPr>
              <a:t>Please pack warmer clothes (jumpers and joggers) for PE during the colder weather.</a:t>
            </a:r>
          </a:p>
        </p:txBody>
      </p:sp>
    </p:spTree>
    <p:extLst>
      <p:ext uri="{BB962C8B-B14F-4D97-AF65-F5344CB8AC3E}">
        <p14:creationId xmlns:p14="http://schemas.microsoft.com/office/powerpoint/2010/main" val="151938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E9AE63-429D-BE82-EB49-CCA32A7C1E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92BF30-CD4F-3BE1-EC5F-A4568183A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4050" b="1" u="sng">
                <a:latin typeface="Twinkl Cursive Looped Light" panose="02000000000000000000" pitchFamily="2" charset="77"/>
              </a:rPr>
              <a:t>Homework </a:t>
            </a:r>
            <a:endParaRPr lang="en-US" sz="4050" b="1" u="sng" dirty="0">
              <a:latin typeface="Twinkl Cursive Looped Light" panose="02000000000000000000" pitchFamily="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19984A-4E4A-4D7D-8F83-85AF947888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320" y="1018691"/>
            <a:ext cx="7069015" cy="5839309"/>
          </a:xfrm>
        </p:spPr>
        <p:txBody>
          <a:bodyPr>
            <a:normAutofit/>
          </a:bodyPr>
          <a:lstStyle/>
          <a:p>
            <a:r>
              <a:rPr lang="en-GB" sz="2800" dirty="0">
                <a:latin typeface="Twinkl Cursive Looped Light" panose="02000000000000000000" pitchFamily="2" charset="77"/>
              </a:rPr>
              <a:t>Weekly homework set each Monday and due back by the following Monday.</a:t>
            </a:r>
          </a:p>
          <a:p>
            <a:endParaRPr lang="en-GB" sz="2800" dirty="0">
              <a:latin typeface="Twinkl Cursive Looped Light" panose="02000000000000000000" pitchFamily="2" charset="77"/>
            </a:endParaRPr>
          </a:p>
          <a:p>
            <a:r>
              <a:rPr lang="en-GB" sz="2800" dirty="0">
                <a:latin typeface="Twinkl Cursive Looped Light" panose="02000000000000000000" pitchFamily="2" charset="77"/>
              </a:rPr>
              <a:t>1. Written Task (Literacy and Numeracy to alternate)</a:t>
            </a:r>
            <a:br>
              <a:rPr lang="en-GB" sz="2800" dirty="0">
                <a:latin typeface="Twinkl Cursive Looped Light" panose="02000000000000000000" pitchFamily="2" charset="77"/>
              </a:rPr>
            </a:br>
            <a:r>
              <a:rPr lang="en-GB" sz="2800" dirty="0">
                <a:latin typeface="Twinkl Cursive Looped Light" panose="02000000000000000000" pitchFamily="2" charset="77"/>
              </a:rPr>
              <a:t>2. Times Table </a:t>
            </a:r>
            <a:r>
              <a:rPr lang="en-GB" sz="2800" dirty="0" err="1">
                <a:latin typeface="Twinkl Cursive Looped Light" panose="02000000000000000000" pitchFamily="2" charset="77"/>
              </a:rPr>
              <a:t>Rockstars</a:t>
            </a:r>
            <a:r>
              <a:rPr lang="en-GB" sz="2800" dirty="0">
                <a:latin typeface="Twinkl Cursive Looped Light" panose="02000000000000000000" pitchFamily="2" charset="77"/>
              </a:rPr>
              <a:t> – 7 games on Garage and 2 games on Soundcheck.</a:t>
            </a:r>
            <a:br>
              <a:rPr lang="en-GB" sz="2800" dirty="0">
                <a:latin typeface="Twinkl Cursive Looped Light" panose="02000000000000000000" pitchFamily="2" charset="77"/>
              </a:rPr>
            </a:br>
            <a:r>
              <a:rPr lang="en-GB" sz="2800" dirty="0">
                <a:latin typeface="Twinkl Cursive Looped Light" panose="02000000000000000000" pitchFamily="2" charset="77"/>
              </a:rPr>
              <a:t>3. </a:t>
            </a:r>
            <a:r>
              <a:rPr lang="en-GB" sz="2800" dirty="0" err="1">
                <a:latin typeface="Twinkl Cursive Looped Light" panose="02000000000000000000" pitchFamily="2" charset="77"/>
              </a:rPr>
              <a:t>Numbots</a:t>
            </a:r>
            <a:r>
              <a:rPr lang="en-GB" sz="2800" dirty="0">
                <a:latin typeface="Twinkl Cursive Looped Light" panose="02000000000000000000" pitchFamily="2" charset="77"/>
              </a:rPr>
              <a:t> – 7 minutes per week.</a:t>
            </a:r>
            <a:br>
              <a:rPr lang="en-GB" sz="2800" dirty="0">
                <a:latin typeface="Twinkl Cursive Looped Light" panose="02000000000000000000" pitchFamily="2" charset="77"/>
              </a:rPr>
            </a:br>
            <a:r>
              <a:rPr lang="en-GB" sz="2800" dirty="0">
                <a:latin typeface="Twinkl Cursive Looped Light" panose="02000000000000000000" pitchFamily="2" charset="77"/>
              </a:rPr>
              <a:t>4. Spelling Shed -  7 games per week.</a:t>
            </a:r>
            <a:br>
              <a:rPr lang="en-GB" dirty="0">
                <a:latin typeface="Twinkl Cursive Looped Light" panose="02000000000000000000" pitchFamily="2" charset="77"/>
              </a:rPr>
            </a:br>
            <a:endParaRPr lang="en-GB" sz="1200" dirty="0">
              <a:latin typeface="Twinkl Cursive Looped Light" panose="02000000000000000000" pitchFamily="2" charset="77"/>
            </a:endParaRPr>
          </a:p>
          <a:p>
            <a:r>
              <a:rPr lang="en-GB" sz="2800" dirty="0">
                <a:latin typeface="Twinkl Cursive Looped Light" panose="02000000000000000000" pitchFamily="2" charset="77"/>
              </a:rPr>
              <a:t>Logins and technical issues</a:t>
            </a:r>
            <a:endParaRPr lang="en-GB" sz="4000" dirty="0">
              <a:latin typeface="Twinkl Cursive Looped Light" panose="02000000000000000000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4365678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B07A91-3091-8496-7806-D82519F8A8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3BEC9B-5BAB-37F4-0BB2-AAC1FAE74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4050" b="1" u="sng" dirty="0">
                <a:latin typeface="Twinkl Cursive Looped Light" panose="02000000000000000000" pitchFamily="2" charset="77"/>
              </a:rPr>
              <a:t>Year 4 Key Dates: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002FD0-3024-34C8-D3A7-8D8D4B99E9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7814" y="915561"/>
            <a:ext cx="8229600" cy="5839309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en-GB" sz="2800" b="1" dirty="0">
                <a:latin typeface="Twinkl Cursive Looped Light" panose="02000000000000000000" pitchFamily="2" charset="77"/>
              </a:rPr>
              <a:t>Parents Evening</a:t>
            </a:r>
            <a:br>
              <a:rPr lang="en-GB" sz="2800" b="1" dirty="0">
                <a:latin typeface="Twinkl Cursive Looped Light" panose="02000000000000000000" pitchFamily="2" charset="77"/>
              </a:rPr>
            </a:br>
            <a:r>
              <a:rPr lang="en-GB" sz="2800" dirty="0">
                <a:latin typeface="Twinkl Cursive Looped Light" panose="02000000000000000000" pitchFamily="2" charset="77"/>
              </a:rPr>
              <a:t>Tuesday 24</a:t>
            </a:r>
            <a:r>
              <a:rPr lang="en-GB" sz="2800" baseline="30000" dirty="0">
                <a:latin typeface="Twinkl Cursive Looped Light" panose="02000000000000000000" pitchFamily="2" charset="77"/>
              </a:rPr>
              <a:t>th</a:t>
            </a:r>
            <a:r>
              <a:rPr lang="en-GB" sz="2800" dirty="0">
                <a:latin typeface="Twinkl Cursive Looped Light" panose="02000000000000000000" pitchFamily="2" charset="77"/>
              </a:rPr>
              <a:t> &amp; Wednesday 25</a:t>
            </a:r>
            <a:r>
              <a:rPr lang="en-GB" sz="2800" baseline="30000" dirty="0">
                <a:latin typeface="Twinkl Cursive Looped Light" panose="02000000000000000000" pitchFamily="2" charset="77"/>
              </a:rPr>
              <a:t>th</a:t>
            </a:r>
            <a:r>
              <a:rPr lang="en-GB" sz="2800" dirty="0">
                <a:latin typeface="Twinkl Cursive Looped Light" panose="02000000000000000000" pitchFamily="2" charset="77"/>
              </a:rPr>
              <a:t> March</a:t>
            </a:r>
          </a:p>
          <a:p>
            <a:endParaRPr lang="en-GB" sz="2800" dirty="0">
              <a:latin typeface="Twinkl Cursive Looped Light" panose="02000000000000000000" pitchFamily="2" charset="77"/>
            </a:endParaRPr>
          </a:p>
          <a:p>
            <a:r>
              <a:rPr lang="en-GB" sz="2800" b="1" dirty="0">
                <a:latin typeface="Twinkl Cursive Looped Light" panose="02000000000000000000" pitchFamily="2" charset="77"/>
              </a:rPr>
              <a:t>Year 3/4 Class Assembly </a:t>
            </a:r>
            <a:br>
              <a:rPr lang="en-GB" sz="2800" b="1" dirty="0">
                <a:latin typeface="Twinkl Cursive Looped Light" panose="02000000000000000000" pitchFamily="2" charset="77"/>
              </a:rPr>
            </a:br>
            <a:r>
              <a:rPr lang="en-GB" sz="2800" dirty="0">
                <a:latin typeface="Twinkl Cursive Looped Light" panose="02000000000000000000" pitchFamily="2" charset="77"/>
              </a:rPr>
              <a:t>Friday 27</a:t>
            </a:r>
            <a:r>
              <a:rPr lang="en-GB" sz="2800" baseline="30000" dirty="0">
                <a:latin typeface="Twinkl Cursive Looped Light" panose="02000000000000000000" pitchFamily="2" charset="77"/>
              </a:rPr>
              <a:t>th</a:t>
            </a:r>
            <a:r>
              <a:rPr lang="en-GB" sz="2800" dirty="0">
                <a:latin typeface="Twinkl Cursive Looped Light" panose="02000000000000000000" pitchFamily="2" charset="77"/>
              </a:rPr>
              <a:t> March at 2pm</a:t>
            </a:r>
          </a:p>
          <a:p>
            <a:endParaRPr lang="en-GB" sz="2800" dirty="0">
              <a:latin typeface="Twinkl Cursive Looped Light" panose="02000000000000000000" pitchFamily="2" charset="77"/>
            </a:endParaRPr>
          </a:p>
          <a:p>
            <a:r>
              <a:rPr lang="en-GB" sz="2800" b="1" dirty="0">
                <a:latin typeface="Twinkl Cursive Looped Light"/>
              </a:rPr>
              <a:t>Robinwood Residential </a:t>
            </a:r>
            <a:br>
              <a:rPr lang="en-GB" sz="2800" b="1" dirty="0">
                <a:latin typeface="Twinkl Cursive Looped Light" panose="02000000000000000000" pitchFamily="2" charset="77"/>
              </a:rPr>
            </a:br>
            <a:r>
              <a:rPr lang="en-GB" sz="2800" dirty="0">
                <a:latin typeface="Twinkl Cursive Looped Light"/>
              </a:rPr>
              <a:t>Wednesday 29</a:t>
            </a:r>
            <a:r>
              <a:rPr lang="en-GB" sz="2800" baseline="30000" dirty="0">
                <a:latin typeface="Twinkl Cursive Looped Light"/>
              </a:rPr>
              <a:t>th</a:t>
            </a:r>
            <a:r>
              <a:rPr lang="en-GB" sz="2800" dirty="0">
                <a:latin typeface="Twinkl Cursive Looped Light"/>
              </a:rPr>
              <a:t> April – Friday 1</a:t>
            </a:r>
            <a:r>
              <a:rPr lang="en-GB" sz="2800" baseline="30000" dirty="0">
                <a:latin typeface="Twinkl Cursive Looped Light"/>
              </a:rPr>
              <a:t>st</a:t>
            </a:r>
            <a:r>
              <a:rPr lang="en-GB" sz="2800" dirty="0">
                <a:latin typeface="Twinkl Cursive Looped Light"/>
              </a:rPr>
              <a:t> May </a:t>
            </a:r>
            <a:br>
              <a:rPr lang="en-GB" sz="2800" dirty="0">
                <a:latin typeface="Twinkl Cursive Looped Light"/>
              </a:rPr>
            </a:br>
            <a:r>
              <a:rPr lang="en-GB" sz="2800" b="1" u="sng">
                <a:latin typeface="Twinkl Cursive Looped Light"/>
              </a:rPr>
              <a:t>Information Evening – Wednesday 15th April 5:30pm</a:t>
            </a:r>
            <a:endParaRPr lang="en-GB" sz="2800" dirty="0">
              <a:latin typeface="Twinkl Cursive Looped Light" panose="02000000000000000000" pitchFamily="2" charset="77"/>
            </a:endParaRPr>
          </a:p>
          <a:p>
            <a:endParaRPr lang="en-GB" sz="2800" b="1" dirty="0">
              <a:latin typeface="Twinkl Cursive Looped Light" panose="02000000000000000000" pitchFamily="2" charset="77"/>
            </a:endParaRPr>
          </a:p>
          <a:p>
            <a:r>
              <a:rPr lang="en-GB" sz="2800" b="1" dirty="0">
                <a:latin typeface="Twinkl Cursive Looped Light" panose="02000000000000000000" pitchFamily="2" charset="77"/>
              </a:rPr>
              <a:t>Multiplication Tables Check</a:t>
            </a:r>
            <a:br>
              <a:rPr lang="en-GB" sz="2800" b="1" dirty="0">
                <a:latin typeface="Twinkl Cursive Looped Light" panose="02000000000000000000" pitchFamily="2" charset="77"/>
              </a:rPr>
            </a:br>
            <a:r>
              <a:rPr lang="en-GB" sz="2800" dirty="0">
                <a:latin typeface="Twinkl Cursive Looped Light" panose="02000000000000000000" pitchFamily="2" charset="77"/>
              </a:rPr>
              <a:t>Monday 1</a:t>
            </a:r>
            <a:r>
              <a:rPr lang="en-GB" sz="2800" baseline="30000" dirty="0">
                <a:latin typeface="Twinkl Cursive Looped Light" panose="02000000000000000000" pitchFamily="2" charset="77"/>
              </a:rPr>
              <a:t>st</a:t>
            </a:r>
            <a:r>
              <a:rPr lang="en-GB" sz="2800" dirty="0">
                <a:latin typeface="Twinkl Cursive Looped Light" panose="02000000000000000000" pitchFamily="2" charset="77"/>
              </a:rPr>
              <a:t> June – Friday 12</a:t>
            </a:r>
            <a:r>
              <a:rPr lang="en-GB" sz="2800" baseline="30000" dirty="0">
                <a:latin typeface="Twinkl Cursive Looped Light" panose="02000000000000000000" pitchFamily="2" charset="77"/>
              </a:rPr>
              <a:t>th</a:t>
            </a:r>
            <a:r>
              <a:rPr lang="en-GB" sz="2800" dirty="0">
                <a:latin typeface="Twinkl Cursive Looped Light" panose="02000000000000000000" pitchFamily="2" charset="77"/>
              </a:rPr>
              <a:t> June</a:t>
            </a:r>
            <a:endParaRPr lang="en-GB" sz="2800" b="1" dirty="0">
              <a:latin typeface="Twinkl Cursive Looped Light" panose="02000000000000000000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2800787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1CF883-47BA-70B9-F41E-F08C49E01B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BE5203-09E1-D2D0-BF37-7C414721B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1009" y="2284762"/>
            <a:ext cx="6006905" cy="2288475"/>
          </a:xfrm>
        </p:spPr>
        <p:txBody>
          <a:bodyPr>
            <a:normAutofit/>
          </a:bodyPr>
          <a:lstStyle/>
          <a:p>
            <a:r>
              <a:rPr lang="en-US" sz="4050" b="1" u="sng" dirty="0">
                <a:latin typeface="Twinkl Cursive Looped Light" panose="02000000000000000000" pitchFamily="2" charset="77"/>
              </a:rPr>
              <a:t>Thank you for your time!</a:t>
            </a:r>
            <a:br>
              <a:rPr lang="en-US" sz="4050" b="1" u="sng" dirty="0">
                <a:latin typeface="Twinkl Cursive Looped Light" panose="02000000000000000000" pitchFamily="2" charset="77"/>
              </a:rPr>
            </a:br>
            <a:br>
              <a:rPr lang="en-US" sz="4050" b="1" u="sng" dirty="0">
                <a:latin typeface="Twinkl Cursive Looped Light" panose="02000000000000000000" pitchFamily="2" charset="77"/>
              </a:rPr>
            </a:br>
            <a:r>
              <a:rPr lang="en-US" sz="4050" b="1" u="sng" dirty="0">
                <a:latin typeface="Twinkl Cursive Looped Light" panose="02000000000000000000" pitchFamily="2" charset="77"/>
              </a:rPr>
              <a:t>Any questions?</a:t>
            </a:r>
          </a:p>
        </p:txBody>
      </p:sp>
    </p:spTree>
    <p:extLst>
      <p:ext uri="{BB962C8B-B14F-4D97-AF65-F5344CB8AC3E}">
        <p14:creationId xmlns:p14="http://schemas.microsoft.com/office/powerpoint/2010/main" val="275657865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ed3a8006-6b30-424c-970a-2096508ffbdf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A5417531163DB40A643C3C20A6A9870" ma:contentTypeVersion="19" ma:contentTypeDescription="Create a new document." ma:contentTypeScope="" ma:versionID="facdbbbde5e67c0a253569ff2d57ab21">
  <xsd:schema xmlns:xsd="http://www.w3.org/2001/XMLSchema" xmlns:xs="http://www.w3.org/2001/XMLSchema" xmlns:p="http://schemas.microsoft.com/office/2006/metadata/properties" xmlns:ns3="ed3a8006-6b30-424c-970a-2096508ffbdf" xmlns:ns4="833feb2d-9a88-4138-8308-7447065d60fd" targetNamespace="http://schemas.microsoft.com/office/2006/metadata/properties" ma:root="true" ma:fieldsID="30e5345e55de89dd61c3ce2cff7d33ad" ns3:_="" ns4:_="">
    <xsd:import namespace="ed3a8006-6b30-424c-970a-2096508ffbdf"/>
    <xsd:import namespace="833feb2d-9a88-4138-8308-7447065d60f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  <xsd:element ref="ns3:MediaServiceObjectDetectorVersions" minOccurs="0"/>
                <xsd:element ref="ns3:MediaServiceSearchProperties" minOccurs="0"/>
                <xsd:element ref="ns3:MediaServiceSystemTag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3a8006-6b30-424c-970a-2096508ffbd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5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3feb2d-9a88-4138-8308-7447065d60fd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1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60B4183-4531-4759-8EA4-8D171B3C4AA1}">
  <ds:schemaRefs>
    <ds:schemaRef ds:uri="http://purl.org/dc/dcmitype/"/>
    <ds:schemaRef ds:uri="http://purl.org/dc/terms/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ed3a8006-6b30-424c-970a-2096508ffbdf"/>
    <ds:schemaRef ds:uri="http://schemas.openxmlformats.org/package/2006/metadata/core-properties"/>
    <ds:schemaRef ds:uri="833feb2d-9a88-4138-8308-7447065d60fd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5AA739A-9DCD-4E8C-8BD6-76C9A9B9D6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d3a8006-6b30-424c-970a-2096508ffbdf"/>
    <ds:schemaRef ds:uri="833feb2d-9a88-4138-8308-7447065d60f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DFD561B-D2E9-4D4E-A419-C78B4EF34BD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TM02900688[[fn=Facet]]</Template>
  <TotalTime>181</TotalTime>
  <Words>308</Words>
  <Application>Microsoft Office PowerPoint</Application>
  <PresentationFormat>On-screen Show (4:3)</PresentationFormat>
  <Paragraphs>40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Facet</vt:lpstr>
      <vt:lpstr>PowerPoint Presentation</vt:lpstr>
      <vt:lpstr>Welcome </vt:lpstr>
      <vt:lpstr>Our Learning this Half Term </vt:lpstr>
      <vt:lpstr>Weekly Activities </vt:lpstr>
      <vt:lpstr>Homework </vt:lpstr>
      <vt:lpstr>Year 4 Key Dates:</vt:lpstr>
      <vt:lpstr>Thank you for your time!  Any questions?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Laura Southworth</dc:creator>
  <cp:keywords/>
  <dc:description>generated using python-pptx</dc:description>
  <cp:lastModifiedBy>Laura Southworth</cp:lastModifiedBy>
  <cp:revision>23</cp:revision>
  <dcterms:created xsi:type="dcterms:W3CDTF">2013-01-27T09:14:16Z</dcterms:created>
  <dcterms:modified xsi:type="dcterms:W3CDTF">2026-01-27T15:55:12Z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0x0101006A5417531163DB40A643C3C20A6A9870</vt:lpwstr>
  </property>
</Properties>
</file>