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61" r:id="rId8"/>
    <p:sldId id="270" r:id="rId9"/>
    <p:sldId id="275" r:id="rId10"/>
    <p:sldId id="288" r:id="rId11"/>
    <p:sldId id="277" r:id="rId12"/>
    <p:sldId id="276" r:id="rId13"/>
    <p:sldId id="285" r:id="rId14"/>
    <p:sldId id="268" r:id="rId15"/>
    <p:sldId id="293" r:id="rId16"/>
    <p:sldId id="290" r:id="rId17"/>
    <p:sldId id="291" r:id="rId18"/>
    <p:sldId id="272" r:id="rId19"/>
    <p:sldId id="281" r:id="rId20"/>
    <p:sldId id="282"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6" autoAdjust="0"/>
    <p:restoredTop sz="83273" autoAdjust="0"/>
  </p:normalViewPr>
  <p:slideViewPr>
    <p:cSldViewPr>
      <p:cViewPr varScale="1">
        <p:scale>
          <a:sx n="70" d="100"/>
          <a:sy n="70" d="100"/>
        </p:scale>
        <p:origin x="173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46A9BB-D184-45E2-9A68-14AFD5286B38}" type="datetimeFigureOut">
              <a:rPr lang="en-GB" smtClean="0"/>
              <a:t>26/03/2026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86CBEEB-5629-4840-B2BA-D07CE522DBB8}" type="slidenum">
              <a:rPr lang="en-GB" smtClean="0"/>
              <a:t>‹#›</a:t>
            </a:fld>
            <a:endParaRPr lang="en-GB"/>
          </a:p>
        </p:txBody>
      </p:sp>
    </p:spTree>
    <p:extLst>
      <p:ext uri="{BB962C8B-B14F-4D97-AF65-F5344CB8AC3E}">
        <p14:creationId xmlns:p14="http://schemas.microsoft.com/office/powerpoint/2010/main" val="1572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6CBEEB-5629-4840-B2BA-D07CE522DBB8}" type="slidenum">
              <a:rPr lang="en-GB" smtClean="0"/>
              <a:t>1</a:t>
            </a:fld>
            <a:endParaRPr lang="en-GB"/>
          </a:p>
        </p:txBody>
      </p:sp>
    </p:spTree>
    <p:extLst>
      <p:ext uri="{BB962C8B-B14F-4D97-AF65-F5344CB8AC3E}">
        <p14:creationId xmlns:p14="http://schemas.microsoft.com/office/powerpoint/2010/main" val="409266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https://www.pgl.co.uk/Files/Templates/Designs/PGLCore/res/swf/virtual-tour/boreatton-park/tour.html</a:t>
            </a:r>
          </a:p>
        </p:txBody>
      </p:sp>
      <p:sp>
        <p:nvSpPr>
          <p:cNvPr id="4" name="Slide Number Placeholder 3"/>
          <p:cNvSpPr>
            <a:spLocks noGrp="1"/>
          </p:cNvSpPr>
          <p:nvPr>
            <p:ph type="sldNum" sz="quarter" idx="10"/>
          </p:nvPr>
        </p:nvSpPr>
        <p:spPr/>
        <p:txBody>
          <a:bodyPr/>
          <a:lstStyle/>
          <a:p>
            <a:fld id="{886CBEEB-5629-4840-B2BA-D07CE522DBB8}" type="slidenum">
              <a:rPr lang="en-GB" smtClean="0"/>
              <a:t>10</a:t>
            </a:fld>
            <a:endParaRPr lang="en-GB"/>
          </a:p>
        </p:txBody>
      </p:sp>
    </p:spTree>
    <p:extLst>
      <p:ext uri="{BB962C8B-B14F-4D97-AF65-F5344CB8AC3E}">
        <p14:creationId xmlns:p14="http://schemas.microsoft.com/office/powerpoint/2010/main" val="55297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477C063-27EF-4C39-86A7-6B2A9247F13F}" type="slidenum">
              <a:rPr lang="en-GB" altLang="en-US"/>
              <a:pPr>
                <a:spcBef>
                  <a:spcPct val="0"/>
                </a:spcBef>
              </a:pPr>
              <a:t>13</a:t>
            </a:fld>
            <a:endParaRPr lang="en-GB"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ln/>
          <a:extLst>
            <a:ext uri="{909E8E84-426E-40dd-AFC4-6F175D3DCCD1}"/>
            <a:ext uri="{91240B29-F687-4f45-9708-019B960494DF}"/>
          </a:extLst>
        </p:spPr>
        <p:txBody>
          <a:bodyPr/>
          <a:lstStyle/>
          <a:p>
            <a:pPr marL="171450" indent="-171450">
              <a:buFont typeface="Arial"/>
              <a:buChar char="•"/>
              <a:defRPr/>
            </a:pPr>
            <a:r>
              <a:rPr lang="en-GB" dirty="0"/>
              <a:t>The activities shown offer individual as well as team challenges</a:t>
            </a:r>
          </a:p>
          <a:p>
            <a:pPr marL="171450" indent="-171450">
              <a:buFont typeface="Arial"/>
              <a:buChar char="•"/>
              <a:defRPr/>
            </a:pPr>
            <a:r>
              <a:rPr lang="en-GB" dirty="0"/>
              <a:t>Activities are designed to encourage new skills and develop existing ones</a:t>
            </a:r>
          </a:p>
          <a:p>
            <a:pPr marL="171450" indent="-171450">
              <a:buFont typeface="Arial"/>
              <a:buChar char="•"/>
              <a:defRPr/>
            </a:pPr>
            <a:r>
              <a:rPr lang="en-GB" dirty="0"/>
              <a:t>Specific activities can be requested (though not guaranteed) and the programme is discussed on arrival at the centre</a:t>
            </a:r>
          </a:p>
          <a:p>
            <a:pPr eaLnBrk="1" hangingPunct="1">
              <a:defRPr/>
            </a:pPr>
            <a:endParaRPr lang="en-GB" dirty="0"/>
          </a:p>
        </p:txBody>
      </p:sp>
    </p:spTree>
    <p:extLst>
      <p:ext uri="{BB962C8B-B14F-4D97-AF65-F5344CB8AC3E}">
        <p14:creationId xmlns:p14="http://schemas.microsoft.com/office/powerpoint/2010/main" val="262280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F49F43D-559E-45BD-8218-2AD1522CD83E}" type="slidenum">
              <a:rPr lang="en-GB" altLang="en-US"/>
              <a:pPr>
                <a:spcBef>
                  <a:spcPct val="0"/>
                </a:spcBef>
              </a:pPr>
              <a:t>14</a:t>
            </a:fld>
            <a:endParaRPr lang="en-GB"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1859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F3DCA9-4655-494E-BC71-ECE9BCF44E3B}"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D728C-5712-4C48-9599-3990B66A4F9E}" type="slidenum">
              <a:rPr lang="en-GB" smtClean="0"/>
              <a:t>‹#›</a:t>
            </a:fld>
            <a:endParaRPr lang="en-GB"/>
          </a:p>
        </p:txBody>
      </p:sp>
    </p:spTree>
    <p:extLst>
      <p:ext uri="{BB962C8B-B14F-4D97-AF65-F5344CB8AC3E}">
        <p14:creationId xmlns:p14="http://schemas.microsoft.com/office/powerpoint/2010/main" val="241170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F3DCA9-4655-494E-BC71-ECE9BCF44E3B}"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D728C-5712-4C48-9599-3990B66A4F9E}" type="slidenum">
              <a:rPr lang="en-GB" smtClean="0"/>
              <a:t>‹#›</a:t>
            </a:fld>
            <a:endParaRPr lang="en-GB"/>
          </a:p>
        </p:txBody>
      </p:sp>
    </p:spTree>
    <p:extLst>
      <p:ext uri="{BB962C8B-B14F-4D97-AF65-F5344CB8AC3E}">
        <p14:creationId xmlns:p14="http://schemas.microsoft.com/office/powerpoint/2010/main" val="307243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F3DCA9-4655-494E-BC71-ECE9BCF44E3B}"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D728C-5712-4C48-9599-3990B66A4F9E}" type="slidenum">
              <a:rPr lang="en-GB" smtClean="0"/>
              <a:t>‹#›</a:t>
            </a:fld>
            <a:endParaRPr lang="en-GB"/>
          </a:p>
        </p:txBody>
      </p:sp>
    </p:spTree>
    <p:extLst>
      <p:ext uri="{BB962C8B-B14F-4D97-AF65-F5344CB8AC3E}">
        <p14:creationId xmlns:p14="http://schemas.microsoft.com/office/powerpoint/2010/main" val="56493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F3DCA9-4655-494E-BC71-ECE9BCF44E3B}"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D728C-5712-4C48-9599-3990B66A4F9E}" type="slidenum">
              <a:rPr lang="en-GB" smtClean="0"/>
              <a:t>‹#›</a:t>
            </a:fld>
            <a:endParaRPr lang="en-GB"/>
          </a:p>
        </p:txBody>
      </p:sp>
    </p:spTree>
    <p:extLst>
      <p:ext uri="{BB962C8B-B14F-4D97-AF65-F5344CB8AC3E}">
        <p14:creationId xmlns:p14="http://schemas.microsoft.com/office/powerpoint/2010/main" val="63651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F3DCA9-4655-494E-BC71-ECE9BCF44E3B}"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0D728C-5712-4C48-9599-3990B66A4F9E}" type="slidenum">
              <a:rPr lang="en-GB" smtClean="0"/>
              <a:t>‹#›</a:t>
            </a:fld>
            <a:endParaRPr lang="en-GB"/>
          </a:p>
        </p:txBody>
      </p:sp>
    </p:spTree>
    <p:extLst>
      <p:ext uri="{BB962C8B-B14F-4D97-AF65-F5344CB8AC3E}">
        <p14:creationId xmlns:p14="http://schemas.microsoft.com/office/powerpoint/2010/main" val="135479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F3DCA9-4655-494E-BC71-ECE9BCF44E3B}" type="datetimeFigureOut">
              <a:rPr lang="en-GB" smtClean="0"/>
              <a:t>26/03/2026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D728C-5712-4C48-9599-3990B66A4F9E}" type="slidenum">
              <a:rPr lang="en-GB" smtClean="0"/>
              <a:t>‹#›</a:t>
            </a:fld>
            <a:endParaRPr lang="en-GB"/>
          </a:p>
        </p:txBody>
      </p:sp>
    </p:spTree>
    <p:extLst>
      <p:ext uri="{BB962C8B-B14F-4D97-AF65-F5344CB8AC3E}">
        <p14:creationId xmlns:p14="http://schemas.microsoft.com/office/powerpoint/2010/main" val="143465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F3DCA9-4655-494E-BC71-ECE9BCF44E3B}" type="datetimeFigureOut">
              <a:rPr lang="en-GB" smtClean="0"/>
              <a:t>26/03/2026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0D728C-5712-4C48-9599-3990B66A4F9E}" type="slidenum">
              <a:rPr lang="en-GB" smtClean="0"/>
              <a:t>‹#›</a:t>
            </a:fld>
            <a:endParaRPr lang="en-GB"/>
          </a:p>
        </p:txBody>
      </p:sp>
    </p:spTree>
    <p:extLst>
      <p:ext uri="{BB962C8B-B14F-4D97-AF65-F5344CB8AC3E}">
        <p14:creationId xmlns:p14="http://schemas.microsoft.com/office/powerpoint/2010/main" val="652902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F3DCA9-4655-494E-BC71-ECE9BCF44E3B}" type="datetimeFigureOut">
              <a:rPr lang="en-GB" smtClean="0"/>
              <a:t>26/03/2026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0D728C-5712-4C48-9599-3990B66A4F9E}" type="slidenum">
              <a:rPr lang="en-GB" smtClean="0"/>
              <a:t>‹#›</a:t>
            </a:fld>
            <a:endParaRPr lang="en-GB"/>
          </a:p>
        </p:txBody>
      </p:sp>
    </p:spTree>
    <p:extLst>
      <p:ext uri="{BB962C8B-B14F-4D97-AF65-F5344CB8AC3E}">
        <p14:creationId xmlns:p14="http://schemas.microsoft.com/office/powerpoint/2010/main" val="142352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3DCA9-4655-494E-BC71-ECE9BCF44E3B}" type="datetimeFigureOut">
              <a:rPr lang="en-GB" smtClean="0"/>
              <a:t>26/03/2026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0D728C-5712-4C48-9599-3990B66A4F9E}" type="slidenum">
              <a:rPr lang="en-GB" smtClean="0"/>
              <a:t>‹#›</a:t>
            </a:fld>
            <a:endParaRPr lang="en-GB"/>
          </a:p>
        </p:txBody>
      </p:sp>
    </p:spTree>
    <p:extLst>
      <p:ext uri="{BB962C8B-B14F-4D97-AF65-F5344CB8AC3E}">
        <p14:creationId xmlns:p14="http://schemas.microsoft.com/office/powerpoint/2010/main" val="31853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3DCA9-4655-494E-BC71-ECE9BCF44E3B}" type="datetimeFigureOut">
              <a:rPr lang="en-GB" smtClean="0"/>
              <a:t>26/03/2026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D728C-5712-4C48-9599-3990B66A4F9E}" type="slidenum">
              <a:rPr lang="en-GB" smtClean="0"/>
              <a:t>‹#›</a:t>
            </a:fld>
            <a:endParaRPr lang="en-GB"/>
          </a:p>
        </p:txBody>
      </p:sp>
    </p:spTree>
    <p:extLst>
      <p:ext uri="{BB962C8B-B14F-4D97-AF65-F5344CB8AC3E}">
        <p14:creationId xmlns:p14="http://schemas.microsoft.com/office/powerpoint/2010/main" val="41684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F3DCA9-4655-494E-BC71-ECE9BCF44E3B}" type="datetimeFigureOut">
              <a:rPr lang="en-GB" smtClean="0"/>
              <a:t>26/03/2026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0D728C-5712-4C48-9599-3990B66A4F9E}" type="slidenum">
              <a:rPr lang="en-GB" smtClean="0"/>
              <a:t>‹#›</a:t>
            </a:fld>
            <a:endParaRPr lang="en-GB"/>
          </a:p>
        </p:txBody>
      </p:sp>
    </p:spTree>
    <p:extLst>
      <p:ext uri="{BB962C8B-B14F-4D97-AF65-F5344CB8AC3E}">
        <p14:creationId xmlns:p14="http://schemas.microsoft.com/office/powerpoint/2010/main" val="35941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3DCA9-4655-494E-BC71-ECE9BCF44E3B}" type="datetimeFigureOut">
              <a:rPr lang="en-GB" smtClean="0"/>
              <a:t>26/03/2026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D728C-5712-4C48-9599-3990B66A4F9E}" type="slidenum">
              <a:rPr lang="en-GB" smtClean="0"/>
              <a:t>‹#›</a:t>
            </a:fld>
            <a:endParaRPr lang="en-GB"/>
          </a:p>
        </p:txBody>
      </p:sp>
    </p:spTree>
    <p:extLst>
      <p:ext uri="{BB962C8B-B14F-4D97-AF65-F5344CB8AC3E}">
        <p14:creationId xmlns:p14="http://schemas.microsoft.com/office/powerpoint/2010/main" val="3294779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90" y="5085184"/>
            <a:ext cx="9158090" cy="88309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73E37F3-1F8C-4227-A800-428AF4586E0A}"/>
              </a:ext>
            </a:extLst>
          </p:cNvPr>
          <p:cNvPicPr>
            <a:picLocks noChangeAspect="1"/>
          </p:cNvPicPr>
          <p:nvPr/>
        </p:nvPicPr>
        <p:blipFill>
          <a:blip r:embed="rId3"/>
          <a:stretch>
            <a:fillRect/>
          </a:stretch>
        </p:blipFill>
        <p:spPr>
          <a:xfrm>
            <a:off x="11155" y="752841"/>
            <a:ext cx="9144000" cy="4720183"/>
          </a:xfrm>
          <a:prstGeom prst="rect">
            <a:avLst/>
          </a:prstGeom>
        </p:spPr>
      </p:pic>
      <p:sp>
        <p:nvSpPr>
          <p:cNvPr id="7" name="Text Box 6"/>
          <p:cNvSpPr txBox="1"/>
          <p:nvPr/>
        </p:nvSpPr>
        <p:spPr>
          <a:xfrm>
            <a:off x="1746873" y="2924944"/>
            <a:ext cx="5636163" cy="1348379"/>
          </a:xfrm>
          <a:prstGeom prst="rect">
            <a:avLst/>
          </a:prstGeom>
          <a:solidFill>
            <a:schemeClr val="bg2"/>
          </a:solid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4000" b="1" dirty="0">
                <a:ln w="19050">
                  <a:solidFill>
                    <a:schemeClr val="tx1"/>
                  </a:solidFill>
                </a:ln>
                <a:solidFill>
                  <a:srgbClr val="3A9AEC"/>
                </a:solidFill>
                <a:effectLst>
                  <a:outerShdw blurRad="38100" dist="38100" dir="2700000" algn="tl">
                    <a:srgbClr val="000000">
                      <a:alpha val="43137"/>
                    </a:srgbClr>
                  </a:outerShdw>
                </a:effectLst>
                <a:latin typeface="KG Second Chances Solid" panose="02000000000000000000" pitchFamily="2" charset="0"/>
                <a:ea typeface="MS Mincho"/>
                <a:cs typeface="Times New Roman"/>
              </a:rPr>
              <a:t>PGL Y4/5 Residential Trip</a:t>
            </a:r>
            <a:br>
              <a:rPr lang="en-GB" sz="4000" b="1" dirty="0">
                <a:ln w="19050">
                  <a:solidFill>
                    <a:schemeClr val="tx1"/>
                  </a:solidFill>
                </a:ln>
                <a:solidFill>
                  <a:srgbClr val="3A9AEC"/>
                </a:solidFill>
                <a:effectLst>
                  <a:outerShdw blurRad="38100" dist="38100" dir="2700000" algn="tl">
                    <a:srgbClr val="000000">
                      <a:alpha val="43137"/>
                    </a:srgbClr>
                  </a:outerShdw>
                </a:effectLst>
                <a:latin typeface="KG Second Chances Solid" panose="02000000000000000000" pitchFamily="2" charset="0"/>
                <a:ea typeface="MS Mincho"/>
                <a:cs typeface="Times New Roman"/>
              </a:rPr>
            </a:br>
            <a:r>
              <a:rPr lang="en-GB" sz="2000" b="1" dirty="0">
                <a:ln w="19050">
                  <a:solidFill>
                    <a:schemeClr val="tx1"/>
                  </a:solidFill>
                </a:ln>
                <a:solidFill>
                  <a:srgbClr val="3A9AEC"/>
                </a:solidFill>
                <a:effectLst>
                  <a:outerShdw blurRad="38100" dist="38100" dir="2700000" algn="tl">
                    <a:srgbClr val="000000">
                      <a:alpha val="43137"/>
                    </a:srgbClr>
                  </a:outerShdw>
                </a:effectLst>
                <a:latin typeface="Sassoon Primary" pitchFamily="50" charset="0"/>
                <a:ea typeface="MS Mincho"/>
                <a:cs typeface="Times New Roman"/>
              </a:rPr>
              <a:t>29</a:t>
            </a:r>
            <a:r>
              <a:rPr lang="en-GB" sz="2000" b="1" baseline="30000" dirty="0">
                <a:ln w="19050">
                  <a:solidFill>
                    <a:schemeClr val="tx1"/>
                  </a:solidFill>
                </a:ln>
                <a:solidFill>
                  <a:srgbClr val="3A9AEC"/>
                </a:solidFill>
                <a:effectLst>
                  <a:outerShdw blurRad="38100" dist="38100" dir="2700000" algn="tl">
                    <a:srgbClr val="000000">
                      <a:alpha val="43137"/>
                    </a:srgbClr>
                  </a:outerShdw>
                </a:effectLst>
                <a:latin typeface="Sassoon Primary" pitchFamily="50" charset="0"/>
                <a:ea typeface="MS Mincho"/>
                <a:cs typeface="Times New Roman"/>
              </a:rPr>
              <a:t>th</a:t>
            </a:r>
            <a:r>
              <a:rPr lang="en-GB" sz="2000" b="1" dirty="0">
                <a:ln w="19050">
                  <a:solidFill>
                    <a:schemeClr val="tx1"/>
                  </a:solidFill>
                </a:ln>
                <a:solidFill>
                  <a:srgbClr val="3A9AEC"/>
                </a:solidFill>
                <a:effectLst>
                  <a:outerShdw blurRad="38100" dist="38100" dir="2700000" algn="tl">
                    <a:srgbClr val="000000">
                      <a:alpha val="43137"/>
                    </a:srgbClr>
                  </a:outerShdw>
                </a:effectLst>
                <a:latin typeface="Sassoon Primary" pitchFamily="50" charset="0"/>
                <a:ea typeface="MS Mincho"/>
                <a:cs typeface="Times New Roman"/>
              </a:rPr>
              <a:t> April – 1</a:t>
            </a:r>
            <a:r>
              <a:rPr lang="en-GB" sz="2000" b="1" baseline="30000" dirty="0">
                <a:ln w="19050">
                  <a:solidFill>
                    <a:schemeClr val="tx1"/>
                  </a:solidFill>
                </a:ln>
                <a:solidFill>
                  <a:srgbClr val="3A9AEC"/>
                </a:solidFill>
                <a:effectLst>
                  <a:outerShdw blurRad="38100" dist="38100" dir="2700000" algn="tl">
                    <a:srgbClr val="000000">
                      <a:alpha val="43137"/>
                    </a:srgbClr>
                  </a:outerShdw>
                </a:effectLst>
                <a:latin typeface="Sassoon Primary" pitchFamily="50" charset="0"/>
                <a:ea typeface="MS Mincho"/>
                <a:cs typeface="Times New Roman"/>
              </a:rPr>
              <a:t>st</a:t>
            </a:r>
            <a:r>
              <a:rPr lang="en-GB" sz="2000" b="1" dirty="0">
                <a:ln w="19050">
                  <a:solidFill>
                    <a:schemeClr val="tx1"/>
                  </a:solidFill>
                </a:ln>
                <a:solidFill>
                  <a:srgbClr val="3A9AEC"/>
                </a:solidFill>
                <a:effectLst>
                  <a:outerShdw blurRad="38100" dist="38100" dir="2700000" algn="tl">
                    <a:srgbClr val="000000">
                      <a:alpha val="43137"/>
                    </a:srgbClr>
                  </a:outerShdw>
                </a:effectLst>
                <a:latin typeface="Sassoon Primary" pitchFamily="50" charset="0"/>
                <a:ea typeface="MS Mincho"/>
                <a:cs typeface="Times New Roman"/>
              </a:rPr>
              <a:t> May 2026</a:t>
            </a:r>
            <a:endParaRPr lang="en-GB" sz="2000" dirty="0">
              <a:ln w="19050">
                <a:solidFill>
                  <a:schemeClr val="tx1"/>
                </a:solidFill>
              </a:ln>
              <a:effectLst>
                <a:outerShdw blurRad="38100" dist="38100" dir="2700000" algn="tl">
                  <a:srgbClr val="000000">
                    <a:alpha val="43137"/>
                  </a:srgbClr>
                </a:outerShdw>
              </a:effectLst>
              <a:latin typeface="Sassoon Primary" pitchFamily="50" charset="0"/>
              <a:ea typeface="MS Mincho"/>
              <a:cs typeface="Times New Roman"/>
            </a:endParaRPr>
          </a:p>
          <a:p>
            <a:pPr>
              <a:spcAft>
                <a:spcPts val="0"/>
              </a:spcAft>
            </a:pPr>
            <a:r>
              <a:rPr lang="en-GB" sz="100" dirty="0">
                <a:ln w="19050">
                  <a:solidFill>
                    <a:schemeClr val="tx1"/>
                  </a:solidFill>
                </a:ln>
                <a:effectLst/>
                <a:latin typeface="KG Second Chances Solid" panose="02000000000000000000" pitchFamily="2" charset="0"/>
                <a:ea typeface="MS Mincho"/>
                <a:cs typeface="Times New Roman"/>
              </a:rPr>
              <a:t> </a:t>
            </a:r>
            <a:endParaRPr lang="en-GB" sz="700" dirty="0">
              <a:ln w="19050">
                <a:solidFill>
                  <a:schemeClr val="tx1"/>
                </a:solidFill>
              </a:ln>
              <a:effectLst/>
              <a:latin typeface="KG Second Chances Solid" panose="02000000000000000000" pitchFamily="2" charset="0"/>
              <a:ea typeface="MS Mincho"/>
              <a:cs typeface="Times New Roman"/>
            </a:endParaRPr>
          </a:p>
        </p:txBody>
      </p:sp>
      <p:pic>
        <p:nvPicPr>
          <p:cNvPr id="5" name="Picture 4">
            <a:extLst>
              <a:ext uri="{FF2B5EF4-FFF2-40B4-BE49-F238E27FC236}">
                <a16:creationId xmlns:a16="http://schemas.microsoft.com/office/drawing/2014/main" id="{E03D7EDB-D766-42BE-A9FA-65B8C820976C}"/>
              </a:ext>
            </a:extLst>
          </p:cNvPr>
          <p:cNvPicPr>
            <a:picLocks noChangeAspect="1"/>
          </p:cNvPicPr>
          <p:nvPr/>
        </p:nvPicPr>
        <p:blipFill>
          <a:blip r:embed="rId4"/>
          <a:stretch>
            <a:fillRect/>
          </a:stretch>
        </p:blipFill>
        <p:spPr>
          <a:xfrm>
            <a:off x="157086" y="5867510"/>
            <a:ext cx="2865368" cy="891617"/>
          </a:xfrm>
          <a:prstGeom prst="rect">
            <a:avLst/>
          </a:prstGeom>
        </p:spPr>
      </p:pic>
      <p:pic>
        <p:nvPicPr>
          <p:cNvPr id="8" name="Picture 7">
            <a:extLst>
              <a:ext uri="{FF2B5EF4-FFF2-40B4-BE49-F238E27FC236}">
                <a16:creationId xmlns:a16="http://schemas.microsoft.com/office/drawing/2014/main" id="{694A1955-560E-4406-93FA-90F259414E6D}"/>
              </a:ext>
            </a:extLst>
          </p:cNvPr>
          <p:cNvPicPr>
            <a:picLocks noChangeAspect="1"/>
          </p:cNvPicPr>
          <p:nvPr/>
        </p:nvPicPr>
        <p:blipFill>
          <a:blip r:embed="rId5"/>
          <a:stretch>
            <a:fillRect/>
          </a:stretch>
        </p:blipFill>
        <p:spPr>
          <a:xfrm>
            <a:off x="7020272" y="4719172"/>
            <a:ext cx="1939191" cy="1939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8115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G:\Marketing\Branding\JCA\3780 JCA Page Template AW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6971"/>
          <a:stretch/>
        </p:blipFill>
        <p:spPr bwMode="auto">
          <a:xfrm>
            <a:off x="-16769" y="0"/>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ChangeArrowheads="1"/>
          </p:cNvSpPr>
          <p:nvPr/>
        </p:nvSpPr>
        <p:spPr bwMode="auto">
          <a:xfrm>
            <a:off x="-26573" y="874103"/>
            <a:ext cx="3518454"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err="1">
                <a:solidFill>
                  <a:srgbClr val="FFFFFF"/>
                </a:solidFill>
                <a:latin typeface="KG Second Chances Solid" panose="02000000000000000000" pitchFamily="2" charset="0"/>
                <a:ea typeface="MS Mincho" pitchFamily="49" charset="-128"/>
                <a:cs typeface="Times New Roman" pitchFamily="18" charset="0"/>
              </a:rPr>
              <a:t>Boreatton</a:t>
            </a: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 Park </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pic>
        <p:nvPicPr>
          <p:cNvPr id="4" name="Picture 3"/>
          <p:cNvPicPr>
            <a:picLocks noChangeAspect="1"/>
          </p:cNvPicPr>
          <p:nvPr/>
        </p:nvPicPr>
        <p:blipFill>
          <a:blip r:embed="rId4"/>
          <a:stretch>
            <a:fillRect/>
          </a:stretch>
        </p:blipFill>
        <p:spPr>
          <a:xfrm>
            <a:off x="529454" y="2636912"/>
            <a:ext cx="8157346" cy="4096833"/>
          </a:xfrm>
          <a:prstGeom prst="rect">
            <a:avLst/>
          </a:prstGeom>
        </p:spPr>
      </p:pic>
      <p:pic>
        <p:nvPicPr>
          <p:cNvPr id="7" name="Picture 6">
            <a:extLst>
              <a:ext uri="{FF2B5EF4-FFF2-40B4-BE49-F238E27FC236}">
                <a16:creationId xmlns:a16="http://schemas.microsoft.com/office/drawing/2014/main" id="{E1639C21-7589-4600-881D-ECF96E4328FA}"/>
              </a:ext>
            </a:extLst>
          </p:cNvPr>
          <p:cNvPicPr>
            <a:picLocks noChangeAspect="1"/>
          </p:cNvPicPr>
          <p:nvPr/>
        </p:nvPicPr>
        <p:blipFill>
          <a:blip r:embed="rId5"/>
          <a:stretch>
            <a:fillRect/>
          </a:stretch>
        </p:blipFill>
        <p:spPr>
          <a:xfrm>
            <a:off x="3587849" y="274638"/>
            <a:ext cx="5582723" cy="2152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725145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G:\Marketing\Branding\JCA\3780 JCA Page Template AW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971"/>
          <a:stretch/>
        </p:blipFill>
        <p:spPr bwMode="auto">
          <a:xfrm>
            <a:off x="-28575" y="3051"/>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ChangeArrowheads="1"/>
          </p:cNvSpPr>
          <p:nvPr/>
        </p:nvSpPr>
        <p:spPr bwMode="auto">
          <a:xfrm>
            <a:off x="305176" y="1091216"/>
            <a:ext cx="4482847"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Accommodation</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sp>
        <p:nvSpPr>
          <p:cNvPr id="4" name="TextBox 3"/>
          <p:cNvSpPr txBox="1"/>
          <p:nvPr/>
        </p:nvSpPr>
        <p:spPr>
          <a:xfrm>
            <a:off x="3671143" y="2184963"/>
            <a:ext cx="5050904" cy="3416320"/>
          </a:xfrm>
          <a:prstGeom prst="rect">
            <a:avLst/>
          </a:prstGeom>
          <a:noFill/>
        </p:spPr>
        <p:txBody>
          <a:bodyPr wrap="square" rtlCol="0">
            <a:spAutoFit/>
          </a:bodyPr>
          <a:lstStyle/>
          <a:p>
            <a:pPr marL="285750" indent="-285750">
              <a:buFont typeface="Arial" pitchFamily="34" charset="0"/>
              <a:buChar char="•"/>
            </a:pPr>
            <a:r>
              <a:rPr lang="en-GB" sz="1600" dirty="0">
                <a:latin typeface="Sassoon Primary" pitchFamily="50" charset="0"/>
              </a:rPr>
              <a:t>There are options of multi bedded dorms (between 8 and 14) for students.</a:t>
            </a:r>
          </a:p>
          <a:p>
            <a:pPr marL="285750" indent="-285750">
              <a:buFont typeface="Arial" pitchFamily="34" charset="0"/>
              <a:buChar char="•"/>
            </a:pPr>
            <a:r>
              <a:rPr lang="en-GB" sz="1600" dirty="0">
                <a:latin typeface="Sassoon Primary" pitchFamily="50" charset="0"/>
              </a:rPr>
              <a:t>Teacher rooms are situated within the same building as the children. </a:t>
            </a:r>
          </a:p>
          <a:p>
            <a:pPr marL="285750" indent="-285750">
              <a:buFont typeface="Arial" pitchFamily="34" charset="0"/>
              <a:buChar char="•"/>
            </a:pPr>
            <a:r>
              <a:rPr lang="en-GB" sz="1600" dirty="0">
                <a:latin typeface="Sassoon Primary" pitchFamily="50" charset="0"/>
              </a:rPr>
              <a:t>Centre doors are secured in the evening, but can be opened in case of emergency and security barriers guard the entrance to the site.</a:t>
            </a:r>
          </a:p>
          <a:p>
            <a:pPr marL="285750" indent="-285750">
              <a:buFont typeface="Arial" pitchFamily="34" charset="0"/>
              <a:buChar char="•"/>
            </a:pPr>
            <a:r>
              <a:rPr lang="en-GB" sz="1600" dirty="0">
                <a:latin typeface="Sassoon Primary" pitchFamily="50" charset="0"/>
              </a:rPr>
              <a:t>All bedding is provided.</a:t>
            </a:r>
          </a:p>
          <a:p>
            <a:pPr marL="285750" indent="-285750">
              <a:buFont typeface="Arial" pitchFamily="34" charset="0"/>
              <a:buChar char="•"/>
            </a:pPr>
            <a:r>
              <a:rPr lang="en-GB" sz="1600" dirty="0">
                <a:latin typeface="Sassoon Primary" pitchFamily="50" charset="0"/>
              </a:rPr>
              <a:t>Rooms have not yet been allocated, but we will ensure everyone is happy. Children will find out their room allocation once at PGL.</a:t>
            </a:r>
          </a:p>
          <a:p>
            <a:pPr marL="285750" indent="-285750">
              <a:buFont typeface="Arial" pitchFamily="34" charset="0"/>
              <a:buChar char="•"/>
            </a:pPr>
            <a:r>
              <a:rPr lang="en-GB" sz="1600" dirty="0">
                <a:latin typeface="Sassoon Primary" pitchFamily="50" charset="0"/>
              </a:rPr>
              <a:t>Year 5 and 4 girls and boys will be in separate rooms but in the same building. </a:t>
            </a:r>
          </a:p>
          <a:p>
            <a:pPr marL="285750" indent="-285750">
              <a:buFont typeface="Arial" pitchFamily="34" charset="0"/>
              <a:buChar char="•"/>
            </a:pPr>
            <a:endParaRPr lang="en-US" sz="1200" baseline="30000" dirty="0">
              <a:latin typeface="Arial"/>
              <a:cs typeface="Arial"/>
            </a:endParaRPr>
          </a:p>
        </p:txBody>
      </p:sp>
      <p:pic>
        <p:nvPicPr>
          <p:cNvPr id="6" name="Picture 5">
            <a:extLst>
              <a:ext uri="{FF2B5EF4-FFF2-40B4-BE49-F238E27FC236}">
                <a16:creationId xmlns:a16="http://schemas.microsoft.com/office/drawing/2014/main" id="{7A766F37-1C40-424E-B69A-E73980412E8C}"/>
              </a:ext>
            </a:extLst>
          </p:cNvPr>
          <p:cNvPicPr>
            <a:picLocks noChangeAspect="1"/>
          </p:cNvPicPr>
          <p:nvPr/>
        </p:nvPicPr>
        <p:blipFill>
          <a:blip r:embed="rId3"/>
          <a:stretch>
            <a:fillRect/>
          </a:stretch>
        </p:blipFill>
        <p:spPr>
          <a:xfrm>
            <a:off x="421953" y="1947461"/>
            <a:ext cx="3213943" cy="4197803"/>
          </a:xfrm>
          <a:prstGeom prst="rect">
            <a:avLst/>
          </a:prstGeom>
        </p:spPr>
      </p:pic>
    </p:spTree>
    <p:extLst>
      <p:ext uri="{BB962C8B-B14F-4D97-AF65-F5344CB8AC3E}">
        <p14:creationId xmlns:p14="http://schemas.microsoft.com/office/powerpoint/2010/main" val="212265749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046B-DF8B-4910-BC56-C7F273D1F6BD}"/>
              </a:ext>
            </a:extLst>
          </p:cNvPr>
          <p:cNvSpPr>
            <a:spLocks noGrp="1"/>
          </p:cNvSpPr>
          <p:nvPr>
            <p:ph type="title"/>
          </p:nvPr>
        </p:nvSpPr>
        <p:spPr>
          <a:xfrm>
            <a:off x="457200" y="126058"/>
            <a:ext cx="5554960" cy="1143000"/>
          </a:xfrm>
        </p:spPr>
        <p:txBody>
          <a:bodyPr/>
          <a:lstStyle/>
          <a:p>
            <a:r>
              <a:rPr lang="en-GB" dirty="0"/>
              <a:t>Food at Boreatton Park</a:t>
            </a:r>
          </a:p>
        </p:txBody>
      </p:sp>
      <p:pic>
        <p:nvPicPr>
          <p:cNvPr id="5" name="Picture 4">
            <a:extLst>
              <a:ext uri="{FF2B5EF4-FFF2-40B4-BE49-F238E27FC236}">
                <a16:creationId xmlns:a16="http://schemas.microsoft.com/office/drawing/2014/main" id="{32FAABFE-4F31-4DFF-BF02-AD9CDEE3C4EA}"/>
              </a:ext>
            </a:extLst>
          </p:cNvPr>
          <p:cNvPicPr>
            <a:picLocks noChangeAspect="1"/>
          </p:cNvPicPr>
          <p:nvPr/>
        </p:nvPicPr>
        <p:blipFill>
          <a:blip r:embed="rId2"/>
          <a:stretch>
            <a:fillRect/>
          </a:stretch>
        </p:blipFill>
        <p:spPr>
          <a:xfrm>
            <a:off x="251520" y="3182587"/>
            <a:ext cx="3429297" cy="3360711"/>
          </a:xfrm>
          <a:prstGeom prst="rect">
            <a:avLst/>
          </a:prstGeom>
        </p:spPr>
      </p:pic>
      <p:pic>
        <p:nvPicPr>
          <p:cNvPr id="7" name="Picture 6">
            <a:extLst>
              <a:ext uri="{FF2B5EF4-FFF2-40B4-BE49-F238E27FC236}">
                <a16:creationId xmlns:a16="http://schemas.microsoft.com/office/drawing/2014/main" id="{08A2843D-9D3A-4495-A4D2-DFD0988C3303}"/>
              </a:ext>
            </a:extLst>
          </p:cNvPr>
          <p:cNvPicPr>
            <a:picLocks noChangeAspect="1"/>
          </p:cNvPicPr>
          <p:nvPr/>
        </p:nvPicPr>
        <p:blipFill>
          <a:blip r:embed="rId3"/>
          <a:stretch>
            <a:fillRect/>
          </a:stretch>
        </p:blipFill>
        <p:spPr>
          <a:xfrm>
            <a:off x="3848996" y="3812124"/>
            <a:ext cx="5100720" cy="2204240"/>
          </a:xfrm>
          <a:prstGeom prst="rect">
            <a:avLst/>
          </a:prstGeom>
        </p:spPr>
      </p:pic>
      <p:pic>
        <p:nvPicPr>
          <p:cNvPr id="9" name="Picture 8">
            <a:extLst>
              <a:ext uri="{FF2B5EF4-FFF2-40B4-BE49-F238E27FC236}">
                <a16:creationId xmlns:a16="http://schemas.microsoft.com/office/drawing/2014/main" id="{1C42811C-2DB1-41AB-AA87-B6861F3C0A9F}"/>
              </a:ext>
            </a:extLst>
          </p:cNvPr>
          <p:cNvPicPr>
            <a:picLocks noChangeAspect="1"/>
          </p:cNvPicPr>
          <p:nvPr/>
        </p:nvPicPr>
        <p:blipFill>
          <a:blip r:embed="rId4"/>
          <a:stretch>
            <a:fillRect/>
          </a:stretch>
        </p:blipFill>
        <p:spPr>
          <a:xfrm>
            <a:off x="3780065" y="1799692"/>
            <a:ext cx="5238582" cy="1800200"/>
          </a:xfrm>
          <a:prstGeom prst="rect">
            <a:avLst/>
          </a:prstGeom>
        </p:spPr>
      </p:pic>
      <p:pic>
        <p:nvPicPr>
          <p:cNvPr id="11" name="Picture 10">
            <a:extLst>
              <a:ext uri="{FF2B5EF4-FFF2-40B4-BE49-F238E27FC236}">
                <a16:creationId xmlns:a16="http://schemas.microsoft.com/office/drawing/2014/main" id="{41CD29C5-EB04-45AE-B2C5-478FAE78DA32}"/>
              </a:ext>
            </a:extLst>
          </p:cNvPr>
          <p:cNvPicPr>
            <a:picLocks noChangeAspect="1"/>
          </p:cNvPicPr>
          <p:nvPr/>
        </p:nvPicPr>
        <p:blipFill>
          <a:blip r:embed="rId5"/>
          <a:stretch>
            <a:fillRect/>
          </a:stretch>
        </p:blipFill>
        <p:spPr>
          <a:xfrm>
            <a:off x="276545" y="1417638"/>
            <a:ext cx="3374407" cy="1656527"/>
          </a:xfrm>
          <a:prstGeom prst="rect">
            <a:avLst/>
          </a:prstGeom>
        </p:spPr>
      </p:pic>
      <p:pic>
        <p:nvPicPr>
          <p:cNvPr id="12" name="Picture 11">
            <a:extLst>
              <a:ext uri="{FF2B5EF4-FFF2-40B4-BE49-F238E27FC236}">
                <a16:creationId xmlns:a16="http://schemas.microsoft.com/office/drawing/2014/main" id="{703E538F-1D02-4771-804B-2BD84804DEE5}"/>
              </a:ext>
            </a:extLst>
          </p:cNvPr>
          <p:cNvPicPr>
            <a:picLocks noChangeAspect="1"/>
          </p:cNvPicPr>
          <p:nvPr/>
        </p:nvPicPr>
        <p:blipFill>
          <a:blip r:embed="rId6"/>
          <a:stretch>
            <a:fillRect/>
          </a:stretch>
        </p:blipFill>
        <p:spPr>
          <a:xfrm>
            <a:off x="7596336" y="168831"/>
            <a:ext cx="1422158" cy="1418629"/>
          </a:xfrm>
          <a:prstGeom prst="rect">
            <a:avLst/>
          </a:prstGeom>
        </p:spPr>
      </p:pic>
    </p:spTree>
    <p:extLst>
      <p:ext uri="{BB962C8B-B14F-4D97-AF65-F5344CB8AC3E}">
        <p14:creationId xmlns:p14="http://schemas.microsoft.com/office/powerpoint/2010/main" val="3791136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1C8F01-62B3-4F07-B2A6-7909265A596E}"/>
              </a:ext>
            </a:extLst>
          </p:cNvPr>
          <p:cNvPicPr>
            <a:picLocks noChangeAspect="1"/>
          </p:cNvPicPr>
          <p:nvPr/>
        </p:nvPicPr>
        <p:blipFill>
          <a:blip r:embed="rId3"/>
          <a:stretch>
            <a:fillRect/>
          </a:stretch>
        </p:blipFill>
        <p:spPr>
          <a:xfrm>
            <a:off x="2271" y="0"/>
            <a:ext cx="3489609" cy="3366688"/>
          </a:xfrm>
          <a:prstGeom prst="rect">
            <a:avLst/>
          </a:prstGeom>
        </p:spPr>
      </p:pic>
      <p:sp>
        <p:nvSpPr>
          <p:cNvPr id="43009" name="Text Box 3"/>
          <p:cNvSpPr txBox="1">
            <a:spLocks noChangeArrowheads="1"/>
          </p:cNvSpPr>
          <p:nvPr/>
        </p:nvSpPr>
        <p:spPr bwMode="auto">
          <a:xfrm>
            <a:off x="539750" y="1557338"/>
            <a:ext cx="467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A7"/>
              </a:buClr>
              <a:buFont typeface="Arial" panose="020B0604020202020204" pitchFamily="34" charset="0"/>
              <a:buChar char="•"/>
              <a:defRPr sz="32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62A7"/>
              </a:buClr>
              <a:buFont typeface="Arial" panose="020B0604020202020204" pitchFamily="34" charset="0"/>
              <a:buChar char="•"/>
              <a:defRPr sz="28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62A7"/>
              </a:buClr>
              <a:buFont typeface="Arial" panose="020B0604020202020204" pitchFamily="34" charset="0"/>
              <a:buChar char="•"/>
              <a:defRPr sz="24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50000"/>
              </a:spcBef>
              <a:buClrTx/>
              <a:buFontTx/>
              <a:buNone/>
            </a:pPr>
            <a:endParaRPr lang="en-US" altLang="en-US" sz="1800" i="0">
              <a:solidFill>
                <a:schemeClr val="tx1"/>
              </a:solidFill>
            </a:endParaRPr>
          </a:p>
        </p:txBody>
      </p:sp>
      <p:pic>
        <p:nvPicPr>
          <p:cNvPr id="43011" name="Picture 10" descr="PGL LOGO OFFICIAL_with Drop Shad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613" y="-98425"/>
            <a:ext cx="132873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791" y="3363714"/>
            <a:ext cx="5164587" cy="3446463"/>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i="1">
                <a:solidFill>
                  <a:schemeClr val="tx1"/>
                </a:solidFill>
                <a:latin typeface="Arial" panose="020B0604020202020204" pitchFamily="34" charset="0"/>
                <a:ea typeface="ＭＳ Ｐゴシック" panose="020B0600070205080204" pitchFamily="34" charset="-128"/>
              </a:defRPr>
            </a:lvl1pPr>
            <a:lvl2pPr marL="742950" indent="-285750">
              <a:defRPr i="1">
                <a:solidFill>
                  <a:schemeClr val="tx1"/>
                </a:solidFill>
                <a:latin typeface="Arial" panose="020B0604020202020204" pitchFamily="34" charset="0"/>
                <a:ea typeface="ＭＳ Ｐゴシック" panose="020B0600070205080204" pitchFamily="34" charset="-128"/>
              </a:defRPr>
            </a:lvl2pPr>
            <a:lvl3pPr marL="1143000" indent="-228600">
              <a:defRPr i="1">
                <a:solidFill>
                  <a:schemeClr val="tx1"/>
                </a:solidFill>
                <a:latin typeface="Arial" panose="020B0604020202020204" pitchFamily="34" charset="0"/>
                <a:ea typeface="ＭＳ Ｐゴシック" panose="020B0600070205080204" pitchFamily="34" charset="-128"/>
              </a:defRPr>
            </a:lvl3pPr>
            <a:lvl4pPr marL="1600200" indent="-228600">
              <a:defRPr i="1">
                <a:solidFill>
                  <a:schemeClr val="tx1"/>
                </a:solidFill>
                <a:latin typeface="Arial" panose="020B0604020202020204" pitchFamily="34" charset="0"/>
                <a:ea typeface="ＭＳ Ｐゴシック" panose="020B0600070205080204" pitchFamily="34" charset="-128"/>
              </a:defRPr>
            </a:lvl4pPr>
            <a:lvl5pPr marL="2057400" indent="-228600">
              <a:defRPr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latin typeface="Calibri" panose="020F0502020204030204" pitchFamily="34" charset="0"/>
            </a:endParaRPr>
          </a:p>
        </p:txBody>
      </p:sp>
      <p:sp>
        <p:nvSpPr>
          <p:cNvPr id="10" name="TextBox 3"/>
          <p:cNvSpPr txBox="1">
            <a:spLocks noChangeArrowheads="1"/>
          </p:cNvSpPr>
          <p:nvPr/>
        </p:nvSpPr>
        <p:spPr bwMode="auto">
          <a:xfrm>
            <a:off x="269776" y="4657408"/>
            <a:ext cx="5670376" cy="1969770"/>
          </a:xfrm>
          <a:prstGeom prst="rect">
            <a:avLst/>
          </a:prstGeom>
          <a:noFill/>
          <a:ln>
            <a:noFill/>
          </a:ln>
          <a:extLst>
            <a:ext uri="{909E8E84-426E-40dd-AFC4-6F175D3DCCD1}"/>
            <a:ext uri="{91240B29-F687-4f45-9708-019B960494DF}"/>
          </a:extLst>
        </p:spPr>
        <p:txBody>
          <a:bodyPr wrap="square" numCol="3">
            <a:spAutoFit/>
          </a:bodyPr>
          <a:lstStyle>
            <a:lvl1pPr eaLnBrk="0" hangingPunct="0">
              <a:defRPr i="1">
                <a:solidFill>
                  <a:schemeClr val="tx1"/>
                </a:solidFill>
                <a:latin typeface="Arial" charset="0"/>
                <a:ea typeface="ＭＳ Ｐゴシック" charset="0"/>
                <a:cs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Archery</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 Giant Swing</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Sensory Trail</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Raft Building</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Problem Solving</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Zipwire</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Climbing</a:t>
            </a:r>
            <a:endParaRPr lang="en-GB" sz="2000" b="1" i="0" dirty="0">
              <a:solidFill>
                <a:schemeClr val="bg1"/>
              </a:solidFill>
              <a:latin typeface="Arial"/>
              <a:cs typeface="Arial"/>
            </a:endParaRPr>
          </a:p>
          <a:p>
            <a:pPr eaLnBrk="1" hangingPunct="1">
              <a:spcAft>
                <a:spcPts val="200"/>
              </a:spcAft>
              <a:buClr>
                <a:srgbClr val="B8E5FA"/>
              </a:buClr>
              <a:buFontTx/>
              <a:buChar char="•"/>
              <a:defRPr/>
            </a:pPr>
            <a:endParaRPr lang="en-GB" sz="2000" b="1" i="0" dirty="0">
              <a:solidFill>
                <a:schemeClr val="bg1"/>
              </a:solidFill>
              <a:latin typeface="Arial"/>
              <a:cs typeface="Arial"/>
            </a:endParaRPr>
          </a:p>
          <a:p>
            <a:pPr eaLnBrk="1" hangingPunct="1">
              <a:defRPr/>
            </a:pPr>
            <a:endParaRPr lang="en-GB" dirty="0"/>
          </a:p>
        </p:txBody>
      </p:sp>
      <p:sp>
        <p:nvSpPr>
          <p:cNvPr id="43014" name="Title 2"/>
          <p:cNvSpPr txBox="1">
            <a:spLocks/>
          </p:cNvSpPr>
          <p:nvPr/>
        </p:nvSpPr>
        <p:spPr bwMode="auto">
          <a:xfrm>
            <a:off x="37706" y="3363714"/>
            <a:ext cx="5038349" cy="119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0062A7"/>
              </a:buClr>
              <a:buFont typeface="Arial" panose="020B0604020202020204" pitchFamily="34" charset="0"/>
              <a:buChar char="•"/>
              <a:defRPr sz="32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lr>
                <a:srgbClr val="0062A7"/>
              </a:buClr>
              <a:buFont typeface="Arial" panose="020B0604020202020204" pitchFamily="34" charset="0"/>
              <a:buChar char="•"/>
              <a:defRPr sz="28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lr>
                <a:srgbClr val="0062A7"/>
              </a:buClr>
              <a:buFont typeface="Arial" panose="020B0604020202020204" pitchFamily="34" charset="0"/>
              <a:buChar char="•"/>
              <a:defRPr sz="24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3600" b="1" i="0" dirty="0">
                <a:solidFill>
                  <a:srgbClr val="E4A07C"/>
                </a:solidFill>
                <a:latin typeface="Sassoon Primary" pitchFamily="50" charset="0"/>
              </a:rPr>
              <a:t>Adventure activities</a:t>
            </a:r>
          </a:p>
        </p:txBody>
      </p:sp>
      <p:pic>
        <p:nvPicPr>
          <p:cNvPr id="8" name="Picture 7">
            <a:extLst>
              <a:ext uri="{FF2B5EF4-FFF2-40B4-BE49-F238E27FC236}">
                <a16:creationId xmlns:a16="http://schemas.microsoft.com/office/drawing/2014/main" id="{AFD81C7D-691F-4F21-826F-8FFF47306519}"/>
              </a:ext>
            </a:extLst>
          </p:cNvPr>
          <p:cNvPicPr>
            <a:picLocks noChangeAspect="1"/>
          </p:cNvPicPr>
          <p:nvPr/>
        </p:nvPicPr>
        <p:blipFill>
          <a:blip r:embed="rId5"/>
          <a:stretch>
            <a:fillRect/>
          </a:stretch>
        </p:blipFill>
        <p:spPr>
          <a:xfrm>
            <a:off x="5769979" y="-2972"/>
            <a:ext cx="3396247" cy="3363715"/>
          </a:xfrm>
          <a:prstGeom prst="rect">
            <a:avLst/>
          </a:prstGeom>
        </p:spPr>
      </p:pic>
      <p:pic>
        <p:nvPicPr>
          <p:cNvPr id="5" name="Picture 4">
            <a:extLst>
              <a:ext uri="{FF2B5EF4-FFF2-40B4-BE49-F238E27FC236}">
                <a16:creationId xmlns:a16="http://schemas.microsoft.com/office/drawing/2014/main" id="{90C79B58-6FBC-40D7-A23C-E92E68200DD0}"/>
              </a:ext>
            </a:extLst>
          </p:cNvPr>
          <p:cNvPicPr>
            <a:picLocks noChangeAspect="1"/>
          </p:cNvPicPr>
          <p:nvPr/>
        </p:nvPicPr>
        <p:blipFill>
          <a:blip r:embed="rId6"/>
          <a:stretch>
            <a:fillRect/>
          </a:stretch>
        </p:blipFill>
        <p:spPr>
          <a:xfrm>
            <a:off x="2672576" y="13543"/>
            <a:ext cx="3462647" cy="3363714"/>
          </a:xfrm>
          <a:prstGeom prst="rect">
            <a:avLst/>
          </a:prstGeom>
        </p:spPr>
      </p:pic>
      <p:pic>
        <p:nvPicPr>
          <p:cNvPr id="12" name="Picture 11">
            <a:extLst>
              <a:ext uri="{FF2B5EF4-FFF2-40B4-BE49-F238E27FC236}">
                <a16:creationId xmlns:a16="http://schemas.microsoft.com/office/drawing/2014/main" id="{917DF5D5-BFBD-4F91-9582-82D8BEFB924F}"/>
              </a:ext>
            </a:extLst>
          </p:cNvPr>
          <p:cNvPicPr>
            <a:picLocks noChangeAspect="1"/>
          </p:cNvPicPr>
          <p:nvPr/>
        </p:nvPicPr>
        <p:blipFill>
          <a:blip r:embed="rId7"/>
          <a:stretch>
            <a:fillRect/>
          </a:stretch>
        </p:blipFill>
        <p:spPr>
          <a:xfrm>
            <a:off x="5165379" y="3005295"/>
            <a:ext cx="4000847" cy="3825572"/>
          </a:xfrm>
          <a:prstGeom prst="rect">
            <a:avLst/>
          </a:prstGeom>
        </p:spPr>
      </p:pic>
      <p:sp>
        <p:nvSpPr>
          <p:cNvPr id="11" name="TextBox 3">
            <a:extLst>
              <a:ext uri="{FF2B5EF4-FFF2-40B4-BE49-F238E27FC236}">
                <a16:creationId xmlns:a16="http://schemas.microsoft.com/office/drawing/2014/main" id="{07157DB2-C2C9-4B6A-B8C0-69626E62E263}"/>
              </a:ext>
            </a:extLst>
          </p:cNvPr>
          <p:cNvSpPr txBox="1">
            <a:spLocks noChangeArrowheads="1"/>
          </p:cNvSpPr>
          <p:nvPr/>
        </p:nvSpPr>
        <p:spPr bwMode="auto">
          <a:xfrm>
            <a:off x="2419514" y="4646839"/>
            <a:ext cx="6328950" cy="1969770"/>
          </a:xfrm>
          <a:prstGeom prst="rect">
            <a:avLst/>
          </a:prstGeom>
          <a:noFill/>
          <a:ln>
            <a:noFill/>
          </a:ln>
          <a:extLst>
            <a:ext uri="{909E8E84-426E-40dd-AFC4-6F175D3DCCD1}"/>
            <a:ext uri="{91240B29-F687-4f45-9708-019B960494DF}"/>
          </a:extLst>
        </p:spPr>
        <p:txBody>
          <a:bodyPr wrap="square" numCol="3">
            <a:spAutoFit/>
          </a:bodyPr>
          <a:lstStyle>
            <a:lvl1pPr eaLnBrk="0" hangingPunct="0">
              <a:defRPr i="1">
                <a:solidFill>
                  <a:schemeClr val="tx1"/>
                </a:solidFill>
                <a:latin typeface="Arial" charset="0"/>
                <a:ea typeface="ＭＳ Ｐゴシック" charset="0"/>
                <a:cs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Archery Tag</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 Fencing</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Rifle Shooting</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Canoeing</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High and low ropes</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Trapeze</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Orienteering</a:t>
            </a:r>
          </a:p>
          <a:p>
            <a:pPr eaLnBrk="1" hangingPunct="1">
              <a:spcAft>
                <a:spcPts val="200"/>
              </a:spcAft>
              <a:buClr>
                <a:srgbClr val="E4A07C"/>
              </a:buClr>
              <a:buFontTx/>
              <a:buChar char="•"/>
              <a:defRPr/>
            </a:pPr>
            <a:endParaRPr lang="en-GB" sz="1600" b="1" i="0" dirty="0">
              <a:solidFill>
                <a:schemeClr val="bg1"/>
              </a:solidFill>
              <a:latin typeface="Sassoon Primary" pitchFamily="50" charset="0"/>
              <a:cs typeface="Arial"/>
            </a:endParaRPr>
          </a:p>
          <a:p>
            <a:pPr eaLnBrk="1" hangingPunct="1">
              <a:spcAft>
                <a:spcPts val="200"/>
              </a:spcAft>
              <a:buClr>
                <a:srgbClr val="E4A07C"/>
              </a:buClr>
              <a:defRPr/>
            </a:pPr>
            <a:endParaRPr lang="en-GB" sz="1600" b="1" i="0" dirty="0">
              <a:solidFill>
                <a:schemeClr val="bg1"/>
              </a:solidFill>
              <a:latin typeface="Sassoon Primary" pitchFamily="50" charset="0"/>
              <a:cs typeface="Arial"/>
            </a:endParaRPr>
          </a:p>
          <a:p>
            <a:pPr eaLnBrk="1" hangingPunct="1">
              <a:spcAft>
                <a:spcPts val="200"/>
              </a:spcAft>
              <a:buClr>
                <a:srgbClr val="E4A07C"/>
              </a:buClr>
              <a:defRPr/>
            </a:pPr>
            <a:endParaRPr lang="en-GB" sz="2000" b="1" i="0" dirty="0">
              <a:solidFill>
                <a:schemeClr val="bg1"/>
              </a:solidFill>
              <a:latin typeface="Arial"/>
              <a:cs typeface="Arial"/>
            </a:endParaRPr>
          </a:p>
          <a:p>
            <a:pPr eaLnBrk="1" hangingPunct="1">
              <a:spcAft>
                <a:spcPts val="200"/>
              </a:spcAft>
              <a:buClr>
                <a:srgbClr val="B8E5FA"/>
              </a:buClr>
              <a:buFontTx/>
              <a:buChar char="•"/>
              <a:defRPr/>
            </a:pPr>
            <a:endParaRPr lang="en-GB" sz="2000" b="1" i="0" dirty="0">
              <a:solidFill>
                <a:schemeClr val="bg1"/>
              </a:solidFill>
              <a:latin typeface="Arial"/>
              <a:cs typeface="Arial"/>
            </a:endParaRPr>
          </a:p>
          <a:p>
            <a:pPr eaLnBrk="1" hangingPunct="1">
              <a:defRPr/>
            </a:pPr>
            <a:endParaRPr lang="en-GB" dirty="0"/>
          </a:p>
        </p:txBody>
      </p:sp>
    </p:spTree>
    <p:extLst>
      <p:ext uri="{BB962C8B-B14F-4D97-AF65-F5344CB8AC3E}">
        <p14:creationId xmlns:p14="http://schemas.microsoft.com/office/powerpoint/2010/main" val="239363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3"/>
          <p:cNvSpPr txBox="1">
            <a:spLocks noChangeArrowheads="1"/>
          </p:cNvSpPr>
          <p:nvPr/>
        </p:nvSpPr>
        <p:spPr bwMode="auto">
          <a:xfrm>
            <a:off x="539750" y="1557338"/>
            <a:ext cx="467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A7"/>
              </a:buClr>
              <a:buFont typeface="Arial" panose="020B0604020202020204" pitchFamily="34" charset="0"/>
              <a:buChar char="•"/>
              <a:defRPr sz="32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0062A7"/>
              </a:buClr>
              <a:buFont typeface="Arial" panose="020B0604020202020204" pitchFamily="34" charset="0"/>
              <a:buChar char="•"/>
              <a:defRPr sz="28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rgbClr val="0062A7"/>
              </a:buClr>
              <a:buFont typeface="Arial" panose="020B0604020202020204" pitchFamily="34" charset="0"/>
              <a:buChar char="•"/>
              <a:defRPr sz="24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50000"/>
              </a:spcBef>
              <a:buClrTx/>
              <a:buFontTx/>
              <a:buNone/>
            </a:pPr>
            <a:endParaRPr lang="en-US" altLang="en-US" sz="1800" i="0">
              <a:solidFill>
                <a:schemeClr val="tx1"/>
              </a:solidFill>
            </a:endParaRPr>
          </a:p>
        </p:txBody>
      </p:sp>
      <p:sp>
        <p:nvSpPr>
          <p:cNvPr id="7" name="Rectangle 6"/>
          <p:cNvSpPr>
            <a:spLocks noChangeArrowheads="1"/>
          </p:cNvSpPr>
          <p:nvPr/>
        </p:nvSpPr>
        <p:spPr bwMode="auto">
          <a:xfrm>
            <a:off x="17363" y="12402"/>
            <a:ext cx="9432925" cy="3446463"/>
          </a:xfrm>
          <a:prstGeom prst="rect">
            <a:avLst/>
          </a:prstGeom>
          <a:blipFill dpi="0" rotWithShape="1">
            <a:blip r:embed="rId3"/>
            <a:srcRect/>
            <a:stretch>
              <a:fillRect/>
            </a:stretch>
          </a:blip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i="1">
                <a:solidFill>
                  <a:schemeClr val="tx1"/>
                </a:solidFill>
                <a:latin typeface="Arial" panose="020B0604020202020204" pitchFamily="34" charset="0"/>
                <a:ea typeface="ＭＳ Ｐゴシック" panose="020B0600070205080204" pitchFamily="34" charset="-128"/>
              </a:defRPr>
            </a:lvl1pPr>
            <a:lvl2pPr marL="742950" indent="-285750">
              <a:defRPr i="1">
                <a:solidFill>
                  <a:schemeClr val="tx1"/>
                </a:solidFill>
                <a:latin typeface="Arial" panose="020B0604020202020204" pitchFamily="34" charset="0"/>
                <a:ea typeface="ＭＳ Ｐゴシック" panose="020B0600070205080204" pitchFamily="34" charset="-128"/>
              </a:defRPr>
            </a:lvl2pPr>
            <a:lvl3pPr marL="1143000" indent="-228600">
              <a:defRPr i="1">
                <a:solidFill>
                  <a:schemeClr val="tx1"/>
                </a:solidFill>
                <a:latin typeface="Arial" panose="020B0604020202020204" pitchFamily="34" charset="0"/>
                <a:ea typeface="ＭＳ Ｐゴシック" panose="020B0600070205080204" pitchFamily="34" charset="-128"/>
              </a:defRPr>
            </a:lvl3pPr>
            <a:lvl4pPr marL="1600200" indent="-228600">
              <a:defRPr i="1">
                <a:solidFill>
                  <a:schemeClr val="tx1"/>
                </a:solidFill>
                <a:latin typeface="Arial" panose="020B0604020202020204" pitchFamily="34" charset="0"/>
                <a:ea typeface="ＭＳ Ｐゴシック" panose="020B0600070205080204" pitchFamily="34" charset="-128"/>
              </a:defRPr>
            </a:lvl4pPr>
            <a:lvl5pPr marL="2057400" indent="-228600">
              <a:defRPr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latin typeface="Calibri" panose="020F0502020204030204" pitchFamily="34" charset="0"/>
            </a:endParaRPr>
          </a:p>
        </p:txBody>
      </p:sp>
      <p:pic>
        <p:nvPicPr>
          <p:cNvPr id="45059" name="Picture 10" descr="PGL LOGO OFFICIAL_with Drop Shad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613" y="-98425"/>
            <a:ext cx="132873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6477" y="3429000"/>
            <a:ext cx="9432925" cy="3446463"/>
          </a:xfrm>
          <a:prstGeom prst="rect">
            <a:avLst/>
          </a:prstGeom>
          <a:solidFill>
            <a:srgbClr val="8C1A4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i="1">
                <a:solidFill>
                  <a:schemeClr val="tx1"/>
                </a:solidFill>
                <a:latin typeface="Arial" panose="020B0604020202020204" pitchFamily="34" charset="0"/>
                <a:ea typeface="ＭＳ Ｐゴシック" panose="020B0600070205080204" pitchFamily="34" charset="-128"/>
              </a:defRPr>
            </a:lvl1pPr>
            <a:lvl2pPr marL="742950" indent="-285750">
              <a:defRPr i="1">
                <a:solidFill>
                  <a:schemeClr val="tx1"/>
                </a:solidFill>
                <a:latin typeface="Arial" panose="020B0604020202020204" pitchFamily="34" charset="0"/>
                <a:ea typeface="ＭＳ Ｐゴシック" panose="020B0600070205080204" pitchFamily="34" charset="-128"/>
              </a:defRPr>
            </a:lvl2pPr>
            <a:lvl3pPr marL="1143000" indent="-228600">
              <a:defRPr i="1">
                <a:solidFill>
                  <a:schemeClr val="tx1"/>
                </a:solidFill>
                <a:latin typeface="Arial" panose="020B0604020202020204" pitchFamily="34" charset="0"/>
                <a:ea typeface="ＭＳ Ｐゴシック" panose="020B0600070205080204" pitchFamily="34" charset="-128"/>
              </a:defRPr>
            </a:lvl3pPr>
            <a:lvl4pPr marL="1600200" indent="-228600">
              <a:defRPr i="1">
                <a:solidFill>
                  <a:schemeClr val="tx1"/>
                </a:solidFill>
                <a:latin typeface="Arial" panose="020B0604020202020204" pitchFamily="34" charset="0"/>
                <a:ea typeface="ＭＳ Ｐゴシック" panose="020B0600070205080204" pitchFamily="34" charset="-128"/>
              </a:defRPr>
            </a:lvl4pPr>
            <a:lvl5pPr marL="2057400" indent="-228600">
              <a:defRPr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latin typeface="Calibri" panose="020F0502020204030204" pitchFamily="34" charset="0"/>
            </a:endParaRPr>
          </a:p>
        </p:txBody>
      </p:sp>
      <p:sp>
        <p:nvSpPr>
          <p:cNvPr id="10" name="TextBox 3"/>
          <p:cNvSpPr txBox="1">
            <a:spLocks noChangeArrowheads="1"/>
          </p:cNvSpPr>
          <p:nvPr/>
        </p:nvSpPr>
        <p:spPr bwMode="auto">
          <a:xfrm>
            <a:off x="539552" y="4329105"/>
            <a:ext cx="8604448" cy="1714508"/>
          </a:xfrm>
          <a:prstGeom prst="rect">
            <a:avLst/>
          </a:prstGeom>
          <a:noFill/>
          <a:ln>
            <a:noFill/>
          </a:ln>
          <a:extLst>
            <a:ext uri="{909E8E84-426E-40dd-AFC4-6F175D3DCCD1}"/>
            <a:ext uri="{91240B29-F687-4f45-9708-019B960494DF}"/>
          </a:extLst>
        </p:spPr>
        <p:txBody>
          <a:bodyPr numCol="3">
            <a:spAutoFit/>
          </a:bodyPr>
          <a:lstStyle>
            <a:lvl1pPr eaLnBrk="0" hangingPunct="0">
              <a:defRPr i="1">
                <a:solidFill>
                  <a:schemeClr val="tx1"/>
                </a:solidFill>
                <a:latin typeface="Arial" charset="0"/>
                <a:ea typeface="ＭＳ Ｐゴシック" charset="0"/>
                <a:cs typeface="ＭＳ Ｐゴシック" charset="0"/>
              </a:defRPr>
            </a:lvl1pPr>
            <a:lvl2pPr marL="742950" indent="-285750" eaLnBrk="0" hangingPunct="0">
              <a:defRPr i="1">
                <a:solidFill>
                  <a:schemeClr val="tx1"/>
                </a:solidFill>
                <a:latin typeface="Arial" charset="0"/>
                <a:ea typeface="ＭＳ Ｐゴシック" charset="0"/>
              </a:defRPr>
            </a:lvl2pPr>
            <a:lvl3pPr marL="1143000" indent="-228600" eaLnBrk="0" hangingPunct="0">
              <a:defRPr i="1">
                <a:solidFill>
                  <a:schemeClr val="tx1"/>
                </a:solidFill>
                <a:latin typeface="Arial" charset="0"/>
                <a:ea typeface="ＭＳ Ｐゴシック" charset="0"/>
              </a:defRPr>
            </a:lvl3pPr>
            <a:lvl4pPr marL="1600200" indent="-228600" eaLnBrk="0" hangingPunct="0">
              <a:defRPr i="1">
                <a:solidFill>
                  <a:schemeClr val="tx1"/>
                </a:solidFill>
                <a:latin typeface="Arial" charset="0"/>
                <a:ea typeface="ＭＳ Ｐゴシック" charset="0"/>
              </a:defRPr>
            </a:lvl4pPr>
            <a:lvl5pPr marL="2057400" indent="-228600" eaLnBrk="0" hangingPunct="0">
              <a:defRPr i="1">
                <a:solidFill>
                  <a:schemeClr val="tx1"/>
                </a:solidFill>
                <a:latin typeface="Arial" charset="0"/>
                <a:ea typeface="ＭＳ Ｐゴシック" charset="0"/>
              </a:defRPr>
            </a:lvl5pPr>
            <a:lvl6pPr marL="2514600" indent="-228600" eaLnBrk="0" fontAlgn="base" hangingPunct="0">
              <a:spcBef>
                <a:spcPct val="0"/>
              </a:spcBef>
              <a:spcAft>
                <a:spcPct val="0"/>
              </a:spcAft>
              <a:defRPr i="1">
                <a:solidFill>
                  <a:schemeClr val="tx1"/>
                </a:solidFill>
                <a:latin typeface="Arial" charset="0"/>
                <a:ea typeface="ＭＳ Ｐゴシック" charset="0"/>
              </a:defRPr>
            </a:lvl6pPr>
            <a:lvl7pPr marL="2971800" indent="-228600" eaLnBrk="0" fontAlgn="base" hangingPunct="0">
              <a:spcBef>
                <a:spcPct val="0"/>
              </a:spcBef>
              <a:spcAft>
                <a:spcPct val="0"/>
              </a:spcAft>
              <a:defRPr i="1">
                <a:solidFill>
                  <a:schemeClr val="tx1"/>
                </a:solidFill>
                <a:latin typeface="Arial" charset="0"/>
                <a:ea typeface="ＭＳ Ｐゴシック" charset="0"/>
              </a:defRPr>
            </a:lvl7pPr>
            <a:lvl8pPr marL="3429000" indent="-228600" eaLnBrk="0" fontAlgn="base" hangingPunct="0">
              <a:spcBef>
                <a:spcPct val="0"/>
              </a:spcBef>
              <a:spcAft>
                <a:spcPct val="0"/>
              </a:spcAft>
              <a:defRPr i="1">
                <a:solidFill>
                  <a:schemeClr val="tx1"/>
                </a:solidFill>
                <a:latin typeface="Arial" charset="0"/>
                <a:ea typeface="ＭＳ Ｐゴシック" charset="0"/>
              </a:defRPr>
            </a:lvl8pPr>
            <a:lvl9pPr marL="3886200" indent="-228600" eaLnBrk="0" fontAlgn="base" hangingPunct="0">
              <a:spcBef>
                <a:spcPct val="0"/>
              </a:spcBef>
              <a:spcAft>
                <a:spcPct val="0"/>
              </a:spcAft>
              <a:defRPr i="1">
                <a:solidFill>
                  <a:schemeClr val="tx1"/>
                </a:solidFill>
                <a:latin typeface="Arial" charset="0"/>
                <a:ea typeface="ＭＳ Ｐゴシック" charset="0"/>
              </a:defRPr>
            </a:lvl9pPr>
          </a:lstStyle>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 Campfire</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 Disco</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PGL Games</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PGL Quiz</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Passport to the World</a:t>
            </a:r>
          </a:p>
          <a:p>
            <a:pPr eaLnBrk="1" hangingPunct="1">
              <a:spcAft>
                <a:spcPts val="200"/>
              </a:spcAft>
              <a:buClr>
                <a:srgbClr val="E4A07C"/>
              </a:buClr>
              <a:buFontTx/>
              <a:buChar char="•"/>
              <a:defRPr/>
            </a:pPr>
            <a:r>
              <a:rPr lang="en-GB" sz="1600" b="1" i="0" dirty="0">
                <a:solidFill>
                  <a:schemeClr val="bg1"/>
                </a:solidFill>
                <a:latin typeface="Sassoon Primary" pitchFamily="50" charset="0"/>
                <a:cs typeface="Arial"/>
              </a:rPr>
              <a:t>Relay races</a:t>
            </a:r>
          </a:p>
          <a:p>
            <a:pPr eaLnBrk="1" hangingPunct="1">
              <a:spcAft>
                <a:spcPts val="200"/>
              </a:spcAft>
              <a:buClr>
                <a:srgbClr val="B8E5FA"/>
              </a:buClr>
              <a:defRPr/>
            </a:pPr>
            <a:endParaRPr lang="en-GB" sz="2000" b="1" i="0" dirty="0">
              <a:solidFill>
                <a:schemeClr val="bg1"/>
              </a:solidFill>
              <a:latin typeface="Arial"/>
              <a:cs typeface="Arial"/>
            </a:endParaRPr>
          </a:p>
          <a:p>
            <a:pPr eaLnBrk="1" hangingPunct="1">
              <a:spcAft>
                <a:spcPts val="200"/>
              </a:spcAft>
              <a:buClr>
                <a:srgbClr val="B8E5FA"/>
              </a:buClr>
              <a:buFontTx/>
              <a:buChar char="•"/>
              <a:defRPr/>
            </a:pPr>
            <a:endParaRPr lang="en-GB" sz="2000" b="1" i="0" dirty="0">
              <a:solidFill>
                <a:schemeClr val="bg1"/>
              </a:solidFill>
              <a:latin typeface="Arial"/>
              <a:cs typeface="Arial"/>
            </a:endParaRPr>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p:txBody>
      </p:sp>
      <p:sp>
        <p:nvSpPr>
          <p:cNvPr id="45062" name="Title 2"/>
          <p:cNvSpPr txBox="1">
            <a:spLocks/>
          </p:cNvSpPr>
          <p:nvPr/>
        </p:nvSpPr>
        <p:spPr bwMode="auto">
          <a:xfrm>
            <a:off x="611188" y="3284538"/>
            <a:ext cx="7772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lr>
                <a:srgbClr val="0062A7"/>
              </a:buClr>
              <a:buFont typeface="Arial" panose="020B0604020202020204" pitchFamily="34" charset="0"/>
              <a:buChar char="•"/>
              <a:defRPr sz="32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lr>
                <a:srgbClr val="0062A7"/>
              </a:buClr>
              <a:buFont typeface="Arial" panose="020B0604020202020204" pitchFamily="34" charset="0"/>
              <a:buChar char="•"/>
              <a:defRPr sz="28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lr>
                <a:srgbClr val="0062A7"/>
              </a:buClr>
              <a:buFont typeface="Arial" panose="020B0604020202020204" pitchFamily="34" charset="0"/>
              <a:buChar char="•"/>
              <a:defRPr sz="24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0062A7"/>
              </a:buClr>
              <a:buFont typeface="Arial" panose="020B0604020202020204" pitchFamily="34" charset="0"/>
              <a:buChar char="•"/>
              <a:defRPr sz="2000">
                <a:solidFill>
                  <a:srgbClr val="595959"/>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FontTx/>
              <a:buNone/>
            </a:pPr>
            <a:r>
              <a:rPr lang="en-US" altLang="en-US" sz="3600" b="1" i="0">
                <a:solidFill>
                  <a:srgbClr val="E4A07C"/>
                </a:solidFill>
              </a:rPr>
              <a:t>Evening entertainment</a:t>
            </a:r>
          </a:p>
        </p:txBody>
      </p:sp>
    </p:spTree>
    <p:extLst>
      <p:ext uri="{BB962C8B-B14F-4D97-AF65-F5344CB8AC3E}">
        <p14:creationId xmlns:p14="http://schemas.microsoft.com/office/powerpoint/2010/main" val="339262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G:\Marketing\Branding\JCA\3780 JCA Page Template AW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971"/>
          <a:stretch/>
        </p:blipFill>
        <p:spPr bwMode="auto">
          <a:xfrm>
            <a:off x="-28575" y="3051"/>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ChangeArrowheads="1"/>
          </p:cNvSpPr>
          <p:nvPr/>
        </p:nvSpPr>
        <p:spPr bwMode="auto">
          <a:xfrm>
            <a:off x="305176" y="1091216"/>
            <a:ext cx="5923008"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Important Information</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sp>
        <p:nvSpPr>
          <p:cNvPr id="10" name="Rectangle 9"/>
          <p:cNvSpPr/>
          <p:nvPr/>
        </p:nvSpPr>
        <p:spPr>
          <a:xfrm>
            <a:off x="369381" y="1886213"/>
            <a:ext cx="8381624" cy="4708981"/>
          </a:xfrm>
          <a:prstGeom prst="rect">
            <a:avLst/>
          </a:prstGeom>
        </p:spPr>
        <p:txBody>
          <a:bodyPr wrap="square">
            <a:spAutoFit/>
          </a:bodyPr>
          <a:lstStyle/>
          <a:p>
            <a:pPr>
              <a:defRPr/>
            </a:pPr>
            <a:endParaRPr lang="en-GB" sz="2000" dirty="0">
              <a:solidFill>
                <a:schemeClr val="tx2">
                  <a:lumMod val="50000"/>
                </a:schemeClr>
              </a:solidFill>
              <a:latin typeface="Sassoon Primary" pitchFamily="50" charset="0"/>
              <a:ea typeface="ＭＳ Ｐゴシック" charset="-128"/>
            </a:endParaRPr>
          </a:p>
          <a:p>
            <a:pPr marL="285750" indent="-285750">
              <a:buFont typeface="Wingdings" panose="05000000000000000000" pitchFamily="2" charset="2"/>
              <a:buChar char="v"/>
              <a:defRPr/>
            </a:pPr>
            <a:r>
              <a:rPr lang="en-GB" sz="2000" dirty="0">
                <a:solidFill>
                  <a:srgbClr val="FF0000"/>
                </a:solidFill>
                <a:latin typeface="Sassoon Primary" pitchFamily="50" charset="0"/>
                <a:ea typeface="ＭＳ Ｐゴシック" charset="-128"/>
              </a:rPr>
              <a:t>The complete payment is due before the trip.  If there are any problems doing this, please speak to Ms Dowling or the ladies in the office.</a:t>
            </a:r>
          </a:p>
          <a:p>
            <a:pPr>
              <a:defRPr/>
            </a:pPr>
            <a:endParaRPr lang="en-GB" sz="2000" dirty="0">
              <a:solidFill>
                <a:schemeClr val="tx2">
                  <a:lumMod val="50000"/>
                </a:schemeClr>
              </a:solidFill>
              <a:latin typeface="Sassoon Primary" pitchFamily="50" charset="0"/>
              <a:ea typeface="ＭＳ Ｐゴシック" charset="-128"/>
            </a:endParaRPr>
          </a:p>
          <a:p>
            <a:pPr marL="285750" indent="-285750">
              <a:buFont typeface="Wingdings" panose="05000000000000000000" pitchFamily="2" charset="2"/>
              <a:buChar char="v"/>
              <a:defRPr/>
            </a:pPr>
            <a:r>
              <a:rPr lang="en-GB" sz="2000" dirty="0">
                <a:solidFill>
                  <a:schemeClr val="tx2">
                    <a:lumMod val="50000"/>
                  </a:schemeClr>
                </a:solidFill>
                <a:latin typeface="Sassoon Primary" pitchFamily="50" charset="0"/>
                <a:ea typeface="ＭＳ Ｐゴシック" charset="-128"/>
              </a:rPr>
              <a:t>Please complete Medical Form C to indicate if your child has any of the following - detailing any allergies, dietary requirements and medication which can be administered if necessary.</a:t>
            </a:r>
          </a:p>
          <a:p>
            <a:pPr marL="285750" indent="-285750">
              <a:buFont typeface="Wingdings" panose="05000000000000000000" pitchFamily="2" charset="2"/>
              <a:buChar char="v"/>
              <a:defRPr/>
            </a:pPr>
            <a:r>
              <a:rPr lang="en-GB" sz="2000" dirty="0">
                <a:solidFill>
                  <a:schemeClr val="tx2">
                    <a:lumMod val="50000"/>
                  </a:schemeClr>
                </a:solidFill>
                <a:latin typeface="Sassoon Primary" pitchFamily="50" charset="0"/>
                <a:ea typeface="ＭＳ Ｐゴシック" charset="-128"/>
              </a:rPr>
              <a:t>Tetanus- If your child has had their vaccinations when they were around 3 years old, they will have had it. You can put on the form pre-school.</a:t>
            </a:r>
          </a:p>
          <a:p>
            <a:pPr marL="285750" indent="-285750">
              <a:buFont typeface="Wingdings" panose="05000000000000000000" pitchFamily="2" charset="2"/>
              <a:buChar char="v"/>
              <a:defRPr/>
            </a:pPr>
            <a:r>
              <a:rPr lang="en-GB" sz="2000" dirty="0">
                <a:solidFill>
                  <a:schemeClr val="tx2">
                    <a:lumMod val="50000"/>
                  </a:schemeClr>
                </a:solidFill>
                <a:latin typeface="Sassoon Primary" pitchFamily="50" charset="0"/>
                <a:ea typeface="ＭＳ Ｐゴシック" charset="-128"/>
              </a:rPr>
              <a:t>Updates including photos will be provided each day on Class Dojo. </a:t>
            </a:r>
          </a:p>
          <a:p>
            <a:pPr marL="285750" indent="-285750">
              <a:buFont typeface="Wingdings" panose="05000000000000000000" pitchFamily="2" charset="2"/>
              <a:buChar char="v"/>
              <a:defRPr/>
            </a:pPr>
            <a:r>
              <a:rPr lang="en-GB" sz="2000" dirty="0">
                <a:solidFill>
                  <a:schemeClr val="tx2">
                    <a:lumMod val="50000"/>
                  </a:schemeClr>
                </a:solidFill>
                <a:latin typeface="Sassoon Primary" pitchFamily="50" charset="0"/>
                <a:ea typeface="ＭＳ Ｐゴシック" charset="-128"/>
              </a:rPr>
              <a:t>Medication is to be given in on the day of the trip with a complete medical form and the correct dosage of medication required for all three days if possible.</a:t>
            </a:r>
          </a:p>
        </p:txBody>
      </p:sp>
    </p:spTree>
    <p:extLst>
      <p:ext uri="{BB962C8B-B14F-4D97-AF65-F5344CB8AC3E}">
        <p14:creationId xmlns:p14="http://schemas.microsoft.com/office/powerpoint/2010/main" val="25915790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xEl>
                                              <p:pRg st="0" end="0"/>
                                            </p:txEl>
                                          </p:spTgt>
                                        </p:tgtEl>
                                        <p:attrNameLst>
                                          <p:attrName>ppt_x</p:attrName>
                                          <p:attrName>ppt_y</p:attrName>
                                        </p:attrNameLst>
                                      </p:cBhvr>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G:\Marketing\Branding\JCA\3780 JCA Page Template AW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971"/>
          <a:stretch/>
        </p:blipFill>
        <p:spPr bwMode="auto">
          <a:xfrm>
            <a:off x="-28575" y="3051"/>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ChangeArrowheads="1"/>
          </p:cNvSpPr>
          <p:nvPr/>
        </p:nvSpPr>
        <p:spPr bwMode="auto">
          <a:xfrm>
            <a:off x="305177" y="1091216"/>
            <a:ext cx="4271784"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Q&amp;A</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sp>
        <p:nvSpPr>
          <p:cNvPr id="4" name="TextBox 3"/>
          <p:cNvSpPr txBox="1"/>
          <p:nvPr/>
        </p:nvSpPr>
        <p:spPr>
          <a:xfrm>
            <a:off x="395536" y="1846565"/>
            <a:ext cx="8280920" cy="2677656"/>
          </a:xfrm>
          <a:prstGeom prst="rect">
            <a:avLst/>
          </a:prstGeom>
          <a:noFill/>
        </p:spPr>
        <p:txBody>
          <a:bodyPr wrap="square" rtlCol="0">
            <a:spAutoFit/>
          </a:bodyPr>
          <a:lstStyle/>
          <a:p>
            <a:pPr algn="ctr"/>
            <a:r>
              <a:rPr lang="en-US" sz="4800" b="1" dirty="0">
                <a:latin typeface="Sassoon Primary" pitchFamily="50" charset="0"/>
              </a:rPr>
              <a:t>Any questions?</a:t>
            </a:r>
          </a:p>
          <a:p>
            <a:pPr algn="ctr"/>
            <a:endParaRPr lang="en-US" sz="4000" dirty="0">
              <a:latin typeface="Sassoon Primary" pitchFamily="50" charset="0"/>
            </a:endParaRPr>
          </a:p>
          <a:p>
            <a:pPr algn="ctr"/>
            <a:r>
              <a:rPr lang="en-US" sz="4000" dirty="0">
                <a:latin typeface="Sassoon Primary" pitchFamily="50" charset="0"/>
              </a:rPr>
              <a:t>Please drop us a message on Dojo or chat outside.</a:t>
            </a:r>
          </a:p>
        </p:txBody>
      </p:sp>
    </p:spTree>
    <p:extLst>
      <p:ext uri="{BB962C8B-B14F-4D97-AF65-F5344CB8AC3E}">
        <p14:creationId xmlns:p14="http://schemas.microsoft.com/office/powerpoint/2010/main" val="12130518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xEl>
                                              <p:pRg st="0" end="0"/>
                                            </p:txEl>
                                          </p:spTgt>
                                        </p:tgtEl>
                                        <p:attrNameLst>
                                          <p:attrName>ppt_x</p:attrName>
                                          <p:attrName>ppt_y</p:attrName>
                                        </p:attrNameLst>
                                      </p:cBhvr>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G:\Marketing\Branding\JCA\3780 JCA Page Template AW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971"/>
          <a:stretch/>
        </p:blipFill>
        <p:spPr bwMode="auto">
          <a:xfrm>
            <a:off x="-28575" y="3051"/>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ChangeArrowheads="1"/>
          </p:cNvSpPr>
          <p:nvPr/>
        </p:nvSpPr>
        <p:spPr bwMode="auto">
          <a:xfrm>
            <a:off x="305177" y="1091216"/>
            <a:ext cx="4271784"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Q&amp;A</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pic>
        <p:nvPicPr>
          <p:cNvPr id="7170" name="Picture 2" descr="C:\Users\asjppblenkiron\AppData\Local\Microsoft\Windows\INetCache\IE\FILUGC88\Thank-you-pinned-no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730574"/>
            <a:ext cx="4536503" cy="453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29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xEl>
                                              <p:pRg st="0" end="0"/>
                                            </p:txEl>
                                          </p:spTgt>
                                        </p:tgtEl>
                                        <p:attrNameLst>
                                          <p:attrName>ppt_x</p:attrName>
                                          <p:attrName>ppt_y</p:attrName>
                                        </p:attrNameLst>
                                      </p:cBhvr>
                                    </p:animMotion>
                                    <p:animRot by="1500000">
                                      <p:cBhvr>
                                        <p:cTn id="7" dur="125" fill="hold">
                                          <p:stCondLst>
                                            <p:cond delay="0"/>
                                          </p:stCondLst>
                                        </p:cTn>
                                        <p:tgtEl>
                                          <p:spTgt spid="5">
                                            <p:txEl>
                                              <p:pRg st="0" end="0"/>
                                            </p:txEl>
                                          </p:spTgt>
                                        </p:tgtEl>
                                        <p:attrNameLst>
                                          <p:attrName>r</p:attrName>
                                        </p:attrNameLst>
                                      </p:cBhvr>
                                    </p:animRot>
                                    <p:animRot by="-1500000">
                                      <p:cBhvr>
                                        <p:cTn id="8" dur="125" fill="hold">
                                          <p:stCondLst>
                                            <p:cond delay="125"/>
                                          </p:stCondLst>
                                        </p:cTn>
                                        <p:tgtEl>
                                          <p:spTgt spid="5">
                                            <p:txEl>
                                              <p:pRg st="0" end="0"/>
                                            </p:txEl>
                                          </p:spTgt>
                                        </p:tgtEl>
                                        <p:attrNameLst>
                                          <p:attrName>r</p:attrName>
                                        </p:attrNameLst>
                                      </p:cBhvr>
                                    </p:animRot>
                                    <p:animRot by="-1500000">
                                      <p:cBhvr>
                                        <p:cTn id="9" dur="125" fill="hold">
                                          <p:stCondLst>
                                            <p:cond delay="250"/>
                                          </p:stCondLst>
                                        </p:cTn>
                                        <p:tgtEl>
                                          <p:spTgt spid="5">
                                            <p:txEl>
                                              <p:pRg st="0" end="0"/>
                                            </p:txEl>
                                          </p:spTgt>
                                        </p:tgtEl>
                                        <p:attrNameLst>
                                          <p:attrName>r</p:attrName>
                                        </p:attrNameLst>
                                      </p:cBhvr>
                                    </p:animRot>
                                    <p:animRot by="1500000">
                                      <p:cBhvr>
                                        <p:cTn id="10"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G:\Marketing\Branding\JCA\3780 JCA Page Template AW5.jpg">
            <a:extLst>
              <a:ext uri="{FF2B5EF4-FFF2-40B4-BE49-F238E27FC236}">
                <a16:creationId xmlns:a16="http://schemas.microsoft.com/office/drawing/2014/main" id="{7FD6F711-6511-4571-A81C-DEB2390C9DDC}"/>
              </a:ext>
            </a:extLst>
          </p:cNvPr>
          <p:cNvPicPr>
            <a:picLocks noChangeAspect="1" noChangeArrowheads="1"/>
          </p:cNvPicPr>
          <p:nvPr/>
        </p:nvPicPr>
        <p:blipFill rotWithShape="1">
          <a:blip r:embed="rId2" cstate="print">
            <a:alphaModFix amt="67000"/>
            <a:extLst>
              <a:ext uri="{28A0092B-C50C-407E-A947-70E740481C1C}">
                <a14:useLocalDpi xmlns:a14="http://schemas.microsoft.com/office/drawing/2010/main" val="0"/>
              </a:ext>
            </a:extLst>
          </a:blip>
          <a:srcRect b="46971"/>
          <a:stretch/>
        </p:blipFill>
        <p:spPr bwMode="auto">
          <a:xfrm>
            <a:off x="-28575" y="3051"/>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60" y="498857"/>
            <a:ext cx="8229600" cy="1143000"/>
          </a:xfrm>
        </p:spPr>
        <p:txBody>
          <a:bodyPr>
            <a:normAutofit/>
          </a:bodyPr>
          <a:lstStyle/>
          <a:p>
            <a:r>
              <a:rPr lang="en-GB" sz="4800" b="1" dirty="0"/>
              <a:t>About Boreatton Park</a:t>
            </a:r>
          </a:p>
        </p:txBody>
      </p:sp>
      <p:sp>
        <p:nvSpPr>
          <p:cNvPr id="8" name="TextBox 4">
            <a:extLst>
              <a:ext uri="{FF2B5EF4-FFF2-40B4-BE49-F238E27FC236}">
                <a16:creationId xmlns:a16="http://schemas.microsoft.com/office/drawing/2014/main" id="{547C826F-CA60-42CD-9C08-859D1CF50A70}"/>
              </a:ext>
            </a:extLst>
          </p:cNvPr>
          <p:cNvSpPr txBox="1">
            <a:spLocks noChangeArrowheads="1"/>
          </p:cNvSpPr>
          <p:nvPr/>
        </p:nvSpPr>
        <p:spPr bwMode="auto">
          <a:xfrm>
            <a:off x="355446" y="1838770"/>
            <a:ext cx="8229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85750" indent="-285750" eaLnBrk="1" hangingPunct="1">
              <a:spcBef>
                <a:spcPct val="0"/>
              </a:spcBef>
            </a:pPr>
            <a:r>
              <a:rPr lang="en-GB" altLang="en-US" sz="1800" dirty="0">
                <a:latin typeface="Sassoon Primary" pitchFamily="50" charset="0"/>
              </a:rPr>
              <a:t>The UK’s leading provider of children’s holidays.</a:t>
            </a:r>
          </a:p>
          <a:p>
            <a:pPr marL="285750" indent="-285750" eaLnBrk="1" hangingPunct="1">
              <a:spcBef>
                <a:spcPct val="0"/>
              </a:spcBef>
            </a:pPr>
            <a:endParaRPr lang="en-GB" altLang="en-US" sz="1800" dirty="0">
              <a:latin typeface="Sassoon Primary" pitchFamily="50" charset="0"/>
            </a:endParaRPr>
          </a:p>
          <a:p>
            <a:pPr marL="285750" indent="-285750" eaLnBrk="1" hangingPunct="1">
              <a:spcBef>
                <a:spcPct val="0"/>
              </a:spcBef>
            </a:pPr>
            <a:r>
              <a:rPr lang="en-GB" altLang="en-US" sz="1800" dirty="0">
                <a:latin typeface="Sassoon Primary" pitchFamily="50" charset="0"/>
              </a:rPr>
              <a:t>Established in 1957, we are the UK’s leading children’s adventure holiday company. Our expertise, safe environment and unrivalled pastoral care mean that we are trusted and respected by schools and families nationwide.</a:t>
            </a:r>
          </a:p>
          <a:p>
            <a:pPr marL="285750" indent="-285750" eaLnBrk="1" hangingPunct="1">
              <a:spcBef>
                <a:spcPct val="0"/>
              </a:spcBef>
            </a:pPr>
            <a:endParaRPr lang="en-GB" altLang="en-US" sz="1800" dirty="0">
              <a:latin typeface="Sassoon Primary" pitchFamily="50" charset="0"/>
            </a:endParaRPr>
          </a:p>
          <a:p>
            <a:pPr marL="285750" indent="-285750" eaLnBrk="1" hangingPunct="1">
              <a:spcBef>
                <a:spcPct val="0"/>
              </a:spcBef>
            </a:pPr>
            <a:r>
              <a:rPr lang="en-GB" altLang="en-US" sz="1800" dirty="0">
                <a:latin typeface="Sassoon Primary" pitchFamily="50" charset="0"/>
              </a:rPr>
              <a:t>Every year our teams work with over 350,000 lively children and teenagers. They are dedicated to helping your child discover their independence, build their confidence and make new friends during their exhilarating and action-packed adventures.</a:t>
            </a:r>
          </a:p>
          <a:p>
            <a:pPr marL="285750" indent="-285750" eaLnBrk="1" hangingPunct="1">
              <a:spcBef>
                <a:spcPct val="0"/>
              </a:spcBef>
            </a:pPr>
            <a:endParaRPr lang="en-GB" altLang="en-US" sz="1800" dirty="0">
              <a:latin typeface="Sassoon Primary" pitchFamily="50" charset="0"/>
            </a:endParaRPr>
          </a:p>
          <a:p>
            <a:pPr marL="285750" indent="-285750" eaLnBrk="1" hangingPunct="1">
              <a:spcBef>
                <a:spcPct val="0"/>
              </a:spcBef>
            </a:pPr>
            <a:endParaRPr lang="en-US" altLang="en-US" sz="1800" dirty="0">
              <a:latin typeface="Sassoon Primary" pitchFamily="50" charset="0"/>
            </a:endParaRPr>
          </a:p>
          <a:p>
            <a:pPr eaLnBrk="1" hangingPunct="1">
              <a:spcBef>
                <a:spcPct val="0"/>
              </a:spcBef>
              <a:buFontTx/>
              <a:buNone/>
            </a:pPr>
            <a:endParaRPr lang="en-US" altLang="en-US" sz="1800" dirty="0">
              <a:latin typeface="Sassoon Primary" pitchFamily="50" charset="0"/>
            </a:endParaRPr>
          </a:p>
        </p:txBody>
      </p:sp>
      <p:pic>
        <p:nvPicPr>
          <p:cNvPr id="7" name="Picture 6">
            <a:extLst>
              <a:ext uri="{FF2B5EF4-FFF2-40B4-BE49-F238E27FC236}">
                <a16:creationId xmlns:a16="http://schemas.microsoft.com/office/drawing/2014/main" id="{4823D382-C58E-47C2-B0A3-2C5DDA60E66F}"/>
              </a:ext>
            </a:extLst>
          </p:cNvPr>
          <p:cNvPicPr>
            <a:picLocks noChangeAspect="1"/>
          </p:cNvPicPr>
          <p:nvPr/>
        </p:nvPicPr>
        <p:blipFill>
          <a:blip r:embed="rId3"/>
          <a:stretch>
            <a:fillRect/>
          </a:stretch>
        </p:blipFill>
        <p:spPr>
          <a:xfrm>
            <a:off x="6458114" y="4692744"/>
            <a:ext cx="2201517" cy="2165256"/>
          </a:xfrm>
          <a:prstGeom prst="rect">
            <a:avLst/>
          </a:prstGeom>
        </p:spPr>
      </p:pic>
      <p:pic>
        <p:nvPicPr>
          <p:cNvPr id="10" name="Picture 9">
            <a:extLst>
              <a:ext uri="{FF2B5EF4-FFF2-40B4-BE49-F238E27FC236}">
                <a16:creationId xmlns:a16="http://schemas.microsoft.com/office/drawing/2014/main" id="{59D37F90-E029-454D-B06B-1027BACF7A60}"/>
              </a:ext>
            </a:extLst>
          </p:cNvPr>
          <p:cNvPicPr>
            <a:picLocks noChangeAspect="1"/>
          </p:cNvPicPr>
          <p:nvPr/>
        </p:nvPicPr>
        <p:blipFill>
          <a:blip r:embed="rId4"/>
          <a:stretch>
            <a:fillRect/>
          </a:stretch>
        </p:blipFill>
        <p:spPr>
          <a:xfrm>
            <a:off x="457200" y="5158992"/>
            <a:ext cx="6040654" cy="1505146"/>
          </a:xfrm>
          <a:prstGeom prst="rect">
            <a:avLst/>
          </a:prstGeom>
        </p:spPr>
      </p:pic>
    </p:spTree>
    <p:extLst>
      <p:ext uri="{BB962C8B-B14F-4D97-AF65-F5344CB8AC3E}">
        <p14:creationId xmlns:p14="http://schemas.microsoft.com/office/powerpoint/2010/main" val="423705279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D565E93-0474-4A92-B11C-6C28C29882C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9421" y="2921451"/>
            <a:ext cx="4416836" cy="2488359"/>
          </a:xfrm>
        </p:spPr>
      </p:pic>
      <p:sp>
        <p:nvSpPr>
          <p:cNvPr id="5" name="Text Box 15"/>
          <p:cNvSpPr txBox="1">
            <a:spLocks noChangeArrowheads="1"/>
          </p:cNvSpPr>
          <p:nvPr/>
        </p:nvSpPr>
        <p:spPr bwMode="auto">
          <a:xfrm>
            <a:off x="251520" y="332656"/>
            <a:ext cx="4415800"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The Value of PGL</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sp>
        <p:nvSpPr>
          <p:cNvPr id="4" name="TextBox 3"/>
          <p:cNvSpPr txBox="1"/>
          <p:nvPr/>
        </p:nvSpPr>
        <p:spPr>
          <a:xfrm>
            <a:off x="618463" y="1143900"/>
            <a:ext cx="8097713" cy="1200329"/>
          </a:xfrm>
          <a:prstGeom prst="rect">
            <a:avLst/>
          </a:prstGeom>
          <a:noFill/>
        </p:spPr>
        <p:txBody>
          <a:bodyPr wrap="square" rtlCol="0">
            <a:spAutoFit/>
          </a:bodyPr>
          <a:lstStyle/>
          <a:p>
            <a:r>
              <a:rPr lang="en-US" dirty="0">
                <a:latin typeface="Sassoon Primary" pitchFamily="50" charset="0"/>
              </a:rPr>
              <a:t>PGL’s residentials provide children with the essential National Curriculum P.E. criteria of ‘developing flexibility, strength, technique, control and balance’ as well as ‘taking part in adventurous activity challenges both individually and within a team.’</a:t>
            </a:r>
          </a:p>
        </p:txBody>
      </p:sp>
      <p:sp>
        <p:nvSpPr>
          <p:cNvPr id="10" name="TextBox 9">
            <a:extLst>
              <a:ext uri="{FF2B5EF4-FFF2-40B4-BE49-F238E27FC236}">
                <a16:creationId xmlns:a16="http://schemas.microsoft.com/office/drawing/2014/main" id="{CD46F66D-1E0E-4DEB-BA55-941FF6324456}"/>
              </a:ext>
            </a:extLst>
          </p:cNvPr>
          <p:cNvSpPr txBox="1"/>
          <p:nvPr/>
        </p:nvSpPr>
        <p:spPr>
          <a:xfrm>
            <a:off x="1775862" y="5526954"/>
            <a:ext cx="2364090" cy="523220"/>
          </a:xfrm>
          <a:prstGeom prst="rect">
            <a:avLst/>
          </a:prstGeom>
          <a:noFill/>
        </p:spPr>
        <p:txBody>
          <a:bodyPr wrap="square" rtlCol="0">
            <a:spAutoFit/>
          </a:bodyPr>
          <a:lstStyle/>
          <a:p>
            <a:pPr algn="ctr"/>
            <a:r>
              <a:rPr lang="en-US" sz="2800" b="1" dirty="0">
                <a:latin typeface="Sassoon Primary" pitchFamily="50" charset="0"/>
              </a:rPr>
              <a:t>Team-work</a:t>
            </a:r>
          </a:p>
        </p:txBody>
      </p:sp>
      <p:sp>
        <p:nvSpPr>
          <p:cNvPr id="11" name="TextBox 10">
            <a:extLst>
              <a:ext uri="{FF2B5EF4-FFF2-40B4-BE49-F238E27FC236}">
                <a16:creationId xmlns:a16="http://schemas.microsoft.com/office/drawing/2014/main" id="{2CF6F4D3-4EF5-48CA-AC41-B38EC8980F82}"/>
              </a:ext>
            </a:extLst>
          </p:cNvPr>
          <p:cNvSpPr txBox="1"/>
          <p:nvPr/>
        </p:nvSpPr>
        <p:spPr>
          <a:xfrm>
            <a:off x="215591" y="2708920"/>
            <a:ext cx="2135894" cy="1200329"/>
          </a:xfrm>
          <a:prstGeom prst="rect">
            <a:avLst/>
          </a:prstGeom>
          <a:noFill/>
        </p:spPr>
        <p:txBody>
          <a:bodyPr wrap="square" rtlCol="0">
            <a:spAutoFit/>
          </a:bodyPr>
          <a:lstStyle/>
          <a:p>
            <a:pPr algn="ctr"/>
            <a:r>
              <a:rPr lang="en-US" sz="2400" b="1" dirty="0">
                <a:latin typeface="Sassoon Primary" pitchFamily="50" charset="0"/>
              </a:rPr>
              <a:t>Achieving personal and team goals </a:t>
            </a:r>
          </a:p>
        </p:txBody>
      </p:sp>
      <p:sp>
        <p:nvSpPr>
          <p:cNvPr id="13" name="TextBox 12">
            <a:extLst>
              <a:ext uri="{FF2B5EF4-FFF2-40B4-BE49-F238E27FC236}">
                <a16:creationId xmlns:a16="http://schemas.microsoft.com/office/drawing/2014/main" id="{C63E92CE-D7BD-4650-A361-645284898C65}"/>
              </a:ext>
            </a:extLst>
          </p:cNvPr>
          <p:cNvSpPr txBox="1"/>
          <p:nvPr/>
        </p:nvSpPr>
        <p:spPr>
          <a:xfrm>
            <a:off x="7132798" y="2228671"/>
            <a:ext cx="1903698" cy="1569660"/>
          </a:xfrm>
          <a:prstGeom prst="rect">
            <a:avLst/>
          </a:prstGeom>
          <a:noFill/>
        </p:spPr>
        <p:txBody>
          <a:bodyPr wrap="square" rtlCol="0">
            <a:spAutoFit/>
          </a:bodyPr>
          <a:lstStyle/>
          <a:p>
            <a:r>
              <a:rPr lang="en-US" sz="2400" b="1" dirty="0">
                <a:latin typeface="Sassoon Primary" pitchFamily="50" charset="0"/>
              </a:rPr>
              <a:t>Increasing self-esteem and confidence</a:t>
            </a:r>
          </a:p>
        </p:txBody>
      </p:sp>
      <p:sp>
        <p:nvSpPr>
          <p:cNvPr id="14" name="TextBox 13">
            <a:extLst>
              <a:ext uri="{FF2B5EF4-FFF2-40B4-BE49-F238E27FC236}">
                <a16:creationId xmlns:a16="http://schemas.microsoft.com/office/drawing/2014/main" id="{333FC7C3-CFEA-4DFA-B8EA-852C95A19142}"/>
              </a:ext>
            </a:extLst>
          </p:cNvPr>
          <p:cNvSpPr txBox="1"/>
          <p:nvPr/>
        </p:nvSpPr>
        <p:spPr>
          <a:xfrm>
            <a:off x="7088306" y="4994311"/>
            <a:ext cx="1939992" cy="830997"/>
          </a:xfrm>
          <a:prstGeom prst="rect">
            <a:avLst/>
          </a:prstGeom>
          <a:noFill/>
        </p:spPr>
        <p:txBody>
          <a:bodyPr wrap="square" rtlCol="0">
            <a:spAutoFit/>
          </a:bodyPr>
          <a:lstStyle/>
          <a:p>
            <a:pPr algn="ctr"/>
            <a:r>
              <a:rPr lang="en-US" sz="2400" b="1" dirty="0">
                <a:latin typeface="Sassoon Primary" pitchFamily="50" charset="0"/>
              </a:rPr>
              <a:t>Conquering fears</a:t>
            </a:r>
          </a:p>
        </p:txBody>
      </p:sp>
      <p:sp>
        <p:nvSpPr>
          <p:cNvPr id="15" name="TextBox 14">
            <a:extLst>
              <a:ext uri="{FF2B5EF4-FFF2-40B4-BE49-F238E27FC236}">
                <a16:creationId xmlns:a16="http://schemas.microsoft.com/office/drawing/2014/main" id="{6C794F7C-79A0-4AE0-9492-07FEECFA7337}"/>
              </a:ext>
            </a:extLst>
          </p:cNvPr>
          <p:cNvSpPr txBox="1"/>
          <p:nvPr/>
        </p:nvSpPr>
        <p:spPr>
          <a:xfrm>
            <a:off x="215591" y="4460603"/>
            <a:ext cx="2314577" cy="646331"/>
          </a:xfrm>
          <a:prstGeom prst="rect">
            <a:avLst/>
          </a:prstGeom>
          <a:noFill/>
        </p:spPr>
        <p:txBody>
          <a:bodyPr wrap="square" rtlCol="0">
            <a:spAutoFit/>
          </a:bodyPr>
          <a:lstStyle/>
          <a:p>
            <a:r>
              <a:rPr lang="en-US" dirty="0">
                <a:latin typeface="Sassoon Primary" pitchFamily="50" charset="0"/>
              </a:rPr>
              <a:t>Trying new and exciting activities</a:t>
            </a:r>
          </a:p>
        </p:txBody>
      </p:sp>
      <p:sp>
        <p:nvSpPr>
          <p:cNvPr id="16" name="TextBox 15">
            <a:extLst>
              <a:ext uri="{FF2B5EF4-FFF2-40B4-BE49-F238E27FC236}">
                <a16:creationId xmlns:a16="http://schemas.microsoft.com/office/drawing/2014/main" id="{47A88E03-DCFF-40B9-A121-26AA20A71DFE}"/>
              </a:ext>
            </a:extLst>
          </p:cNvPr>
          <p:cNvSpPr txBox="1"/>
          <p:nvPr/>
        </p:nvSpPr>
        <p:spPr>
          <a:xfrm>
            <a:off x="3181934" y="6132460"/>
            <a:ext cx="2237084" cy="646331"/>
          </a:xfrm>
          <a:prstGeom prst="rect">
            <a:avLst/>
          </a:prstGeom>
          <a:noFill/>
        </p:spPr>
        <p:txBody>
          <a:bodyPr wrap="square" rtlCol="0">
            <a:spAutoFit/>
          </a:bodyPr>
          <a:lstStyle/>
          <a:p>
            <a:r>
              <a:rPr lang="en-US" dirty="0">
                <a:latin typeface="Sassoon Primary" pitchFamily="50" charset="0"/>
              </a:rPr>
              <a:t>Experiencing living away from home</a:t>
            </a:r>
          </a:p>
        </p:txBody>
      </p:sp>
      <p:sp>
        <p:nvSpPr>
          <p:cNvPr id="17" name="TextBox 16">
            <a:extLst>
              <a:ext uri="{FF2B5EF4-FFF2-40B4-BE49-F238E27FC236}">
                <a16:creationId xmlns:a16="http://schemas.microsoft.com/office/drawing/2014/main" id="{7E00C3F2-D40E-4BB6-BE3D-07E12CA6B16A}"/>
              </a:ext>
            </a:extLst>
          </p:cNvPr>
          <p:cNvSpPr txBox="1"/>
          <p:nvPr/>
        </p:nvSpPr>
        <p:spPr>
          <a:xfrm>
            <a:off x="5840530" y="5855461"/>
            <a:ext cx="2495551" cy="923330"/>
          </a:xfrm>
          <a:prstGeom prst="rect">
            <a:avLst/>
          </a:prstGeom>
          <a:noFill/>
        </p:spPr>
        <p:txBody>
          <a:bodyPr wrap="square" rtlCol="0">
            <a:spAutoFit/>
          </a:bodyPr>
          <a:lstStyle/>
          <a:p>
            <a:r>
              <a:rPr lang="en-US" dirty="0">
                <a:latin typeface="Sassoon Primary" pitchFamily="50" charset="0"/>
              </a:rPr>
              <a:t>Respecting and valuing each other’s abilities</a:t>
            </a:r>
          </a:p>
        </p:txBody>
      </p:sp>
      <p:sp>
        <p:nvSpPr>
          <p:cNvPr id="18" name="TextBox 17">
            <a:extLst>
              <a:ext uri="{FF2B5EF4-FFF2-40B4-BE49-F238E27FC236}">
                <a16:creationId xmlns:a16="http://schemas.microsoft.com/office/drawing/2014/main" id="{5157E4FE-168C-452B-9D45-BEEC7B35999A}"/>
              </a:ext>
            </a:extLst>
          </p:cNvPr>
          <p:cNvSpPr txBox="1"/>
          <p:nvPr/>
        </p:nvSpPr>
        <p:spPr>
          <a:xfrm>
            <a:off x="302685" y="5747379"/>
            <a:ext cx="2135894" cy="923330"/>
          </a:xfrm>
          <a:prstGeom prst="rect">
            <a:avLst/>
          </a:prstGeom>
          <a:noFill/>
        </p:spPr>
        <p:txBody>
          <a:bodyPr wrap="square" rtlCol="0">
            <a:spAutoFit/>
          </a:bodyPr>
          <a:lstStyle/>
          <a:p>
            <a:r>
              <a:rPr lang="en-US" dirty="0">
                <a:latin typeface="Sassoon Primary" pitchFamily="50" charset="0"/>
              </a:rPr>
              <a:t>Revealing undiscovered strengths</a:t>
            </a:r>
          </a:p>
        </p:txBody>
      </p:sp>
      <p:sp>
        <p:nvSpPr>
          <p:cNvPr id="19" name="TextBox 18">
            <a:extLst>
              <a:ext uri="{FF2B5EF4-FFF2-40B4-BE49-F238E27FC236}">
                <a16:creationId xmlns:a16="http://schemas.microsoft.com/office/drawing/2014/main" id="{73858975-A95B-44BE-9335-3886224D7685}"/>
              </a:ext>
            </a:extLst>
          </p:cNvPr>
          <p:cNvSpPr txBox="1"/>
          <p:nvPr/>
        </p:nvSpPr>
        <p:spPr>
          <a:xfrm>
            <a:off x="7041593" y="3918284"/>
            <a:ext cx="2364091" cy="923330"/>
          </a:xfrm>
          <a:prstGeom prst="rect">
            <a:avLst/>
          </a:prstGeom>
          <a:noFill/>
        </p:spPr>
        <p:txBody>
          <a:bodyPr wrap="square" rtlCol="0">
            <a:spAutoFit/>
          </a:bodyPr>
          <a:lstStyle/>
          <a:p>
            <a:r>
              <a:rPr lang="en-US" dirty="0">
                <a:latin typeface="Sassoon Primary" pitchFamily="50" charset="0"/>
              </a:rPr>
              <a:t>Solving problems and taking responsibility</a:t>
            </a:r>
          </a:p>
        </p:txBody>
      </p:sp>
    </p:spTree>
    <p:extLst>
      <p:ext uri="{BB962C8B-B14F-4D97-AF65-F5344CB8AC3E}">
        <p14:creationId xmlns:p14="http://schemas.microsoft.com/office/powerpoint/2010/main" val="67724232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Marketing\Branding\JCA\3780 JCA Page Template AW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971"/>
          <a:stretch/>
        </p:blipFill>
        <p:spPr bwMode="auto">
          <a:xfrm>
            <a:off x="-28575" y="3051"/>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ChangeArrowheads="1"/>
          </p:cNvSpPr>
          <p:nvPr/>
        </p:nvSpPr>
        <p:spPr bwMode="auto">
          <a:xfrm>
            <a:off x="305177" y="1091216"/>
            <a:ext cx="5923007"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Safety Is Top Priority</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sp>
        <p:nvSpPr>
          <p:cNvPr id="4" name="TextBox 3"/>
          <p:cNvSpPr txBox="1"/>
          <p:nvPr/>
        </p:nvSpPr>
        <p:spPr>
          <a:xfrm>
            <a:off x="467544" y="1879928"/>
            <a:ext cx="8012124"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assoon Primary" pitchFamily="50" charset="0"/>
              </a:rPr>
              <a:t>All centres are Health and Safety compliant.</a:t>
            </a:r>
          </a:p>
          <a:p>
            <a:pPr marL="285750" indent="-285750">
              <a:buFont typeface="Arial" panose="020B0604020202020204" pitchFamily="34" charset="0"/>
              <a:buChar char="•"/>
            </a:pPr>
            <a:r>
              <a:rPr lang="en-US" dirty="0">
                <a:latin typeface="Sassoon Primary" pitchFamily="50" charset="0"/>
              </a:rPr>
              <a:t>Safety Management Systems has been externally inspected and verified.</a:t>
            </a:r>
          </a:p>
          <a:p>
            <a:pPr marL="285750" indent="-285750">
              <a:buFont typeface="Arial" panose="020B0604020202020204" pitchFamily="34" charset="0"/>
              <a:buChar char="•"/>
            </a:pPr>
            <a:r>
              <a:rPr lang="en-US" dirty="0">
                <a:latin typeface="Sassoon Primary" pitchFamily="50" charset="0"/>
              </a:rPr>
              <a:t>First-Aid Kits are taken on all activity sessions. </a:t>
            </a:r>
          </a:p>
          <a:p>
            <a:pPr marL="285750" indent="-285750">
              <a:buFont typeface="Arial" panose="020B0604020202020204" pitchFamily="34" charset="0"/>
              <a:buChar char="•"/>
            </a:pPr>
            <a:r>
              <a:rPr lang="en-US" dirty="0">
                <a:latin typeface="Sassoon Primary" pitchFamily="50" charset="0"/>
              </a:rPr>
              <a:t>Centre Activity Managers hold the Emergency First Aid at Work  Accreditation.</a:t>
            </a:r>
          </a:p>
          <a:p>
            <a:pPr marL="285750" indent="-285750">
              <a:buFont typeface="Arial" panose="020B0604020202020204" pitchFamily="34" charset="0"/>
              <a:buChar char="•"/>
            </a:pPr>
            <a:r>
              <a:rPr lang="en-US" dirty="0">
                <a:latin typeface="Sassoon Primary" pitchFamily="50" charset="0"/>
              </a:rPr>
              <a:t>Daily safety and equipment checks are carried out</a:t>
            </a:r>
          </a:p>
          <a:p>
            <a:pPr marL="285750" indent="-285750">
              <a:buFont typeface="Arial" panose="020B0604020202020204" pitchFamily="34" charset="0"/>
              <a:buChar char="•"/>
            </a:pPr>
            <a:r>
              <a:rPr lang="en-US" dirty="0">
                <a:latin typeface="Sassoon Primary" pitchFamily="50" charset="0"/>
              </a:rPr>
              <a:t>Thorough Risk Assessments have been conducted.</a:t>
            </a:r>
          </a:p>
          <a:p>
            <a:pPr marL="285750" indent="-285750">
              <a:buFont typeface="Arial" panose="020B0604020202020204" pitchFamily="34" charset="0"/>
              <a:buChar char="•"/>
            </a:pPr>
            <a:r>
              <a:rPr lang="en-US" dirty="0">
                <a:latin typeface="Sassoon Primary" pitchFamily="50" charset="0"/>
              </a:rPr>
              <a:t>All staff are DBS checked.</a:t>
            </a:r>
          </a:p>
        </p:txBody>
      </p:sp>
      <p:pic>
        <p:nvPicPr>
          <p:cNvPr id="2050" name="Picture 2" descr="C:\Users\slynn\Pictures\photos\Safety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936" y="5454109"/>
            <a:ext cx="1857859" cy="12378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8F59E48-1F5E-4B21-832D-372DA66089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5948" y="4010609"/>
            <a:ext cx="1481678" cy="2226703"/>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16D87E9E-8F2B-4E01-AB2E-7EBCDAFB65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884" y="4293096"/>
            <a:ext cx="1485975" cy="22289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2582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G:\Marketing\Branding\JCA\3780 JCA Page Template AW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971"/>
          <a:stretch/>
        </p:blipFill>
        <p:spPr bwMode="auto">
          <a:xfrm>
            <a:off x="-1353" y="23132"/>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ChangeArrowheads="1"/>
          </p:cNvSpPr>
          <p:nvPr/>
        </p:nvSpPr>
        <p:spPr bwMode="auto">
          <a:xfrm>
            <a:off x="281410" y="123472"/>
            <a:ext cx="4271784"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Itinerary</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sp>
        <p:nvSpPr>
          <p:cNvPr id="9" name="Rectangle 2"/>
          <p:cNvSpPr>
            <a:spLocks noChangeArrowheads="1"/>
          </p:cNvSpPr>
          <p:nvPr/>
        </p:nvSpPr>
        <p:spPr bwMode="auto">
          <a:xfrm>
            <a:off x="1974850" y="1533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19462783"/>
              </p:ext>
            </p:extLst>
          </p:nvPr>
        </p:nvGraphicFramePr>
        <p:xfrm>
          <a:off x="350356" y="1840832"/>
          <a:ext cx="8443287" cy="4893696"/>
        </p:xfrm>
        <a:graphic>
          <a:graphicData uri="http://schemas.openxmlformats.org/drawingml/2006/table">
            <a:tbl>
              <a:tblPr firstRow="1" firstCol="1" bandRow="1">
                <a:tableStyleId>{3B4B98B0-60AC-42C2-AFA5-B58CD77FA1E5}</a:tableStyleId>
              </a:tblPr>
              <a:tblGrid>
                <a:gridCol w="2814429">
                  <a:extLst>
                    <a:ext uri="{9D8B030D-6E8A-4147-A177-3AD203B41FA5}">
                      <a16:colId xmlns:a16="http://schemas.microsoft.com/office/drawing/2014/main" val="20000"/>
                    </a:ext>
                  </a:extLst>
                </a:gridCol>
                <a:gridCol w="2814429">
                  <a:extLst>
                    <a:ext uri="{9D8B030D-6E8A-4147-A177-3AD203B41FA5}">
                      <a16:colId xmlns:a16="http://schemas.microsoft.com/office/drawing/2014/main" val="20001"/>
                    </a:ext>
                  </a:extLst>
                </a:gridCol>
                <a:gridCol w="2814429">
                  <a:extLst>
                    <a:ext uri="{9D8B030D-6E8A-4147-A177-3AD203B41FA5}">
                      <a16:colId xmlns:a16="http://schemas.microsoft.com/office/drawing/2014/main" val="20002"/>
                    </a:ext>
                  </a:extLst>
                </a:gridCol>
              </a:tblGrid>
              <a:tr h="196035">
                <a:tc>
                  <a:txBody>
                    <a:bodyPr/>
                    <a:lstStyle/>
                    <a:p>
                      <a:pPr algn="ctr">
                        <a:lnSpc>
                          <a:spcPct val="115000"/>
                        </a:lnSpc>
                        <a:spcAft>
                          <a:spcPts val="0"/>
                        </a:spcAft>
                      </a:pPr>
                      <a:r>
                        <a:rPr lang="en-GB" sz="2000" b="1" u="none" dirty="0">
                          <a:effectLst/>
                          <a:latin typeface="Sassoon Primary" pitchFamily="50" charset="0"/>
                          <a:ea typeface="Calibri"/>
                          <a:cs typeface="Times New Roman"/>
                        </a:rPr>
                        <a:t>Wednesday</a:t>
                      </a:r>
                    </a:p>
                  </a:txBody>
                  <a:tcPr marL="60688" marR="60688"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000" b="1" u="none" dirty="0">
                          <a:effectLst/>
                          <a:latin typeface="Sassoon Primary" pitchFamily="50" charset="0"/>
                        </a:rPr>
                        <a:t>Thursday</a:t>
                      </a:r>
                      <a:endParaRPr lang="en-GB" sz="2000" b="1" u="none" dirty="0">
                        <a:effectLst/>
                        <a:latin typeface="Sassoon Primary" pitchFamily="50" charset="0"/>
                        <a:ea typeface="Calibri"/>
                        <a:cs typeface="Times New Roman"/>
                      </a:endParaRPr>
                    </a:p>
                  </a:txBody>
                  <a:tcPr marL="60688" marR="60688" marT="0"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2000" b="1" u="none" dirty="0">
                          <a:effectLst/>
                          <a:latin typeface="Sassoon Primary" pitchFamily="50" charset="0"/>
                          <a:ea typeface="Calibri"/>
                          <a:cs typeface="Times New Roman"/>
                        </a:rPr>
                        <a:t>Friday</a:t>
                      </a:r>
                    </a:p>
                  </a:txBody>
                  <a:tcPr marL="60688" marR="60688" marT="0" marB="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0000">
                <a:tc>
                  <a:txBody>
                    <a:bodyPr/>
                    <a:lstStyle/>
                    <a:p>
                      <a:pPr algn="ctr">
                        <a:lnSpc>
                          <a:spcPct val="115000"/>
                        </a:lnSpc>
                        <a:spcAft>
                          <a:spcPts val="0"/>
                        </a:spcAft>
                      </a:pPr>
                      <a:r>
                        <a:rPr lang="en-GB" sz="1200" b="0" dirty="0">
                          <a:effectLst/>
                          <a:latin typeface="Sassoon Primary" pitchFamily="50" charset="0"/>
                        </a:rPr>
                        <a:t>Arrive at school normal time</a:t>
                      </a:r>
                      <a:endParaRPr lang="en-GB" sz="1200" b="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Get up</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Get up</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0000">
                <a:tc>
                  <a:txBody>
                    <a:bodyPr/>
                    <a:lstStyle/>
                    <a:p>
                      <a:pPr algn="ctr">
                        <a:lnSpc>
                          <a:spcPct val="115000"/>
                        </a:lnSpc>
                        <a:spcAft>
                          <a:spcPts val="0"/>
                        </a:spcAft>
                      </a:pPr>
                      <a:r>
                        <a:rPr lang="en-GB" sz="1200" b="0" dirty="0">
                          <a:effectLst/>
                          <a:latin typeface="Sassoon Primary" pitchFamily="50" charset="0"/>
                        </a:rPr>
                        <a:t>Coach leaves approx. 9:30am</a:t>
                      </a:r>
                      <a:endParaRPr lang="en-GB" sz="1200" b="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Breakfast 8:00am</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Breakfast 8:00am</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0000">
                <a:tc>
                  <a:txBody>
                    <a:bodyPr/>
                    <a:lstStyle/>
                    <a:p>
                      <a:pPr algn="ctr">
                        <a:lnSpc>
                          <a:spcPct val="115000"/>
                        </a:lnSpc>
                        <a:spcAft>
                          <a:spcPts val="0"/>
                        </a:spcAft>
                      </a:pPr>
                      <a:r>
                        <a:rPr lang="en-GB" sz="1200" b="0" dirty="0">
                          <a:effectLst/>
                          <a:latin typeface="Sassoon Primary" pitchFamily="50" charset="0"/>
                        </a:rPr>
                        <a:t>Arrive at PGL</a:t>
                      </a:r>
                      <a:r>
                        <a:rPr lang="en-GB" sz="1200" b="0" baseline="0" dirty="0">
                          <a:effectLst/>
                          <a:latin typeface="Sassoon Primary" pitchFamily="50" charset="0"/>
                        </a:rPr>
                        <a:t> </a:t>
                      </a:r>
                      <a:r>
                        <a:rPr lang="en-GB" sz="1200" b="0" dirty="0">
                          <a:effectLst/>
                          <a:latin typeface="Sassoon Primary" pitchFamily="50" charset="0"/>
                        </a:rPr>
                        <a:t>10.30am</a:t>
                      </a:r>
                      <a:endParaRPr lang="en-GB" sz="1200" b="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n-GB" sz="1200" b="1" dirty="0">
                          <a:effectLst/>
                          <a:latin typeface="Sassoon Primary" pitchFamily="50" charset="0"/>
                        </a:rPr>
                        <a:t>Morning</a:t>
                      </a:r>
                      <a:r>
                        <a:rPr lang="en-GB" sz="1200" b="1" baseline="0" dirty="0">
                          <a:effectLst/>
                          <a:latin typeface="Sassoon Primary" pitchFamily="50" charset="0"/>
                        </a:rPr>
                        <a:t> activities</a:t>
                      </a:r>
                      <a:endParaRPr lang="en-GB" sz="1200" b="1"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First activity 9:00am</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0000">
                <a:tc>
                  <a:txBody>
                    <a:bodyPr/>
                    <a:lstStyle/>
                    <a:p>
                      <a:pPr algn="ctr">
                        <a:lnSpc>
                          <a:spcPct val="115000"/>
                        </a:lnSpc>
                        <a:spcAft>
                          <a:spcPts val="0"/>
                        </a:spcAft>
                      </a:pPr>
                      <a:r>
                        <a:rPr lang="en-GB" sz="1200" b="0" dirty="0">
                          <a:effectLst/>
                          <a:latin typeface="Sassoon Primary" pitchFamily="50" charset="0"/>
                          <a:ea typeface="Calibri"/>
                          <a:cs typeface="Calibri" panose="020F0502020204030204" pitchFamily="34" charset="0"/>
                        </a:rPr>
                        <a:t>Snack</a:t>
                      </a:r>
                      <a:r>
                        <a:rPr lang="en-GB" sz="1200" b="0" baseline="0" dirty="0">
                          <a:effectLst/>
                          <a:latin typeface="Sassoon Primary" pitchFamily="50" charset="0"/>
                          <a:ea typeface="Calibri"/>
                          <a:cs typeface="Calibri" panose="020F0502020204030204" pitchFamily="34" charset="0"/>
                        </a:rPr>
                        <a:t> time!</a:t>
                      </a: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0"/>
                        </a:spcAft>
                      </a:pP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Sassoon Primary" pitchFamily="50" charset="0"/>
                        </a:rPr>
                        <a:t>Second activity 10:45am</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200" b="0" dirty="0">
                          <a:effectLst/>
                          <a:latin typeface="Sassoon Primary" pitchFamily="50" charset="0"/>
                          <a:ea typeface="Calibri"/>
                          <a:cs typeface="Calibri" panose="020F0502020204030204" pitchFamily="34" charset="0"/>
                        </a:rPr>
                        <a:t>Tour, safety chat,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200" b="0" dirty="0">
                          <a:effectLst/>
                          <a:latin typeface="Sassoon Primary" pitchFamily="50" charset="0"/>
                          <a:ea typeface="Calibri"/>
                          <a:cs typeface="Calibri" panose="020F0502020204030204" pitchFamily="34" charset="0"/>
                        </a:rPr>
                        <a:t>eat packed lunch</a:t>
                      </a: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Lunch </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Lunch 12:15pm</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0000">
                <a:tc>
                  <a:txBody>
                    <a:bodyPr/>
                    <a:lstStyle/>
                    <a:p>
                      <a:pPr marL="0" algn="ctr" defTabSz="914400" rtl="0" eaLnBrk="1" latinLnBrk="0" hangingPunct="1">
                        <a:lnSpc>
                          <a:spcPct val="115000"/>
                        </a:lnSpc>
                        <a:spcAft>
                          <a:spcPts val="0"/>
                        </a:spcAft>
                      </a:pPr>
                      <a:r>
                        <a:rPr lang="en-GB" sz="1200" b="0" kern="1200" dirty="0">
                          <a:solidFill>
                            <a:schemeClr val="tx1"/>
                          </a:solidFill>
                          <a:effectLst/>
                          <a:latin typeface="Sassoon Primary" pitchFamily="50" charset="0"/>
                          <a:ea typeface="+mn-ea"/>
                          <a:cs typeface="+mn-cs"/>
                        </a:rPr>
                        <a:t>Settle into rooms,</a:t>
                      </a:r>
                      <a:r>
                        <a:rPr lang="en-GB" sz="1200" b="0" kern="1200" baseline="0" dirty="0">
                          <a:solidFill>
                            <a:schemeClr val="tx1"/>
                          </a:solidFill>
                          <a:effectLst/>
                          <a:latin typeface="Sassoon Primary" pitchFamily="50" charset="0"/>
                          <a:ea typeface="+mn-ea"/>
                          <a:cs typeface="+mn-cs"/>
                        </a:rPr>
                        <a:t> </a:t>
                      </a:r>
                    </a:p>
                    <a:p>
                      <a:pPr marL="0" algn="ctr" defTabSz="914400" rtl="0" eaLnBrk="1" latinLnBrk="0" hangingPunct="1">
                        <a:lnSpc>
                          <a:spcPct val="115000"/>
                        </a:lnSpc>
                        <a:spcAft>
                          <a:spcPts val="0"/>
                        </a:spcAft>
                      </a:pPr>
                      <a:r>
                        <a:rPr lang="en-GB" sz="1200" b="0" kern="1200" baseline="0" dirty="0">
                          <a:solidFill>
                            <a:schemeClr val="tx1"/>
                          </a:solidFill>
                          <a:effectLst/>
                          <a:latin typeface="Sassoon Primary" pitchFamily="50" charset="0"/>
                          <a:ea typeface="+mn-ea"/>
                          <a:cs typeface="+mn-cs"/>
                        </a:rPr>
                        <a:t>unpack into cubby holes</a:t>
                      </a:r>
                      <a:r>
                        <a:rPr lang="en-GB" sz="1200" b="0" kern="1200" dirty="0">
                          <a:solidFill>
                            <a:schemeClr val="tx1"/>
                          </a:solidFill>
                          <a:effectLst/>
                          <a:latin typeface="Sassoon Primary" pitchFamily="50" charset="0"/>
                          <a:ea typeface="+mn-ea"/>
                          <a:cs typeface="+mn-cs"/>
                        </a:rPr>
                        <a:t>.</a:t>
                      </a: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n-GB" sz="1200" b="1" dirty="0">
                          <a:effectLst/>
                          <a:latin typeface="Sassoon Primary" pitchFamily="50" charset="0"/>
                        </a:rPr>
                        <a:t>Afternoon activities</a:t>
                      </a:r>
                      <a:endParaRPr lang="en-GB" sz="1200" b="1"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Leave </a:t>
                      </a:r>
                      <a:r>
                        <a:rPr lang="en-GB" sz="1200" dirty="0">
                          <a:effectLst/>
                          <a:latin typeface="Sassoon Primary" pitchFamily="50" charset="0"/>
                          <a:sym typeface="Wingdings" panose="05000000000000000000" pitchFamily="2" charset="2"/>
                        </a:rPr>
                        <a:t></a:t>
                      </a:r>
                      <a:r>
                        <a:rPr lang="en-GB" sz="1200" dirty="0">
                          <a:effectLst/>
                          <a:latin typeface="Sassoon Primary" pitchFamily="50" charset="0"/>
                        </a:rPr>
                        <a:t> 1.30pm</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0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200" b="1" dirty="0">
                          <a:effectLst/>
                          <a:latin typeface="Sassoon Primary" pitchFamily="50" charset="0"/>
                        </a:rPr>
                        <a:t>First activity afternoon</a:t>
                      </a:r>
                      <a:endParaRPr lang="en-GB" sz="1200" b="1"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0"/>
                        </a:spcAft>
                      </a:pP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Sassoon Primary" pitchFamily="50" charset="0"/>
                        </a:rPr>
                        <a:t>Arrive back at Highfield </a:t>
                      </a:r>
                      <a:r>
                        <a:rPr lang="en-GB" sz="1200" dirty="0">
                          <a:effectLst/>
                          <a:latin typeface="Sassoon Primary" pitchFamily="50" charset="0"/>
                          <a:sym typeface="Wingdings" panose="05000000000000000000" pitchFamily="2" charset="2"/>
                        </a:rPr>
                        <a:t></a:t>
                      </a:r>
                      <a:endParaRPr lang="en-GB" sz="1200" dirty="0">
                        <a:effectLst/>
                        <a:latin typeface="Sassoon Primary" pitchFamily="50" charset="0"/>
                      </a:endParaRPr>
                    </a:p>
                    <a:p>
                      <a:pPr algn="ctr">
                        <a:lnSpc>
                          <a:spcPct val="115000"/>
                        </a:lnSpc>
                        <a:spcAft>
                          <a:spcPts val="0"/>
                        </a:spcAft>
                      </a:pPr>
                      <a:r>
                        <a:rPr lang="en-GB" sz="1200" dirty="0">
                          <a:effectLst/>
                          <a:latin typeface="Sassoon Primary" pitchFamily="50" charset="0"/>
                        </a:rPr>
                        <a:t>before the end of the school day </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0000">
                <a:tc>
                  <a:txBody>
                    <a:bodyPr/>
                    <a:lstStyle/>
                    <a:p>
                      <a:pPr algn="ctr">
                        <a:lnSpc>
                          <a:spcPct val="115000"/>
                        </a:lnSpc>
                        <a:spcAft>
                          <a:spcPts val="0"/>
                        </a:spcAft>
                      </a:pPr>
                      <a:r>
                        <a:rPr lang="en-GB" sz="1200" b="0" dirty="0">
                          <a:effectLst/>
                          <a:latin typeface="Sassoon Primary" pitchFamily="50" charset="0"/>
                        </a:rPr>
                        <a:t>Evening Meal</a:t>
                      </a:r>
                      <a:endParaRPr lang="en-GB" sz="1200" b="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Evening meal 5:30pm</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a:lnSpc>
                          <a:spcPct val="115000"/>
                        </a:lnSpc>
                        <a:spcAft>
                          <a:spcPts val="0"/>
                        </a:spcAft>
                      </a:pPr>
                      <a:r>
                        <a:rPr lang="en-GB" sz="1200" dirty="0">
                          <a:effectLst/>
                          <a:latin typeface="Sassoon Primary" pitchFamily="50" charset="0"/>
                        </a:rPr>
                        <a:t> </a:t>
                      </a:r>
                    </a:p>
                    <a:p>
                      <a:pPr algn="ctr">
                        <a:lnSpc>
                          <a:spcPct val="115000"/>
                        </a:lnSpc>
                        <a:spcAft>
                          <a:spcPts val="0"/>
                        </a:spcAft>
                      </a:pPr>
                      <a:r>
                        <a:rPr lang="en-GB" sz="1200" dirty="0">
                          <a:effectLst/>
                          <a:latin typeface="Sassoon Primary" pitchFamily="50" charset="0"/>
                        </a:rPr>
                        <a:t> </a:t>
                      </a:r>
                    </a:p>
                    <a:p>
                      <a:pPr algn="ctr">
                        <a:lnSpc>
                          <a:spcPct val="115000"/>
                        </a:lnSpc>
                        <a:spcAft>
                          <a:spcPts val="0"/>
                        </a:spcAft>
                      </a:pPr>
                      <a:r>
                        <a:rPr lang="en-GB" sz="1200" dirty="0">
                          <a:effectLst/>
                          <a:latin typeface="Sassoon Primary" pitchFamily="50" charset="0"/>
                        </a:rPr>
                        <a:t> </a:t>
                      </a:r>
                    </a:p>
                    <a:p>
                      <a:pPr algn="ctr">
                        <a:lnSpc>
                          <a:spcPct val="115000"/>
                        </a:lnSpc>
                        <a:spcAft>
                          <a:spcPts val="0"/>
                        </a:spcAft>
                      </a:pPr>
                      <a:r>
                        <a:rPr lang="en-GB" sz="1200" dirty="0">
                          <a:effectLst/>
                          <a:latin typeface="Sassoon Primary" pitchFamily="50" charset="0"/>
                        </a:rPr>
                        <a:t> </a:t>
                      </a:r>
                    </a:p>
                    <a:p>
                      <a:pPr algn="ctr">
                        <a:lnSpc>
                          <a:spcPct val="115000"/>
                        </a:lnSpc>
                        <a:spcAft>
                          <a:spcPts val="0"/>
                        </a:spcAft>
                      </a:pPr>
                      <a:r>
                        <a:rPr lang="en-GB" sz="1200" dirty="0">
                          <a:effectLst/>
                          <a:latin typeface="Sassoon Primary" pitchFamily="50" charset="0"/>
                        </a:rPr>
                        <a:t> </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00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200" b="0" dirty="0">
                          <a:effectLst/>
                          <a:latin typeface="Sassoon Primary" pitchFamily="50" charset="0"/>
                        </a:rPr>
                        <a:t>Evening activity</a:t>
                      </a:r>
                      <a:endParaRPr lang="en-GB" sz="1200" b="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Visit to the shop</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0"/>
                        </a:spcAft>
                      </a:pPr>
                      <a:r>
                        <a:rPr lang="en-GB" sz="1200" dirty="0">
                          <a:effectLst/>
                          <a:latin typeface="Sassoon Primary" pitchFamily="50" charset="0"/>
                        </a:rPr>
                        <a:t> </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60000">
                <a:tc>
                  <a:txBody>
                    <a:bodyPr/>
                    <a:lstStyle/>
                    <a:p>
                      <a:pPr algn="ctr">
                        <a:lnSpc>
                          <a:spcPct val="115000"/>
                        </a:lnSpc>
                        <a:spcAft>
                          <a:spcPts val="0"/>
                        </a:spcAft>
                      </a:pPr>
                      <a:r>
                        <a:rPr lang="en-GB" sz="1200" b="0" dirty="0">
                          <a:effectLst/>
                          <a:latin typeface="Sassoon Primary" pitchFamily="50" charset="0"/>
                        </a:rPr>
                        <a:t>Return to centre for </a:t>
                      </a:r>
                    </a:p>
                    <a:p>
                      <a:pPr algn="ctr">
                        <a:lnSpc>
                          <a:spcPct val="115000"/>
                        </a:lnSpc>
                        <a:spcAft>
                          <a:spcPts val="0"/>
                        </a:spcAft>
                      </a:pPr>
                      <a:r>
                        <a:rPr lang="en-GB" sz="1200" b="0" dirty="0">
                          <a:effectLst/>
                          <a:latin typeface="Sassoon Primary" pitchFamily="50" charset="0"/>
                        </a:rPr>
                        <a:t>supper</a:t>
                      </a:r>
                      <a:endParaRPr lang="en-GB" sz="1200" b="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Evening activity</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0"/>
                        </a:spcAft>
                      </a:pPr>
                      <a:r>
                        <a:rPr lang="en-GB" sz="1200" dirty="0">
                          <a:effectLst/>
                          <a:latin typeface="Sassoon Primary" pitchFamily="50" charset="0"/>
                        </a:rPr>
                        <a:t> </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60000">
                <a:tc>
                  <a:txBody>
                    <a:bodyPr/>
                    <a:lstStyle/>
                    <a:p>
                      <a:pPr algn="ctr">
                        <a:lnSpc>
                          <a:spcPct val="115000"/>
                        </a:lnSpc>
                        <a:spcAft>
                          <a:spcPts val="0"/>
                        </a:spcAft>
                      </a:pPr>
                      <a:r>
                        <a:rPr lang="en-GB" sz="1200" b="0" dirty="0">
                          <a:effectLst/>
                          <a:latin typeface="Sassoon Primary" pitchFamily="50" charset="0"/>
                        </a:rPr>
                        <a:t>Lights out 8:30pm</a:t>
                      </a:r>
                      <a:endParaRPr lang="en-GB" sz="1200" b="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0" dirty="0">
                          <a:effectLst/>
                          <a:latin typeface="Sassoon Primary" pitchFamily="50" charset="0"/>
                        </a:rPr>
                        <a:t>Return to centre for </a:t>
                      </a:r>
                    </a:p>
                    <a:p>
                      <a:pPr algn="ctr">
                        <a:lnSpc>
                          <a:spcPct val="115000"/>
                        </a:lnSpc>
                        <a:spcAft>
                          <a:spcPts val="0"/>
                        </a:spcAft>
                      </a:pPr>
                      <a:r>
                        <a:rPr lang="en-GB" sz="1200" b="0" dirty="0">
                          <a:effectLst/>
                          <a:latin typeface="Sassoon Primary" pitchFamily="50" charset="0"/>
                        </a:rPr>
                        <a:t>supper</a:t>
                      </a:r>
                      <a:endParaRPr lang="en-GB" sz="1200" b="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0"/>
                        </a:spcAft>
                      </a:pPr>
                      <a:r>
                        <a:rPr lang="en-GB" sz="1200" dirty="0">
                          <a:effectLst/>
                          <a:latin typeface="Sassoon Primary" pitchFamily="50" charset="0"/>
                        </a:rPr>
                        <a:t> </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60000">
                <a:tc>
                  <a:txBody>
                    <a:bodyPr/>
                    <a:lstStyle/>
                    <a:p>
                      <a:endParaRPr lang="en-GB" dirty="0">
                        <a:latin typeface="Sassoon Primary" pitchFamily="50" charset="0"/>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dirty="0">
                          <a:effectLst/>
                          <a:latin typeface="Sassoon Primary" pitchFamily="50" charset="0"/>
                        </a:rPr>
                        <a:t>Lights out 8:30pm</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lnSpc>
                          <a:spcPct val="115000"/>
                        </a:lnSpc>
                        <a:spcAft>
                          <a:spcPts val="0"/>
                        </a:spcAft>
                      </a:pPr>
                      <a:r>
                        <a:rPr lang="en-GB" sz="1200" dirty="0">
                          <a:effectLst/>
                          <a:latin typeface="Sassoon Primary" pitchFamily="50" charset="0"/>
                        </a:rPr>
                        <a:t> </a:t>
                      </a:r>
                      <a:endParaRPr lang="en-GB" sz="1200" dirty="0">
                        <a:effectLst/>
                        <a:latin typeface="Sassoon Primary" pitchFamily="50" charset="0"/>
                        <a:ea typeface="Calibri"/>
                        <a:cs typeface="Times New Roman"/>
                      </a:endParaRPr>
                    </a:p>
                  </a:txBody>
                  <a:tcPr marL="60688" marR="606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1065240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G:\Marketing\Branding\JCA\3780 JCA Page Template AW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971"/>
          <a:stretch/>
        </p:blipFill>
        <p:spPr bwMode="auto">
          <a:xfrm>
            <a:off x="-28575" y="3051"/>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ChangeArrowheads="1"/>
          </p:cNvSpPr>
          <p:nvPr/>
        </p:nvSpPr>
        <p:spPr bwMode="auto">
          <a:xfrm>
            <a:off x="305176" y="1091216"/>
            <a:ext cx="5706983"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School staff attending</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sp>
        <p:nvSpPr>
          <p:cNvPr id="9" name="Rectangle 2"/>
          <p:cNvSpPr>
            <a:spLocks noChangeArrowheads="1"/>
          </p:cNvSpPr>
          <p:nvPr/>
        </p:nvSpPr>
        <p:spPr bwMode="auto">
          <a:xfrm>
            <a:off x="1974850" y="1533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462161" y="1874408"/>
            <a:ext cx="8229600" cy="4525963"/>
          </a:xfrm>
        </p:spPr>
        <p:txBody>
          <a:bodyPr>
            <a:normAutofit/>
          </a:bodyPr>
          <a:lstStyle/>
          <a:p>
            <a:pPr marL="0" indent="0">
              <a:buNone/>
            </a:pPr>
            <a:r>
              <a:rPr lang="en-GB" sz="2800" dirty="0">
                <a:latin typeface="Sassoon Primary" pitchFamily="50" charset="0"/>
              </a:rPr>
              <a:t>The Year 4 and 5 Team!</a:t>
            </a:r>
          </a:p>
          <a:p>
            <a:pPr marL="0" indent="0">
              <a:buNone/>
            </a:pPr>
            <a:endParaRPr lang="en-GB" sz="2800" dirty="0">
              <a:latin typeface="Sassoon Primary" pitchFamily="50" charset="0"/>
            </a:endParaRPr>
          </a:p>
          <a:p>
            <a:r>
              <a:rPr lang="en-GB" sz="2800" dirty="0">
                <a:latin typeface="Sassoon Primary" pitchFamily="50" charset="0"/>
              </a:rPr>
              <a:t>Mr Bull</a:t>
            </a:r>
          </a:p>
          <a:p>
            <a:r>
              <a:rPr lang="en-GB" sz="2800" dirty="0">
                <a:latin typeface="Sassoon Primary" pitchFamily="50" charset="0"/>
              </a:rPr>
              <a:t>Miss Beardsall</a:t>
            </a:r>
          </a:p>
          <a:p>
            <a:r>
              <a:rPr lang="en-GB" sz="2800" dirty="0">
                <a:latin typeface="Sassoon Primary" pitchFamily="50" charset="0"/>
              </a:rPr>
              <a:t>Mr Howarth </a:t>
            </a:r>
          </a:p>
          <a:p>
            <a:r>
              <a:rPr lang="en-GB" sz="2800" dirty="0">
                <a:latin typeface="Sassoon Primary" pitchFamily="50" charset="0"/>
              </a:rPr>
              <a:t>Mrs Henderson</a:t>
            </a:r>
          </a:p>
          <a:p>
            <a:r>
              <a:rPr lang="en-GB" sz="2800" dirty="0">
                <a:latin typeface="Sassoon Primary" pitchFamily="50" charset="0"/>
              </a:rPr>
              <a:t>Miss Gregory</a:t>
            </a:r>
          </a:p>
        </p:txBody>
      </p:sp>
    </p:spTree>
    <p:extLst>
      <p:ext uri="{BB962C8B-B14F-4D97-AF65-F5344CB8AC3E}">
        <p14:creationId xmlns:p14="http://schemas.microsoft.com/office/powerpoint/2010/main" val="353817736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G:\Marketing\Branding\JCA\3780 JCA Page Template AW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971"/>
          <a:stretch/>
        </p:blipFill>
        <p:spPr bwMode="auto">
          <a:xfrm>
            <a:off x="-31314" y="0"/>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ChangeArrowheads="1"/>
          </p:cNvSpPr>
          <p:nvPr/>
        </p:nvSpPr>
        <p:spPr bwMode="auto">
          <a:xfrm>
            <a:off x="305177" y="1091216"/>
            <a:ext cx="4271784"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Wednesday Morning</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sp>
        <p:nvSpPr>
          <p:cNvPr id="9" name="Rectangle 2"/>
          <p:cNvSpPr>
            <a:spLocks noChangeArrowheads="1"/>
          </p:cNvSpPr>
          <p:nvPr/>
        </p:nvSpPr>
        <p:spPr bwMode="auto">
          <a:xfrm>
            <a:off x="1974850" y="1533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305177" y="1846461"/>
            <a:ext cx="8229600" cy="4525963"/>
          </a:xfrm>
        </p:spPr>
        <p:txBody>
          <a:bodyPr>
            <a:normAutofit lnSpcReduction="10000"/>
          </a:bodyPr>
          <a:lstStyle/>
          <a:p>
            <a:r>
              <a:rPr lang="en-GB" sz="1600" dirty="0">
                <a:latin typeface="Sassoon Primary" pitchFamily="50" charset="0"/>
              </a:rPr>
              <a:t>Please make arrangements so that children can get to school on time.</a:t>
            </a:r>
          </a:p>
          <a:p>
            <a:r>
              <a:rPr lang="en-GB" sz="1600" dirty="0">
                <a:latin typeface="Sassoon Primary" pitchFamily="50" charset="0"/>
              </a:rPr>
              <a:t>Once children come to school, the children come into the hall first to drop their luggage off and say their goodbyes before going to the classroom for registration . </a:t>
            </a:r>
          </a:p>
          <a:p>
            <a:r>
              <a:rPr lang="en-GB" sz="1600" dirty="0">
                <a:latin typeface="Sassoon Primary" pitchFamily="50" charset="0"/>
              </a:rPr>
              <a:t>Suitcases need to be labelled with your child’s name and name of school.</a:t>
            </a:r>
          </a:p>
          <a:p>
            <a:r>
              <a:rPr lang="en-GB" sz="1600" dirty="0">
                <a:latin typeface="Sassoon Primary" pitchFamily="50" charset="0"/>
              </a:rPr>
              <a:t>Medicines must be labelled and handed to Mrs Henderson (Y5) or Miss Beardsall (Y4)</a:t>
            </a:r>
          </a:p>
          <a:p>
            <a:r>
              <a:rPr lang="en-GB" sz="1600" dirty="0">
                <a:latin typeface="Sassoon Primary" pitchFamily="50" charset="0"/>
              </a:rPr>
              <a:t>If your child gets travel-sick, please administer travel-sickness tablets with departure time in mind. They will be placed near the front of the coach, so please let your child’s teacher know.</a:t>
            </a:r>
          </a:p>
          <a:p>
            <a:r>
              <a:rPr lang="en-GB" sz="1600" dirty="0">
                <a:latin typeface="Sassoon Primary" pitchFamily="50" charset="0"/>
              </a:rPr>
              <a:t>Form Cs give teachers consent to administer medication provided if needed, but staff will call home before doing so.</a:t>
            </a:r>
          </a:p>
          <a:p>
            <a:r>
              <a:rPr lang="en-GB" sz="1600" dirty="0">
                <a:latin typeface="Sassoon Primary" pitchFamily="50" charset="0"/>
              </a:rPr>
              <a:t>Children will need a packed lunch for the first day. Please ensure the children do not pack this in their suitcase. This should be in a disposable bag that the children will take onto the coach.</a:t>
            </a:r>
          </a:p>
          <a:p>
            <a:r>
              <a:rPr lang="en-GB" sz="1600" dirty="0">
                <a:latin typeface="Sassoon Primary" pitchFamily="50" charset="0"/>
              </a:rPr>
              <a:t>If free school meals please let us know by 22</a:t>
            </a:r>
            <a:r>
              <a:rPr lang="en-GB" sz="1600" baseline="30000" dirty="0">
                <a:latin typeface="Sassoon Primary" pitchFamily="50" charset="0"/>
              </a:rPr>
              <a:t>nd</a:t>
            </a:r>
            <a:r>
              <a:rPr lang="en-GB" sz="1600" dirty="0">
                <a:latin typeface="Sassoon Primary" pitchFamily="50" charset="0"/>
              </a:rPr>
              <a:t> April for a pack lunch to be made.</a:t>
            </a:r>
          </a:p>
          <a:p>
            <a:r>
              <a:rPr lang="en-GB" sz="1600" dirty="0">
                <a:latin typeface="Sassoon Primary" pitchFamily="50" charset="0"/>
              </a:rPr>
              <a:t>Any pocket money should be placed into an </a:t>
            </a:r>
            <a:r>
              <a:rPr lang="en-GB" sz="1600" b="1" dirty="0">
                <a:latin typeface="Sassoon Primary" pitchFamily="50" charset="0"/>
              </a:rPr>
              <a:t>named envelope </a:t>
            </a:r>
            <a:r>
              <a:rPr lang="en-GB" sz="1600" dirty="0">
                <a:latin typeface="Sassoon Primary" pitchFamily="50" charset="0"/>
              </a:rPr>
              <a:t>and handed to Mr Howarth (Year 5) or Mr Bull (Year 4) (no more than £5).</a:t>
            </a:r>
          </a:p>
        </p:txBody>
      </p:sp>
      <p:pic>
        <p:nvPicPr>
          <p:cNvPr id="2050" name="Picture 2" descr="C:\Users\asjppblenkiron\AppData\Local\Microsoft\Windows\INetCache\IE\O3UYIUPP\800px-Medicine_Drug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0525" y="6052090"/>
            <a:ext cx="1128013" cy="69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15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G:\Marketing\Branding\JCA\3780 JCA Page Template AW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971"/>
          <a:stretch/>
        </p:blipFill>
        <p:spPr bwMode="auto">
          <a:xfrm>
            <a:off x="-28575" y="3051"/>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ChangeArrowheads="1"/>
          </p:cNvSpPr>
          <p:nvPr/>
        </p:nvSpPr>
        <p:spPr bwMode="auto">
          <a:xfrm>
            <a:off x="305177" y="1091216"/>
            <a:ext cx="5202928"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Luxuries</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sp>
        <p:nvSpPr>
          <p:cNvPr id="9" name="Rectangle 2"/>
          <p:cNvSpPr>
            <a:spLocks noChangeArrowheads="1"/>
          </p:cNvSpPr>
          <p:nvPr/>
        </p:nvSpPr>
        <p:spPr bwMode="auto">
          <a:xfrm>
            <a:off x="1974850" y="1533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462161" y="1874408"/>
            <a:ext cx="8229600" cy="4525963"/>
          </a:xfrm>
        </p:spPr>
        <p:txBody>
          <a:bodyPr>
            <a:normAutofit/>
          </a:bodyPr>
          <a:lstStyle/>
          <a:p>
            <a:endParaRPr lang="en-GB" sz="2000" dirty="0">
              <a:latin typeface="Sassoon Primary" pitchFamily="50" charset="0"/>
            </a:endParaRPr>
          </a:p>
          <a:p>
            <a:r>
              <a:rPr lang="en-GB" sz="2000" u="sng" dirty="0">
                <a:latin typeface="Sassoon Primary" pitchFamily="50" charset="0"/>
              </a:rPr>
              <a:t>Reasonably sized </a:t>
            </a:r>
            <a:r>
              <a:rPr lang="en-GB" sz="2000" dirty="0">
                <a:latin typeface="Sassoon Primary" pitchFamily="50" charset="0"/>
              </a:rPr>
              <a:t>teddies are allowed.</a:t>
            </a:r>
          </a:p>
          <a:p>
            <a:r>
              <a:rPr lang="en-GB" sz="2000" dirty="0">
                <a:latin typeface="Sassoon Primary" pitchFamily="50" charset="0"/>
              </a:rPr>
              <a:t>But consider how you would feel if they were damaged or lost…</a:t>
            </a:r>
          </a:p>
          <a:p>
            <a:r>
              <a:rPr lang="en-GB" sz="2000" dirty="0">
                <a:latin typeface="Sassoon Primary" pitchFamily="50" charset="0"/>
              </a:rPr>
              <a:t>A book, magazine or activity book to read at night-time.</a:t>
            </a:r>
          </a:p>
          <a:p>
            <a:endParaRPr lang="en-GB" sz="2000" dirty="0">
              <a:latin typeface="Sassoon Primary" pitchFamily="50" charset="0"/>
            </a:endParaRPr>
          </a:p>
          <a:p>
            <a:endParaRPr lang="en-GB" sz="2000" dirty="0">
              <a:latin typeface="Sassoon Primary" pitchFamily="50" charset="0"/>
            </a:endParaRPr>
          </a:p>
        </p:txBody>
      </p:sp>
      <p:pic>
        <p:nvPicPr>
          <p:cNvPr id="6" name="Picture 5" descr="Closeup Photography of Brown &lt;strong&gt;Teddy&lt;/strong&gt; Bear · Free Stock 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857" y="4293096"/>
            <a:ext cx="2258219" cy="1584176"/>
          </a:xfrm>
          <a:prstGeom prst="rect">
            <a:avLst/>
          </a:prstGeom>
        </p:spPr>
      </p:pic>
    </p:spTree>
    <p:extLst>
      <p:ext uri="{BB962C8B-B14F-4D97-AF65-F5344CB8AC3E}">
        <p14:creationId xmlns:p14="http://schemas.microsoft.com/office/powerpoint/2010/main" val="276926503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G:\Marketing\Branding\JCA\3780 JCA Page Template AW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971"/>
          <a:stretch/>
        </p:blipFill>
        <p:spPr bwMode="auto">
          <a:xfrm>
            <a:off x="-28575" y="3051"/>
            <a:ext cx="9177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5"/>
          <p:cNvSpPr txBox="1">
            <a:spLocks noChangeArrowheads="1"/>
          </p:cNvSpPr>
          <p:nvPr/>
        </p:nvSpPr>
        <p:spPr bwMode="auto">
          <a:xfrm>
            <a:off x="305177" y="1091216"/>
            <a:ext cx="5202928" cy="63935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a:solidFill>
                  <a:srgbClr val="FFFFFF"/>
                </a:solidFill>
                <a:latin typeface="KG Second Chances Solid" panose="02000000000000000000" pitchFamily="2" charset="0"/>
                <a:ea typeface="MS Mincho" pitchFamily="49" charset="-128"/>
                <a:cs typeface="Times New Roman" pitchFamily="18" charset="0"/>
              </a:rPr>
              <a:t>NOT ALLOWED!</a:t>
            </a:r>
            <a:endParaRPr kumimoji="0" lang="en-US" altLang="en-US" sz="1800" b="1" i="0" u="none" strike="noStrike" cap="none" normalizeH="0" baseline="0" dirty="0">
              <a:ln>
                <a:noFill/>
              </a:ln>
              <a:solidFill>
                <a:schemeClr val="tx1"/>
              </a:solidFill>
              <a:effectLst/>
              <a:latin typeface="KG Second Chances Solid" panose="02000000000000000000" pitchFamily="2" charset="0"/>
              <a:cs typeface="Arial" pitchFamily="34" charset="0"/>
            </a:endParaRPr>
          </a:p>
        </p:txBody>
      </p:sp>
      <p:sp>
        <p:nvSpPr>
          <p:cNvPr id="9" name="Rectangle 2"/>
          <p:cNvSpPr>
            <a:spLocks noChangeArrowheads="1"/>
          </p:cNvSpPr>
          <p:nvPr/>
        </p:nvSpPr>
        <p:spPr bwMode="auto">
          <a:xfrm>
            <a:off x="1974850" y="1533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462161" y="1874408"/>
            <a:ext cx="8229600" cy="4525963"/>
          </a:xfrm>
        </p:spPr>
        <p:txBody>
          <a:bodyPr>
            <a:normAutofit/>
          </a:bodyPr>
          <a:lstStyle/>
          <a:p>
            <a:pPr marL="0" indent="0">
              <a:buNone/>
            </a:pPr>
            <a:endParaRPr lang="en-GB" sz="1600" dirty="0">
              <a:latin typeface="Sassoon Primary" pitchFamily="50" charset="0"/>
            </a:endParaRPr>
          </a:p>
          <a:p>
            <a:r>
              <a:rPr lang="en-GB" sz="2000" dirty="0">
                <a:latin typeface="Sassoon Primary" pitchFamily="50" charset="0"/>
              </a:rPr>
              <a:t>Mobile phones or cameras</a:t>
            </a:r>
          </a:p>
          <a:p>
            <a:r>
              <a:rPr lang="en-GB" sz="2000" dirty="0">
                <a:latin typeface="Sassoon Primary" pitchFamily="50" charset="0"/>
              </a:rPr>
              <a:t>Computer games or handheld consoles </a:t>
            </a:r>
          </a:p>
          <a:p>
            <a:r>
              <a:rPr lang="en-US" sz="2000" dirty="0">
                <a:latin typeface="Sassoon Primary" pitchFamily="50" charset="0"/>
              </a:rPr>
              <a:t>Jewellery or watches (studs in ears allowed)</a:t>
            </a:r>
          </a:p>
          <a:p>
            <a:r>
              <a:rPr lang="en-US" sz="2000" dirty="0">
                <a:latin typeface="Sassoon Primary" pitchFamily="50" charset="0"/>
              </a:rPr>
              <a:t>iPods, tablets, smart watches</a:t>
            </a:r>
          </a:p>
          <a:p>
            <a:r>
              <a:rPr lang="en-US" sz="2000" dirty="0">
                <a:latin typeface="Sassoon Primary" pitchFamily="50" charset="0"/>
              </a:rPr>
              <a:t>Other items of value or sentimental value</a:t>
            </a:r>
          </a:p>
          <a:p>
            <a:r>
              <a:rPr lang="en-GB" sz="2000" dirty="0">
                <a:latin typeface="Sassoon Primary" pitchFamily="50" charset="0"/>
              </a:rPr>
              <a:t>Sharp or dangerous objects</a:t>
            </a:r>
          </a:p>
          <a:p>
            <a:pPr marL="0" indent="0">
              <a:buNone/>
            </a:pPr>
            <a:endParaRPr lang="en-GB" sz="2000" dirty="0">
              <a:latin typeface="Sassoon Primary" pitchFamily="50" charset="0"/>
            </a:endParaRPr>
          </a:p>
          <a:p>
            <a:r>
              <a:rPr lang="en-GB" sz="2000" dirty="0">
                <a:latin typeface="Sassoon Primary" pitchFamily="50" charset="0"/>
              </a:rPr>
              <a:t>Snacks or drinks aren’t necessary</a:t>
            </a:r>
          </a:p>
          <a:p>
            <a:pPr marL="0" indent="0">
              <a:buNone/>
            </a:pPr>
            <a:r>
              <a:rPr lang="en-GB" sz="2000" dirty="0">
                <a:latin typeface="Sassoon Primary" pitchFamily="50" charset="0"/>
              </a:rPr>
              <a:t>(except those in the Wednesday lunch)</a:t>
            </a:r>
          </a:p>
          <a:p>
            <a:pPr marL="0" indent="0">
              <a:buNone/>
            </a:pPr>
            <a:endParaRPr lang="en-GB" sz="2000" dirty="0">
              <a:latin typeface="Sassoon Primary" pitchFamily="50" charset="0"/>
            </a:endParaRPr>
          </a:p>
          <a:p>
            <a:pPr marL="0" indent="0">
              <a:buNone/>
            </a:pPr>
            <a:endParaRPr lang="en-GB" sz="1600" dirty="0">
              <a:latin typeface="Sassoon Primary" pitchFamily="50" charset="0"/>
            </a:endParaRPr>
          </a:p>
          <a:p>
            <a:pPr marL="0" indent="0">
              <a:buNone/>
            </a:pPr>
            <a:endParaRPr lang="en-GB" sz="1600" dirty="0">
              <a:latin typeface="Sassoon Primary" pitchFamily="50" charset="0"/>
            </a:endParaRPr>
          </a:p>
        </p:txBody>
      </p:sp>
      <p:pic>
        <p:nvPicPr>
          <p:cNvPr id="4" name="Picture 2" descr="C:\Users\asjppblenkiron\AppData\Local\Microsoft\Windows\INetCache\IE\FILUGC88\1200px-Microsoft-Xbox-One-Console-Set-wKinec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5458" y="4149080"/>
            <a:ext cx="3491880" cy="2293001"/>
          </a:xfrm>
          <a:prstGeom prst="rect">
            <a:avLst/>
          </a:prstGeom>
          <a:noFill/>
          <a:extLst>
            <a:ext uri="{909E8E84-426E-40DD-AFC4-6F175D3DCCD1}">
              <a14:hiddenFill xmlns:a14="http://schemas.microsoft.com/office/drawing/2010/main">
                <a:solidFill>
                  <a:srgbClr val="FFFFFF"/>
                </a:solidFill>
              </a14:hiddenFill>
            </a:ext>
          </a:extLst>
        </p:spPr>
      </p:pic>
      <p:sp>
        <p:nvSpPr>
          <p:cNvPr id="6" name="Multiply 5"/>
          <p:cNvSpPr/>
          <p:nvPr/>
        </p:nvSpPr>
        <p:spPr>
          <a:xfrm>
            <a:off x="5580112" y="4149080"/>
            <a:ext cx="3120808" cy="305285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9657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75E5872CDD684AA13A6753DC6FC888" ma:contentTypeVersion="13" ma:contentTypeDescription="Create a new document." ma:contentTypeScope="" ma:versionID="29dea22f9b171d58e45bd5a6b305b4ac">
  <xsd:schema xmlns:xsd="http://www.w3.org/2001/XMLSchema" xmlns:xs="http://www.w3.org/2001/XMLSchema" xmlns:p="http://schemas.microsoft.com/office/2006/metadata/properties" xmlns:ns3="056e3577-e883-419b-85a3-6b4e54b750b5" xmlns:ns4="fa037b0c-d24a-49e4-a1a2-69c8c5f436ec" targetNamespace="http://schemas.microsoft.com/office/2006/metadata/properties" ma:root="true" ma:fieldsID="c56136ddecd437cc7a93bceaf86fbe6c" ns3:_="" ns4:_="">
    <xsd:import namespace="056e3577-e883-419b-85a3-6b4e54b750b5"/>
    <xsd:import namespace="fa037b0c-d24a-49e4-a1a2-69c8c5f436e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e3577-e883-419b-85a3-6b4e54b75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037b0c-d24a-49e4-a1a2-69c8c5f436e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4F4391-8BC0-4EB2-B224-3A2FCD9C0D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e3577-e883-419b-85a3-6b4e54b750b5"/>
    <ds:schemaRef ds:uri="fa037b0c-d24a-49e4-a1a2-69c8c5f436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1F2A1E-25FB-410A-9322-E2FD1C4E66B1}">
  <ds:schemaRefs>
    <ds:schemaRef ds:uri="http://schemas.microsoft.com/sharepoint/v3/contenttype/forms"/>
  </ds:schemaRefs>
</ds:datastoreItem>
</file>

<file path=customXml/itemProps3.xml><?xml version="1.0" encoding="utf-8"?>
<ds:datastoreItem xmlns:ds="http://schemas.openxmlformats.org/officeDocument/2006/customXml" ds:itemID="{B1788865-9097-4EF6-B535-0B5DBC368605}">
  <ds:schemaRefs>
    <ds:schemaRef ds:uri="http://www.w3.org/XML/1998/namespace"/>
    <ds:schemaRef ds:uri="http://purl.org/dc/elements/1.1/"/>
    <ds:schemaRef ds:uri="http://schemas.microsoft.com/office/infopath/2007/PartnerControls"/>
    <ds:schemaRef ds:uri="http://schemas.microsoft.com/office/2006/documentManagement/types"/>
    <ds:schemaRef ds:uri="http://purl.org/dc/dcmitype/"/>
    <ds:schemaRef ds:uri="fa037b0c-d24a-49e4-a1a2-69c8c5f436ec"/>
    <ds:schemaRef ds:uri="http://purl.org/dc/terms/"/>
    <ds:schemaRef ds:uri="http://schemas.openxmlformats.org/package/2006/metadata/core-properties"/>
    <ds:schemaRef ds:uri="056e3577-e883-419b-85a3-6b4e54b750b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4703</TotalTime>
  <Words>1065</Words>
  <Application>Microsoft Office PowerPoint</Application>
  <PresentationFormat>On-screen Show (4:3)</PresentationFormat>
  <Paragraphs>167</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KG Second Chances Solid</vt:lpstr>
      <vt:lpstr>Sassoon Primary</vt:lpstr>
      <vt:lpstr>Wingdings</vt:lpstr>
      <vt:lpstr>Office Theme</vt:lpstr>
      <vt:lpstr>PowerPoint Presentation</vt:lpstr>
      <vt:lpstr>About Boreatton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at Boreatton Park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FLM</dc:creator>
  <cp:lastModifiedBy>Phil Bull</cp:lastModifiedBy>
  <cp:revision>148</cp:revision>
  <cp:lastPrinted>2022-03-16T09:53:02Z</cp:lastPrinted>
  <dcterms:created xsi:type="dcterms:W3CDTF">2016-10-05T14:35:18Z</dcterms:created>
  <dcterms:modified xsi:type="dcterms:W3CDTF">2026-03-26T23:25:58Z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0x010100C175E5872CDD684AA13A6753DC6FC888</vt:lpwstr>
  </property>
</Properties>
</file>