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9"/>
  </p:notesMasterIdLst>
  <p:sldIdLst>
    <p:sldId id="520" r:id="rId5"/>
    <p:sldId id="386" r:id="rId6"/>
    <p:sldId id="388" r:id="rId7"/>
    <p:sldId id="415" r:id="rId8"/>
    <p:sldId id="502" r:id="rId9"/>
    <p:sldId id="503" r:id="rId10"/>
    <p:sldId id="504" r:id="rId11"/>
    <p:sldId id="505" r:id="rId12"/>
    <p:sldId id="506" r:id="rId13"/>
    <p:sldId id="507" r:id="rId14"/>
    <p:sldId id="508" r:id="rId15"/>
    <p:sldId id="509" r:id="rId16"/>
    <p:sldId id="510" r:id="rId17"/>
    <p:sldId id="511" r:id="rId18"/>
    <p:sldId id="512" r:id="rId19"/>
    <p:sldId id="513" r:id="rId20"/>
    <p:sldId id="514" r:id="rId21"/>
    <p:sldId id="515" r:id="rId22"/>
    <p:sldId id="516" r:id="rId23"/>
    <p:sldId id="517" r:id="rId24"/>
    <p:sldId id="518" r:id="rId25"/>
    <p:sldId id="519" r:id="rId26"/>
    <p:sldId id="448" r:id="rId27"/>
    <p:sldId id="430" r:id="rId28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1400" userDrawn="1">
          <p15:clr>
            <a:srgbClr val="A4A3A4"/>
          </p15:clr>
        </p15:guide>
        <p15:guide id="2" orient="horz" userDrawn="1">
          <p15:clr>
            <a:srgbClr val="A4A3A4"/>
          </p15:clr>
        </p15:guide>
        <p15:guide id="3" pos="2869" userDrawn="1">
          <p15:clr>
            <a:srgbClr val="A4A3A4"/>
          </p15:clr>
        </p15:guide>
        <p15:guide id="4" orient="horz" pos="1718" userDrawn="1">
          <p15:clr>
            <a:srgbClr val="A4A3A4"/>
          </p15:clr>
        </p15:guide>
        <p15:guide id="5" orient="horz" pos="3770" userDrawn="1">
          <p15:clr>
            <a:srgbClr val="A4A3A4"/>
          </p15:clr>
        </p15:guide>
        <p15:guide id="6" pos="17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h Johnson" initials="JJ" lastIdx="2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A3A7"/>
    <a:srgbClr val="F0F0F0"/>
    <a:srgbClr val="38D5D6"/>
    <a:srgbClr val="000000"/>
    <a:srgbClr val="6BD1D5"/>
    <a:srgbClr val="EDB240"/>
    <a:srgbClr val="FFFFFF"/>
    <a:srgbClr val="25243D"/>
    <a:srgbClr val="FEFCFF"/>
    <a:srgbClr val="51B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61AE5B-FC3D-4F2C-8FD6-56B4B1D5AA2E}" v="7" dt="2020-04-25T07:01:37.11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8"/>
    <p:restoredTop sz="94667"/>
  </p:normalViewPr>
  <p:slideViewPr>
    <p:cSldViewPr snapToGrid="0" snapToObjects="1">
      <p:cViewPr varScale="1">
        <p:scale>
          <a:sx n="104" d="100"/>
          <a:sy n="104" d="100"/>
        </p:scale>
        <p:origin x="1980" y="144"/>
      </p:cViewPr>
      <p:guideLst>
        <p:guide orient="horz" pos="1400"/>
        <p:guide orient="horz"/>
        <p:guide pos="2869"/>
        <p:guide orient="horz" pos="1718"/>
        <p:guide orient="horz" pos="3770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A1D5A26-9CFA-42CC-915F-A74A3574549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78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712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535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107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2070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056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60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66997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8291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8722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086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13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07033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66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280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3245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3880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552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515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435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140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ue - Cover page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7">
            <a:extLst>
              <a:ext uri="{FF2B5EF4-FFF2-40B4-BE49-F238E27FC236}">
                <a16:creationId xmlns:a16="http://schemas.microsoft.com/office/drawing/2014/main" id="{E48A2097-7B16-714C-A52F-EA5EEE30030B}"/>
              </a:ext>
            </a:extLst>
          </p:cNvPr>
          <p:cNvSpPr/>
          <p:nvPr userDrawn="1"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EA111-5ED3-C54B-8249-70F0D46147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150" y="6211267"/>
            <a:ext cx="1311973" cy="452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056A7A-41CA-1D42-93AE-72CDD28B25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DC229C-BAA7-4D86-8973-0AB979ABBD3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5194" userDrawn="1">
          <p15:clr>
            <a:srgbClr val="FBAE40"/>
          </p15:clr>
        </p15:guide>
        <p15:guide id="2" pos="283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Blue - Cover page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7">
            <a:extLst>
              <a:ext uri="{FF2B5EF4-FFF2-40B4-BE49-F238E27FC236}">
                <a16:creationId xmlns:a16="http://schemas.microsoft.com/office/drawing/2014/main" id="{E48A2097-7B16-714C-A52F-EA5EEE30030B}"/>
              </a:ext>
            </a:extLst>
          </p:cNvPr>
          <p:cNvSpPr/>
          <p:nvPr userDrawn="1"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EA111-5ED3-C54B-8249-70F0D46147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150" y="6211267"/>
            <a:ext cx="1311973" cy="452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056A7A-41CA-1D42-93AE-72CDD28B25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DB2F3E3F-7D1A-4796-9B72-06924FBD8CC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1787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5194" userDrawn="1">
          <p15:clr>
            <a:srgbClr val="FBAE40"/>
          </p15:clr>
        </p15:guide>
        <p15:guide id="2" pos="283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- Standard page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>
            <a:extLst>
              <a:ext uri="{FF2B5EF4-FFF2-40B4-BE49-F238E27FC236}">
                <a16:creationId xmlns:a16="http://schemas.microsoft.com/office/drawing/2014/main" id="{897EF6BA-97CA-C145-90F4-EDCD96CC0C87}"/>
              </a:ext>
            </a:extLst>
          </p:cNvPr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E8FD5E-139A-4147-BF90-EAB109F623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C49F8-7EDA-5E42-A11B-EC43ABAE5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8723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pos="5194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1106" userDrawn="1">
          <p15:clr>
            <a:srgbClr val="FBAE40"/>
          </p15:clr>
        </p15:guide>
        <p15:guide id="6" orient="horz" pos="3918" userDrawn="1">
          <p15:clr>
            <a:srgbClr val="FBAE40"/>
          </p15:clr>
        </p15:guide>
        <p15:guide id="7" orient="horz" pos="419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- Standard page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>
            <a:extLst>
              <a:ext uri="{FF2B5EF4-FFF2-40B4-BE49-F238E27FC236}">
                <a16:creationId xmlns:a16="http://schemas.microsoft.com/office/drawing/2014/main" id="{897EF6BA-97CA-C145-90F4-EDCD96CC0C87}"/>
              </a:ext>
            </a:extLst>
          </p:cNvPr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E8FD5E-139A-4147-BF90-EAB109F623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C49F8-7EDA-5E42-A11B-EC43ABAE5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E0E1EF7-D94B-ED4E-B9E9-64953C94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5" y="1359912"/>
            <a:ext cx="8229600" cy="1241972"/>
          </a:xfrm>
        </p:spPr>
        <p:txBody>
          <a:bodyPr anchor="t"/>
          <a:lstStyle>
            <a:lvl1pPr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5118144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pos="5194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1106" userDrawn="1">
          <p15:clr>
            <a:srgbClr val="FBAE40"/>
          </p15:clr>
        </p15:guide>
        <p15:guide id="6" orient="horz" pos="3918" userDrawn="1">
          <p15:clr>
            <a:srgbClr val="FBAE40"/>
          </p15:clr>
        </p15:guide>
        <p15:guide id="7" orient="horz" pos="419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- Standard page - Text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2B9097-D54D-B144-BB2C-3E8E99469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5" y="994152"/>
            <a:ext cx="8229600" cy="1241972"/>
          </a:xfrm>
        </p:spPr>
        <p:txBody>
          <a:bodyPr/>
          <a:lstStyle>
            <a:lvl1pPr>
              <a:defRPr sz="3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E263CC4-280A-A046-8F76-8CA435969D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1345" y="2353975"/>
            <a:ext cx="8251615" cy="638607"/>
          </a:xfrm>
        </p:spPr>
        <p:txBody>
          <a:bodyPr/>
          <a:lstStyle>
            <a:lvl1pPr>
              <a:defRPr sz="18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6C9C4A-B38F-8845-98FC-B2F2951E39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644" y="3258344"/>
            <a:ext cx="8229600" cy="357693"/>
          </a:xfrm>
        </p:spPr>
        <p:txBody>
          <a:bodyPr/>
          <a:lstStyle>
            <a:lvl1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  <a:lvl3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3pPr>
            <a:lvl4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4pPr>
            <a:lvl5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3EDC3-86D3-CD46-9D01-1290982E4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5DA3F4-D5D0-C34F-8A51-61D5DC612E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194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- Standard page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7">
            <a:extLst>
              <a:ext uri="{FF2B5EF4-FFF2-40B4-BE49-F238E27FC236}">
                <a16:creationId xmlns:a16="http://schemas.microsoft.com/office/drawing/2014/main" id="{E27004CA-1725-9241-991C-F97B43F0067D}"/>
              </a:ext>
            </a:extLst>
          </p:cNvPr>
          <p:cNvSpPr/>
          <p:nvPr userDrawn="1"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D0C5C-E6BE-BD41-ACDA-9EFE7A6D2D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A84768-CEC7-9B40-8DE8-1729AC7E28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15051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194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4581E-2EB0-B146-86BE-B8DAA753FC16}" type="datetime1">
              <a:rPr lang="en-GB" smtClean="0"/>
              <a:t>25/04/2020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38060" y="6446581"/>
            <a:ext cx="17729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9F426-E6BF-4BC5-A081-F1B4485A296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7016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5910" y="6264018"/>
            <a:ext cx="177291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 b="1" i="0">
                <a:latin typeface="Century Gothic Bold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5" r:id="rId2"/>
    <p:sldLayoutId id="2147483658" r:id="rId3"/>
    <p:sldLayoutId id="2147483664" r:id="rId4"/>
    <p:sldLayoutId id="2147483652" r:id="rId5"/>
    <p:sldLayoutId id="2147483659" r:id="rId6"/>
    <p:sldLayoutId id="2147483666" r:id="rId7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EA4B7F0-9AC5-8A41-A5F4-A198C804AB28}"/>
              </a:ext>
            </a:extLst>
          </p:cNvPr>
          <p:cNvSpPr/>
          <p:nvPr/>
        </p:nvSpPr>
        <p:spPr>
          <a:xfrm>
            <a:off x="2771775" y="-1978325"/>
            <a:ext cx="7964625" cy="7963200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61" name="Shape 61"/>
          <p:cNvSpPr/>
          <p:nvPr/>
        </p:nvSpPr>
        <p:spPr>
          <a:xfrm>
            <a:off x="441040" y="305592"/>
            <a:ext cx="2563522" cy="309609"/>
          </a:xfrm>
          <a:prstGeom prst="rect">
            <a:avLst/>
          </a:prstGeom>
          <a:solidFill>
            <a:srgbClr val="8AA3A7"/>
          </a:solidFill>
          <a:ln w="3175">
            <a:noFill/>
            <a:miter lim="400000"/>
          </a:ln>
        </p:spPr>
        <p:txBody>
          <a:bodyPr lIns="22860" rIns="22860" anchor="ctr"/>
          <a:lstStyle/>
          <a:p>
            <a:pPr>
              <a:defRPr>
                <a:solidFill>
                  <a:srgbClr val="6EBDB0"/>
                </a:solidFill>
              </a:defRPr>
            </a:pPr>
            <a:endParaRPr sz="450" b="1" dirty="0">
              <a:latin typeface="Century Gothic Bold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441041" y="643568"/>
            <a:ext cx="1555072" cy="168160"/>
          </a:xfrm>
          <a:prstGeom prst="rect">
            <a:avLst/>
          </a:prstGeom>
          <a:solidFill>
            <a:srgbClr val="8AA3A7"/>
          </a:solidFill>
          <a:ln w="3175">
            <a:noFill/>
            <a:miter lim="400000"/>
          </a:ln>
        </p:spPr>
        <p:txBody>
          <a:bodyPr lIns="22860" rIns="22860" anchor="ctr"/>
          <a:lstStyle/>
          <a:p>
            <a:pPr>
              <a:defRPr>
                <a:solidFill>
                  <a:schemeClr val="accent3">
                    <a:lumOff val="17647"/>
                  </a:schemeClr>
                </a:solidFill>
              </a:defRPr>
            </a:pPr>
            <a:endParaRPr sz="450" b="1" dirty="0">
              <a:latin typeface="Century Gothic Bold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484479" y="298557"/>
            <a:ext cx="2563522" cy="307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>
            <a:lvl1pPr>
              <a:defRPr sz="33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rPr lang="en-GB" sz="1650" dirty="0"/>
              <a:t>Frozen Oceans at home</a:t>
            </a:r>
          </a:p>
        </p:txBody>
      </p:sp>
      <p:sp>
        <p:nvSpPr>
          <p:cNvPr id="64" name="Shape 64"/>
          <p:cNvSpPr/>
          <p:nvPr/>
        </p:nvSpPr>
        <p:spPr>
          <a:xfrm>
            <a:off x="441040" y="876300"/>
            <a:ext cx="8261920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dirty="0">
              <a:latin typeface="Century Gothic Bold"/>
            </a:endParaRPr>
          </a:p>
        </p:txBody>
      </p:sp>
      <p:grpSp>
        <p:nvGrpSpPr>
          <p:cNvPr id="68" name="Group 68"/>
          <p:cNvGrpSpPr/>
          <p:nvPr/>
        </p:nvGrpSpPr>
        <p:grpSpPr>
          <a:xfrm>
            <a:off x="441040" y="3487607"/>
            <a:ext cx="3853375" cy="2551898"/>
            <a:chOff x="-1" y="-110832"/>
            <a:chExt cx="7706748" cy="5103794"/>
          </a:xfrm>
        </p:grpSpPr>
        <p:sp>
          <p:nvSpPr>
            <p:cNvPr id="66" name="Shape 66" descr="Textfeld 9"/>
            <p:cNvSpPr/>
            <p:nvPr/>
          </p:nvSpPr>
          <p:spPr>
            <a:xfrm>
              <a:off x="-1" y="461059"/>
              <a:ext cx="7706748" cy="4531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77800" dir="5400000" rotWithShape="0">
                <a:srgbClr val="25233F"/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/>
            <a:p>
              <a:pPr>
                <a:lnSpc>
                  <a:spcPct val="90000"/>
                </a:lnSpc>
                <a:defRPr sz="6800" b="1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en-US" sz="3400" b="1" dirty="0">
                  <a:solidFill>
                    <a:srgbClr val="FFFFFF"/>
                  </a:solidFill>
                  <a:latin typeface="Century Gothic Bold"/>
                </a:rPr>
                <a:t>Our ocean voyage</a:t>
              </a:r>
              <a:endParaRPr sz="3400" dirty="0">
                <a:solidFill>
                  <a:srgbClr val="FFFFFF"/>
                </a:solidFill>
              </a:endParaRPr>
            </a:p>
          </p:txBody>
        </p:sp>
        <p:sp>
          <p:nvSpPr>
            <p:cNvPr id="67" name="Shape 67" descr="Textfeld 22"/>
            <p:cNvSpPr/>
            <p:nvPr/>
          </p:nvSpPr>
          <p:spPr>
            <a:xfrm>
              <a:off x="-1" y="-110832"/>
              <a:ext cx="6217220" cy="698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>
                <a:defRPr sz="3600" b="1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800" dirty="0"/>
                <a:t>Lesson 1</a:t>
              </a:r>
              <a:endParaRPr sz="1800" dirty="0"/>
            </a:p>
          </p:txBody>
        </p:sp>
      </p:grpSp>
      <p:sp>
        <p:nvSpPr>
          <p:cNvPr id="69" name="Shape 69"/>
          <p:cNvSpPr/>
          <p:nvPr/>
        </p:nvSpPr>
        <p:spPr>
          <a:xfrm>
            <a:off x="441040" y="876300"/>
            <a:ext cx="8261920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dirty="0">
              <a:latin typeface="Century Gothic Bold"/>
            </a:endParaRPr>
          </a:p>
        </p:txBody>
      </p:sp>
      <p:sp>
        <p:nvSpPr>
          <p:cNvPr id="71" name="Shape 71"/>
          <p:cNvSpPr/>
          <p:nvPr/>
        </p:nvSpPr>
        <p:spPr>
          <a:xfrm>
            <a:off x="492816" y="611673"/>
            <a:ext cx="1503297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2860" rIns="22860" anchor="ctr">
            <a:spAutoFit/>
          </a:bodyPr>
          <a:lstStyle/>
          <a:p>
            <a:pPr>
              <a:defRPr sz="17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en-GB" sz="850" dirty="0"/>
              <a:t>Cross-curricular </a:t>
            </a:r>
            <a:r>
              <a:rPr sz="850" dirty="0"/>
              <a:t>I</a:t>
            </a:r>
            <a:r>
              <a:rPr lang="en-GB" sz="850" dirty="0"/>
              <a:t> </a:t>
            </a:r>
            <a:r>
              <a:rPr sz="850" dirty="0"/>
              <a:t>Ages </a:t>
            </a:r>
            <a:r>
              <a:rPr lang="en-GB" sz="850" dirty="0"/>
              <a:t>7-11</a:t>
            </a:r>
            <a:endParaRPr sz="850" dirty="0"/>
          </a:p>
        </p:txBody>
      </p:sp>
      <p:sp>
        <p:nvSpPr>
          <p:cNvPr id="30" name="Shape 37">
            <a:extLst>
              <a:ext uri="{FF2B5EF4-FFF2-40B4-BE49-F238E27FC236}">
                <a16:creationId xmlns:a16="http://schemas.microsoft.com/office/drawing/2014/main" id="{BB383ED3-3117-1945-939A-5913DF50C17A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dirty="0">
              <a:latin typeface="Century Gothic Bold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20B50F4-7AF0-9540-BA73-9668C28C7B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45463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8E93BF1F-41D6-2A4C-A18D-940F06F05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1" y="2224087"/>
            <a:ext cx="4427538" cy="44275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7026168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How many oceans are there?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11EFD-7783-E542-81BD-0DC139F06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graphicFrame>
        <p:nvGraphicFramePr>
          <p:cNvPr id="11" name="Group 236">
            <a:extLst>
              <a:ext uri="{FF2B5EF4-FFF2-40B4-BE49-F238E27FC236}">
                <a16:creationId xmlns:a16="http://schemas.microsoft.com/office/drawing/2014/main" id="{429EE4C8-2E00-5941-A57B-4C0F2D70D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124141"/>
              </p:ext>
            </p:extLst>
          </p:nvPr>
        </p:nvGraphicFramePr>
        <p:xfrm>
          <a:off x="5021262" y="2839233"/>
          <a:ext cx="3673476" cy="3399401"/>
        </p:xfrm>
        <a:graphic>
          <a:graphicData uri="http://schemas.openxmlformats.org/drawingml/2006/table">
            <a:tbl>
              <a:tblPr/>
              <a:tblGrid>
                <a:gridCol w="3673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8010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Explain the problem with trying to count the number of oceans there are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952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753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51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202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4690EF3-D7D6-964D-B284-FE3B4D44D054}"/>
              </a:ext>
            </a:extLst>
          </p:cNvPr>
          <p:cNvSpPr/>
          <p:nvPr/>
        </p:nvSpPr>
        <p:spPr>
          <a:xfrm>
            <a:off x="5021263" y="2236937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Advanced</a:t>
            </a:r>
          </a:p>
        </p:txBody>
      </p:sp>
    </p:spTree>
    <p:extLst>
      <p:ext uri="{BB962C8B-B14F-4D97-AF65-F5344CB8AC3E}">
        <p14:creationId xmlns:p14="http://schemas.microsoft.com/office/powerpoint/2010/main" val="159304292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3">
            <a:extLst>
              <a:ext uri="{FF2B5EF4-FFF2-40B4-BE49-F238E27FC236}">
                <a16:creationId xmlns:a16="http://schemas.microsoft.com/office/drawing/2014/main" id="{E71B3B2B-011C-1A44-A465-C71A1D55D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0" y="2258422"/>
            <a:ext cx="4427539" cy="4427539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7026168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How many oceans are there?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11EFD-7783-E542-81BD-0DC139F06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graphicFrame>
        <p:nvGraphicFramePr>
          <p:cNvPr id="11" name="Group 236">
            <a:extLst>
              <a:ext uri="{FF2B5EF4-FFF2-40B4-BE49-F238E27FC236}">
                <a16:creationId xmlns:a16="http://schemas.microsoft.com/office/drawing/2014/main" id="{429EE4C8-2E00-5941-A57B-4C0F2D70D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552431"/>
              </p:ext>
            </p:extLst>
          </p:nvPr>
        </p:nvGraphicFramePr>
        <p:xfrm>
          <a:off x="5021262" y="2839233"/>
          <a:ext cx="3673475" cy="3354629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7862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Explain the problem with trying to count the number of oceans there are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099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981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437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323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4690EF3-D7D6-964D-B284-FE3B4D44D054}"/>
              </a:ext>
            </a:extLst>
          </p:cNvPr>
          <p:cNvSpPr/>
          <p:nvPr/>
        </p:nvSpPr>
        <p:spPr>
          <a:xfrm>
            <a:off x="5021263" y="2236937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Advanced</a:t>
            </a:r>
          </a:p>
        </p:txBody>
      </p:sp>
    </p:spTree>
    <p:extLst>
      <p:ext uri="{BB962C8B-B14F-4D97-AF65-F5344CB8AC3E}">
        <p14:creationId xmlns:p14="http://schemas.microsoft.com/office/powerpoint/2010/main" val="81367610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>
            <a:extLst>
              <a:ext uri="{FF2B5EF4-FFF2-40B4-BE49-F238E27FC236}">
                <a16:creationId xmlns:a16="http://schemas.microsoft.com/office/drawing/2014/main" id="{F9C5FE4C-32CD-2044-937C-866327EB4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660" y="2276821"/>
            <a:ext cx="4409139" cy="4409139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7026168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How many oceans are there?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11EFD-7783-E542-81BD-0DC139F06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graphicFrame>
        <p:nvGraphicFramePr>
          <p:cNvPr id="11" name="Group 236">
            <a:extLst>
              <a:ext uri="{FF2B5EF4-FFF2-40B4-BE49-F238E27FC236}">
                <a16:creationId xmlns:a16="http://schemas.microsoft.com/office/drawing/2014/main" id="{429EE4C8-2E00-5941-A57B-4C0F2D70D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777707"/>
              </p:ext>
            </p:extLst>
          </p:nvPr>
        </p:nvGraphicFramePr>
        <p:xfrm>
          <a:off x="5021262" y="2839233"/>
          <a:ext cx="3673475" cy="3359897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9056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Explain the problem with trying to count the number of oceans there are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494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249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427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133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4690EF3-D7D6-964D-B284-FE3B4D44D054}"/>
              </a:ext>
            </a:extLst>
          </p:cNvPr>
          <p:cNvSpPr/>
          <p:nvPr/>
        </p:nvSpPr>
        <p:spPr>
          <a:xfrm>
            <a:off x="5021263" y="2236937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Advanced</a:t>
            </a:r>
          </a:p>
        </p:txBody>
      </p:sp>
    </p:spTree>
    <p:extLst>
      <p:ext uri="{BB962C8B-B14F-4D97-AF65-F5344CB8AC3E}">
        <p14:creationId xmlns:p14="http://schemas.microsoft.com/office/powerpoint/2010/main" val="102232610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8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808215"/>
              </p:ext>
            </p:extLst>
          </p:nvPr>
        </p:nvGraphicFramePr>
        <p:xfrm>
          <a:off x="2341906" y="2211617"/>
          <a:ext cx="6098778" cy="6614162"/>
        </p:xfrm>
        <a:graphic>
          <a:graphicData uri="http://schemas.openxmlformats.org/drawingml/2006/table">
            <a:tbl>
              <a:tblPr/>
              <a:tblGrid>
                <a:gridCol w="6098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8962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Say how many oceans there are, name and locate them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Explain the problem with trying to count the number of oceans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12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2E43F7-016C-A743-A901-AD7616EA63E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Foundation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6D77E3F-B004-B849-96C3-617E6853665C}"/>
              </a:ext>
            </a:extLst>
          </p:cNvPr>
          <p:cNvSpPr/>
          <p:nvPr/>
        </p:nvSpPr>
        <p:spPr>
          <a:xfrm>
            <a:off x="449263" y="3067167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Advanced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236271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16B94DE-EF41-3247-9E52-21EF5AB14CC1}"/>
              </a:ext>
            </a:extLst>
          </p:cNvPr>
          <p:cNvSpPr txBox="1"/>
          <p:nvPr/>
        </p:nvSpPr>
        <p:spPr>
          <a:xfrm>
            <a:off x="449262" y="2238523"/>
            <a:ext cx="8245475" cy="3785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Name the oceans A, B and C.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000" b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entury Gothic Bold"/>
              <a:sym typeface="Calibri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000" b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entury Gothic Bold"/>
              <a:sym typeface="Calibri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kumimoji="0" lang="en-US" sz="2000" b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entury Gothic Bold"/>
              <a:sym typeface="Calibri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  <a:p>
            <a:pPr marR="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  <a:p>
            <a:pPr marR="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Some people think that the Arctic Ocean shouldn’t be  a separate ocean. Explain why.</a:t>
            </a:r>
            <a:endParaRPr kumimoji="0" lang="en-US" sz="2000" b="1" u="none" strike="noStrike" cap="none" spc="0" normalizeH="0" baseline="0" dirty="0">
              <a:ln>
                <a:noFill/>
              </a:ln>
              <a:solidFill>
                <a:srgbClr val="38D5D6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sp>
        <p:nvSpPr>
          <p:cNvPr id="8" name="object 7">
            <a:extLst>
              <a:ext uri="{FF2B5EF4-FFF2-40B4-BE49-F238E27FC236}">
                <a16:creationId xmlns:a16="http://schemas.microsoft.com/office/drawing/2014/main" id="{EEEB27A7-EC53-1546-9B6D-35F3DD185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526" y="2664572"/>
            <a:ext cx="3943240" cy="2499099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F100885B-C545-D540-8205-49704546BA74}"/>
              </a:ext>
            </a:extLst>
          </p:cNvPr>
          <p:cNvSpPr txBox="1"/>
          <p:nvPr/>
        </p:nvSpPr>
        <p:spPr>
          <a:xfrm>
            <a:off x="2984928" y="3744739"/>
            <a:ext cx="336438" cy="490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653">
              <a:defRPr/>
            </a:pPr>
            <a:r>
              <a:rPr sz="3188" b="1" spc="-50" dirty="0">
                <a:solidFill>
                  <a:schemeClr val="tx1"/>
                </a:solidFill>
                <a:latin typeface="Century Gothic Bold"/>
                <a:cs typeface="Arial"/>
              </a:rPr>
              <a:t>A</a:t>
            </a:r>
            <a:endParaRPr sz="3188" b="1" dirty="0">
              <a:solidFill>
                <a:schemeClr val="tx1"/>
              </a:solidFill>
              <a:latin typeface="Century Gothic Bold"/>
              <a:cs typeface="Arial"/>
            </a:endParaRPr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7101F2A8-816D-CA49-96C7-3457E809EDB7}"/>
              </a:ext>
            </a:extLst>
          </p:cNvPr>
          <p:cNvSpPr txBox="1"/>
          <p:nvPr/>
        </p:nvSpPr>
        <p:spPr>
          <a:xfrm>
            <a:off x="4188279" y="3744740"/>
            <a:ext cx="316151" cy="490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653">
              <a:defRPr/>
            </a:pPr>
            <a:r>
              <a:rPr sz="3188" b="1" spc="-184" dirty="0">
                <a:solidFill>
                  <a:schemeClr val="tx1"/>
                </a:solidFill>
                <a:latin typeface="Century Gothic Bold"/>
                <a:cs typeface="Arial"/>
              </a:rPr>
              <a:t>B</a:t>
            </a:r>
            <a:endParaRPr sz="3188" b="1" dirty="0">
              <a:solidFill>
                <a:schemeClr val="tx1"/>
              </a:solidFill>
              <a:latin typeface="Century Gothic Bold"/>
              <a:cs typeface="Arial"/>
            </a:endParaRPr>
          </a:p>
        </p:txBody>
      </p:sp>
      <p:sp>
        <p:nvSpPr>
          <p:cNvPr id="13" name="object 10">
            <a:extLst>
              <a:ext uri="{FF2B5EF4-FFF2-40B4-BE49-F238E27FC236}">
                <a16:creationId xmlns:a16="http://schemas.microsoft.com/office/drawing/2014/main" id="{6247B6C6-9624-674C-B747-3853CD5906E0}"/>
              </a:ext>
            </a:extLst>
          </p:cNvPr>
          <p:cNvSpPr txBox="1"/>
          <p:nvPr/>
        </p:nvSpPr>
        <p:spPr>
          <a:xfrm>
            <a:off x="5175900" y="3744739"/>
            <a:ext cx="307698" cy="490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2653">
              <a:defRPr/>
            </a:pPr>
            <a:r>
              <a:rPr sz="3188" b="1" spc="-253" dirty="0">
                <a:solidFill>
                  <a:schemeClr val="tx1"/>
                </a:solidFill>
                <a:latin typeface="Century Gothic Bold"/>
                <a:cs typeface="Arial"/>
              </a:rPr>
              <a:t>C</a:t>
            </a:r>
            <a:endParaRPr sz="3188" b="1" dirty="0">
              <a:solidFill>
                <a:schemeClr val="tx1"/>
              </a:solidFill>
              <a:latin typeface="Century Gothic Bold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895989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16B94DE-EF41-3247-9E52-21EF5AB14CC1}"/>
              </a:ext>
            </a:extLst>
          </p:cNvPr>
          <p:cNvSpPr txBox="1"/>
          <p:nvPr/>
        </p:nvSpPr>
        <p:spPr>
          <a:xfrm>
            <a:off x="449262" y="2238523"/>
            <a:ext cx="8245475" cy="25545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Name the oceans A, B and C.</a:t>
            </a:r>
            <a:b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  <a:t>A – The Pacific Ocean</a:t>
            </a:r>
            <a:b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  <a:t>B – The Atlantic Ocean</a:t>
            </a:r>
            <a:b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  <a:t>C – The Indian Ocean</a:t>
            </a:r>
            <a:endParaRPr lang="en-US" sz="2000" b="1" dirty="0">
              <a:solidFill>
                <a:srgbClr val="38D5D6"/>
              </a:solidFill>
              <a:latin typeface="Century Gothic Bold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Some people think that the Arctic Ocean shouldn’t be  a separate ocean. Explain why.</a:t>
            </a:r>
            <a:br>
              <a:rPr lang="en-US" sz="2000" b="1" dirty="0">
                <a:solidFill>
                  <a:srgbClr val="38D5D6"/>
                </a:solidFill>
                <a:latin typeface="Century Gothic Bold"/>
              </a:rPr>
            </a:br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The Arctic Ocean is connected to the Atlantic Ocean and they share a large current.</a:t>
            </a:r>
            <a:endParaRPr kumimoji="0" lang="en-US" sz="2000" b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8191580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1: </a:t>
            </a:r>
            <a:r>
              <a:rPr lang="en-GB" sz="3400" dirty="0">
                <a:solidFill>
                  <a:srgbClr val="38D5D6"/>
                </a:solidFill>
              </a:rPr>
              <a:t>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5105842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8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273392"/>
              </p:ext>
            </p:extLst>
          </p:nvPr>
        </p:nvGraphicFramePr>
        <p:xfrm>
          <a:off x="2341906" y="2211617"/>
          <a:ext cx="6098778" cy="6614162"/>
        </p:xfrm>
        <a:graphic>
          <a:graphicData uri="http://schemas.openxmlformats.org/drawingml/2006/table">
            <a:tbl>
              <a:tblPr/>
              <a:tblGrid>
                <a:gridCol w="6098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8962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Name and locate famous marine landmarks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Describe the features of famous marine landmarks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Locate famous marine landmarks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15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5BC257E-717D-274E-998D-31A8B3EFE44A}"/>
              </a:ext>
            </a:extLst>
          </p:cNvPr>
          <p:cNvSpPr/>
          <p:nvPr/>
        </p:nvSpPr>
        <p:spPr>
          <a:xfrm>
            <a:off x="449263" y="2222500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Developing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8A13F40-B177-E94B-86E3-0804ACB7E85D}"/>
              </a:ext>
            </a:extLst>
          </p:cNvPr>
          <p:cNvSpPr/>
          <p:nvPr/>
        </p:nvSpPr>
        <p:spPr>
          <a:xfrm>
            <a:off x="449263" y="280140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Competent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62AF410-E661-A845-9C36-1B4655011394}"/>
              </a:ext>
            </a:extLst>
          </p:cNvPr>
          <p:cNvSpPr/>
          <p:nvPr/>
        </p:nvSpPr>
        <p:spPr>
          <a:xfrm>
            <a:off x="449263" y="3479979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63926356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16B94DE-EF41-3247-9E52-21EF5AB14CC1}"/>
              </a:ext>
            </a:extLst>
          </p:cNvPr>
          <p:cNvSpPr txBox="1"/>
          <p:nvPr/>
        </p:nvSpPr>
        <p:spPr>
          <a:xfrm>
            <a:off x="2855405" y="3091330"/>
            <a:ext cx="5332973" cy="1631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Where is the Great Barrier Reef?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Where is Hawaii?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What is the “Mid-Atlantic ridge”?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What is special about the Red Sea? 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What feature is marked on the map?</a:t>
            </a:r>
            <a:endParaRPr kumimoji="0" lang="en-US" sz="2000" b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8191580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sp>
        <p:nvSpPr>
          <p:cNvPr id="6" name="object 8">
            <a:extLst>
              <a:ext uri="{FF2B5EF4-FFF2-40B4-BE49-F238E27FC236}">
                <a16:creationId xmlns:a16="http://schemas.microsoft.com/office/drawing/2014/main" id="{2DCBA42E-017C-0044-9404-4E855F7E8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2222500"/>
            <a:ext cx="2153836" cy="44291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D709D0D-B9F1-C847-9124-3EE97CB019D7}"/>
              </a:ext>
            </a:extLst>
          </p:cNvPr>
          <p:cNvSpPr/>
          <p:nvPr/>
        </p:nvSpPr>
        <p:spPr>
          <a:xfrm>
            <a:off x="1945341" y="4007224"/>
            <a:ext cx="197223" cy="197223"/>
          </a:xfrm>
          <a:prstGeom prst="ellipse">
            <a:avLst/>
          </a:prstGeom>
          <a:solidFill>
            <a:srgbClr val="38D5D6"/>
          </a:solidFill>
          <a:ln w="3810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309764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16B94DE-EF41-3247-9E52-21EF5AB14CC1}"/>
              </a:ext>
            </a:extLst>
          </p:cNvPr>
          <p:cNvSpPr txBox="1"/>
          <p:nvPr/>
        </p:nvSpPr>
        <p:spPr>
          <a:xfrm>
            <a:off x="449263" y="2222500"/>
            <a:ext cx="6345984" cy="2862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Where is the Great Barrier Reef?</a:t>
            </a:r>
            <a:b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  <a:t>Near Australia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Where is Hawaii?</a:t>
            </a:r>
            <a:br>
              <a:rPr lang="en-US" sz="2000" b="1" dirty="0">
                <a:solidFill>
                  <a:schemeClr val="tx1"/>
                </a:solidFill>
                <a:latin typeface="Century Gothic Bold"/>
              </a:rPr>
            </a:br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In the middle of the Pacific Ocean</a:t>
            </a:r>
          </a:p>
          <a:p>
            <a:pPr marL="457200" indent="-457200" defTabSz="457200">
              <a:buFont typeface="+mj-lt"/>
              <a:buAutoNum type="arabicPeriod"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What is the “Mid-Atlantic ridge”?</a:t>
            </a:r>
            <a:b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A mountain range under the Atlantic Ocean</a:t>
            </a:r>
            <a:endParaRPr kumimoji="0" lang="en-US" sz="2000" b="1" u="none" strike="noStrike" cap="none" spc="0" normalizeH="0" baseline="0" dirty="0">
              <a:ln>
                <a:noFill/>
              </a:ln>
              <a:solidFill>
                <a:srgbClr val="38D5D6"/>
              </a:solidFill>
              <a:effectLst/>
              <a:uFillTx/>
              <a:latin typeface="Century Gothic Bold"/>
              <a:sym typeface="Calibri"/>
            </a:endParaRPr>
          </a:p>
          <a:p>
            <a:pPr marL="457200" indent="-457200" defTabSz="457200"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What is special about the Red Sea? </a:t>
            </a:r>
            <a:br>
              <a:rPr lang="en-US" sz="2000" b="1" dirty="0">
                <a:solidFill>
                  <a:schemeClr val="tx1"/>
                </a:solidFill>
                <a:latin typeface="Century Gothic Bold"/>
              </a:rPr>
            </a:br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It’s the saltiest sea on Earth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8191580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2: </a:t>
            </a:r>
            <a:r>
              <a:rPr lang="en-GB" sz="3400" dirty="0">
                <a:solidFill>
                  <a:srgbClr val="38D5D6"/>
                </a:solidFill>
              </a:rPr>
              <a:t>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17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45614400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16B94DE-EF41-3247-9E52-21EF5AB14CC1}"/>
              </a:ext>
            </a:extLst>
          </p:cNvPr>
          <p:cNvSpPr txBox="1"/>
          <p:nvPr/>
        </p:nvSpPr>
        <p:spPr>
          <a:xfrm>
            <a:off x="449263" y="2222500"/>
            <a:ext cx="6345984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What feature is shown on the map?</a:t>
            </a:r>
            <a:b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  <a:t>The Red Sea</a:t>
            </a:r>
            <a:endParaRPr lang="en-US" sz="2000" b="1" dirty="0">
              <a:solidFill>
                <a:srgbClr val="38D5D6"/>
              </a:solidFill>
              <a:latin typeface="Century Gothic Bold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8191580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2: </a:t>
            </a:r>
            <a:r>
              <a:rPr lang="en-GB" sz="3400" dirty="0">
                <a:solidFill>
                  <a:srgbClr val="38D5D6"/>
                </a:solidFill>
              </a:rPr>
              <a:t>Answers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18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88921665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1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7776104"/>
              </p:ext>
            </p:extLst>
          </p:nvPr>
        </p:nvGraphicFramePr>
        <p:xfrm>
          <a:off x="342938" y="2116175"/>
          <a:ext cx="8351800" cy="1749460"/>
        </p:xfrm>
        <a:graphic>
          <a:graphicData uri="http://schemas.openxmlformats.org/drawingml/2006/table">
            <a:tbl>
              <a:tblPr/>
              <a:tblGrid>
                <a:gridCol w="1369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1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Key Q.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What are the seven w_ _ _ _ _s of the s_ _?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4736" y="1286799"/>
            <a:ext cx="63158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rgbClr val="25243D"/>
                </a:solidFill>
                <a:latin typeface="Century Gothic Bold"/>
                <a:cs typeface="Akzidenz Grotesk BE Cn"/>
              </a:rPr>
              <a:t>Lesson 1: Our ocean voyage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4F339C-68AB-3440-9609-1E914A6EF4E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35909-555A-904C-B636-31692388E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3180298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4">
            <a:extLst>
              <a:ext uri="{FF2B5EF4-FFF2-40B4-BE49-F238E27FC236}">
                <a16:creationId xmlns:a16="http://schemas.microsoft.com/office/drawing/2014/main" id="{20E95C22-CFB0-6348-8D6C-5441BE34A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0"/>
            <a:ext cx="9144000" cy="107827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E9BD1F41-2612-9D4C-9171-225BD7650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973641"/>
            <a:ext cx="9144000" cy="585390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5" name="Shape 20">
            <a:extLst>
              <a:ext uri="{FF2B5EF4-FFF2-40B4-BE49-F238E27FC236}">
                <a16:creationId xmlns:a16="http://schemas.microsoft.com/office/drawing/2014/main" id="{7A5D105F-137D-E74C-B001-13C7415C4D34}"/>
              </a:ext>
            </a:extLst>
          </p:cNvPr>
          <p:cNvSpPr/>
          <p:nvPr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4FFC39-A6B7-D54A-9F5D-F2B9868E22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1661A1-EDC7-2B47-90D0-DCF4982FA9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4B15D4-52FA-3E45-A914-E4F29DC8AD79}"/>
              </a:ext>
            </a:extLst>
          </p:cNvPr>
          <p:cNvSpPr txBox="1"/>
          <p:nvPr/>
        </p:nvSpPr>
        <p:spPr>
          <a:xfrm>
            <a:off x="8440684" y="6482348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2A97E6-6B09-3345-B2E1-4E3C33378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081D554-544B-3D40-AA47-6CDCD1E9BEBB}"/>
              </a:ext>
            </a:extLst>
          </p:cNvPr>
          <p:cNvSpPr/>
          <p:nvPr/>
        </p:nvSpPr>
        <p:spPr>
          <a:xfrm>
            <a:off x="647141" y="2051920"/>
            <a:ext cx="2178424" cy="2178424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07029A-AE8C-3846-8552-8E1A4EE0AAD0}"/>
              </a:ext>
            </a:extLst>
          </p:cNvPr>
          <p:cNvSpPr txBox="1"/>
          <p:nvPr/>
        </p:nvSpPr>
        <p:spPr>
          <a:xfrm>
            <a:off x="923284" y="2706421"/>
            <a:ext cx="4893702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Our Ocean </a:t>
            </a:r>
            <a:b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Voyage</a:t>
            </a:r>
          </a:p>
        </p:txBody>
      </p:sp>
    </p:spTree>
    <p:extLst>
      <p:ext uri="{BB962C8B-B14F-4D97-AF65-F5344CB8AC3E}">
        <p14:creationId xmlns:p14="http://schemas.microsoft.com/office/powerpoint/2010/main" val="18484486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916B94DE-EF41-3247-9E52-21EF5AB14CC1}"/>
              </a:ext>
            </a:extLst>
          </p:cNvPr>
          <p:cNvSpPr txBox="1"/>
          <p:nvPr/>
        </p:nvSpPr>
        <p:spPr>
          <a:xfrm>
            <a:off x="449262" y="2238523"/>
            <a:ext cx="8245475" cy="22467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Shade the sea in on your map.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Write the name of the five main oceans in the correct place.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Write the names of the famous landmarks in the correct places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Write a small description under four of the landmarks.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Cut your map out, and stick it to the middle of the sugar paper.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en-US" sz="2000" b="1" dirty="0">
              <a:solidFill>
                <a:schemeClr val="tx1"/>
              </a:solidFill>
              <a:latin typeface="Century Gothic Bold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Building your map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248212202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8280200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Final learning check point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21</a:t>
            </a:r>
          </a:p>
        </p:txBody>
      </p:sp>
      <p:graphicFrame>
        <p:nvGraphicFramePr>
          <p:cNvPr id="8" name="Group 236">
            <a:extLst>
              <a:ext uri="{FF2B5EF4-FFF2-40B4-BE49-F238E27FC236}">
                <a16:creationId xmlns:a16="http://schemas.microsoft.com/office/drawing/2014/main" id="{2C136878-AD9C-8F4C-B0D1-7ED1019B89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709152"/>
              </p:ext>
            </p:extLst>
          </p:nvPr>
        </p:nvGraphicFramePr>
        <p:xfrm>
          <a:off x="449263" y="2912744"/>
          <a:ext cx="8245475" cy="2775239"/>
        </p:xfrm>
        <a:graphic>
          <a:graphicData uri="http://schemas.openxmlformats.org/drawingml/2006/table">
            <a:tbl>
              <a:tblPr/>
              <a:tblGrid>
                <a:gridCol w="824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00846">
                <a:tc>
                  <a:txBody>
                    <a:bodyPr/>
                    <a:lstStyle/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GB" sz="20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One question you still have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GB" sz="20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Two things that connect this to your previous learning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GB" sz="2000" b="1" i="0" dirty="0">
                          <a:solidFill>
                            <a:srgbClr val="25243D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Three new things you learned</a:t>
                      </a: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986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667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474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023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20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B95ECA3-83DF-5847-8F9A-A6DDF425C1DD}"/>
              </a:ext>
            </a:extLst>
          </p:cNvPr>
          <p:cNvSpPr txBox="1"/>
          <p:nvPr/>
        </p:nvSpPr>
        <p:spPr>
          <a:xfrm>
            <a:off x="449263" y="2266661"/>
            <a:ext cx="6916737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rgbClr val="25243D"/>
                </a:solidFill>
                <a:latin typeface="Century Gothic Bold"/>
              </a:rPr>
              <a:t>From today’s voyage, tell Alex:</a:t>
            </a:r>
            <a:endParaRPr kumimoji="0" lang="en-US" sz="24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098D33-7BF1-4A4E-A162-5DF0AF3054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903621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99330" y="1228163"/>
            <a:ext cx="8229600" cy="1242219"/>
          </a:xfrm>
        </p:spPr>
        <p:txBody>
          <a:bodyPr/>
          <a:lstStyle/>
          <a:p>
            <a:r>
              <a:rPr lang="en-GB" sz="3400" dirty="0">
                <a:solidFill>
                  <a:schemeClr val="bg1"/>
                </a:solidFill>
              </a:rPr>
              <a:t>Final thoughts from Professor Alex Rogers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040671" y="5800209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6BD1D5"/>
                </a:solidFill>
                <a:latin typeface="Century Gothic Bold"/>
              </a:rPr>
              <a:t>At sea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2A0B74-A2DB-6744-87FB-7AAC5E9F8D74}"/>
              </a:ext>
            </a:extLst>
          </p:cNvPr>
          <p:cNvSpPr txBox="1"/>
          <p:nvPr/>
        </p:nvSpPr>
        <p:spPr>
          <a:xfrm>
            <a:off x="4572000" y="26734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Being involved in ocean science is so exciting because there is so much still to know. With some deep ocean habitats, we have only explored a tiny fraction, sometimes as little as 0.0001 per cent. </a:t>
            </a:r>
          </a:p>
          <a:p>
            <a:endParaRPr lang="en-US" sz="1600" b="1" dirty="0">
              <a:solidFill>
                <a:schemeClr val="bg1"/>
              </a:solidFill>
              <a:latin typeface="Century Gothic Bold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I get to scuba dive, use underwater robots and work with some amazing people, and I would recommend a career in ocean science to anyone.</a:t>
            </a:r>
          </a:p>
          <a:p>
            <a:endParaRPr lang="en-US" sz="1600" b="1" dirty="0">
              <a:solidFill>
                <a:schemeClr val="bg1"/>
              </a:solidFill>
              <a:latin typeface="Century Gothic Bold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And for everyone, just get to the sea, dip your toe in, you never know what you might find!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09B1DD-09F0-8B4C-8077-CE936DC5C710}"/>
              </a:ext>
            </a:extLst>
          </p:cNvPr>
          <p:cNvSpPr/>
          <p:nvPr/>
        </p:nvSpPr>
        <p:spPr>
          <a:xfrm>
            <a:off x="964411" y="2679700"/>
            <a:ext cx="3042508" cy="3041999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AE34AE-800B-004E-B987-DCC8E09065FD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FFFFFF"/>
                </a:solidFill>
                <a:latin typeface="Century Gothic" panose="020B0502020202020204" pitchFamily="34" charset="0"/>
              </a:rPr>
              <a:t>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425EE5-650F-B74A-AB23-2C89066F9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2379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8280200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Photo credits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95ECA3-83DF-5847-8F9A-A6DDF425C1DD}"/>
              </a:ext>
            </a:extLst>
          </p:cNvPr>
          <p:cNvSpPr txBox="1"/>
          <p:nvPr/>
        </p:nvSpPr>
        <p:spPr>
          <a:xfrm>
            <a:off x="449262" y="2222500"/>
            <a:ext cx="2446338" cy="1938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Slide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Slide 7, 16 &amp; 19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25243D"/>
                </a:solidFill>
                <a:latin typeface="Century Gothic Bold"/>
              </a:rPr>
              <a:t>Slide 8, 9, 10 &amp; 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Slide 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384109-9EFC-DF4E-94F3-198AA45C2F3E}"/>
              </a:ext>
            </a:extLst>
          </p:cNvPr>
          <p:cNvSpPr txBox="1"/>
          <p:nvPr/>
        </p:nvSpPr>
        <p:spPr>
          <a:xfrm>
            <a:off x="2746839" y="2226154"/>
            <a:ext cx="5393397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Courtesy of Professor Alex Rogers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Cartotalk, Kim Wright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Wikipedia, Quizmodo</a:t>
            </a:r>
          </a:p>
          <a:p>
            <a:pPr defTabSz="457200">
              <a:lnSpc>
                <a:spcPct val="150000"/>
              </a:lnSpc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Courtesy of Professor Alex Rogers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000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B45B4C-C086-E44E-8200-5F109DD36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90863989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8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992505"/>
              </p:ext>
            </p:extLst>
          </p:nvPr>
        </p:nvGraphicFramePr>
        <p:xfrm>
          <a:off x="2341906" y="2211617"/>
          <a:ext cx="6098778" cy="7711442"/>
        </p:xfrm>
        <a:graphic>
          <a:graphicData uri="http://schemas.openxmlformats.org/drawingml/2006/table">
            <a:tbl>
              <a:tblPr/>
              <a:tblGrid>
                <a:gridCol w="6098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8962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Say how many oceans there are, name and locate them</a:t>
                      </a: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Name and locate famous marine landmarks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Describe the features of famous marine landmarks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Locate famous marine landmarks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baseline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Explain the problem with trying to count the number of oceans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Outcomes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2E43F7-016C-A743-A901-AD7616EA63E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Foundation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5BC257E-717D-274E-998D-31A8B3EFE44A}"/>
              </a:ext>
            </a:extLst>
          </p:cNvPr>
          <p:cNvSpPr/>
          <p:nvPr/>
        </p:nvSpPr>
        <p:spPr>
          <a:xfrm>
            <a:off x="449263" y="3053477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Developing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8A13F40-B177-E94B-86E3-0804ACB7E85D}"/>
              </a:ext>
            </a:extLst>
          </p:cNvPr>
          <p:cNvSpPr/>
          <p:nvPr/>
        </p:nvSpPr>
        <p:spPr>
          <a:xfrm>
            <a:off x="449263" y="3632378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Competent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62AF410-E661-A845-9C36-1B4655011394}"/>
              </a:ext>
            </a:extLst>
          </p:cNvPr>
          <p:cNvSpPr/>
          <p:nvPr/>
        </p:nvSpPr>
        <p:spPr>
          <a:xfrm>
            <a:off x="449263" y="4463355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6D77E3F-B004-B849-96C3-617E6853665C}"/>
              </a:ext>
            </a:extLst>
          </p:cNvPr>
          <p:cNvSpPr/>
          <p:nvPr/>
        </p:nvSpPr>
        <p:spPr>
          <a:xfrm>
            <a:off x="449263" y="5015996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Advanced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3118428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99330" y="999563"/>
            <a:ext cx="8229600" cy="1242219"/>
          </a:xfrm>
        </p:spPr>
        <p:txBody>
          <a:bodyPr/>
          <a:lstStyle/>
          <a:p>
            <a:r>
              <a:rPr lang="en-GB" sz="3400" dirty="0">
                <a:solidFill>
                  <a:schemeClr val="bg1"/>
                </a:solidFill>
              </a:rPr>
              <a:t>Brief from Professor Alex Rogers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30490" y="5365561"/>
            <a:ext cx="1510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6BD1D5"/>
                </a:solidFill>
                <a:latin typeface="Century Gothic Bold"/>
              </a:rPr>
              <a:t>Alex Rogers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2A0B74-A2DB-6744-87FB-7AAC5E9F8D74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Hi, I’m Professor Alex Rogers. I am a marine scientist with a special fascination in the deep sea. I am based at the University of Oxford, but love spending as much time at sea as possible.</a:t>
            </a:r>
          </a:p>
          <a:p>
            <a:endParaRPr lang="en-US" sz="1600" b="1" dirty="0">
              <a:solidFill>
                <a:schemeClr val="bg1"/>
              </a:solidFill>
              <a:latin typeface="Century Gothic Bold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I feel so lucky to be able to spend my life trying to understand the huge diversity of our ocean. </a:t>
            </a:r>
          </a:p>
          <a:p>
            <a:endParaRPr lang="en-US" sz="1600" b="1" dirty="0">
              <a:solidFill>
                <a:schemeClr val="bg1"/>
              </a:solidFill>
              <a:latin typeface="Century Gothic Bold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Your mission today is to find out about our planet’s oceans and some of the amazing features it contains.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09B1DD-09F0-8B4C-8077-CE936DC5C710}"/>
              </a:ext>
            </a:extLst>
          </p:cNvPr>
          <p:cNvSpPr/>
          <p:nvPr/>
        </p:nvSpPr>
        <p:spPr>
          <a:xfrm>
            <a:off x="964411" y="2222500"/>
            <a:ext cx="3042508" cy="3041999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AE34AE-800B-004E-B987-DCC8E09065FD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FFFFFF"/>
                </a:solidFill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31300C-11C8-A240-BA8E-EF56C5369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8794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Outcomes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3E9886-2A2F-2C4B-A71E-379E2EE6609A}"/>
              </a:ext>
            </a:extLst>
          </p:cNvPr>
          <p:cNvSpPr txBox="1"/>
          <p:nvPr/>
        </p:nvSpPr>
        <p:spPr>
          <a:xfrm rot="1194848">
            <a:off x="3578524" y="2142280"/>
            <a:ext cx="316727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200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B5ACA9-2AF6-8F4E-B0A8-81DAF6FF56AE}"/>
              </a:ext>
            </a:extLst>
          </p:cNvPr>
          <p:cNvSpPr txBox="1"/>
          <p:nvPr/>
        </p:nvSpPr>
        <p:spPr>
          <a:xfrm rot="20356046">
            <a:off x="3578089" y="3541591"/>
            <a:ext cx="316727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99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1E13A8-825D-354A-91CE-4E4E77D2A20F}"/>
              </a:ext>
            </a:extLst>
          </p:cNvPr>
          <p:cNvSpPr txBox="1"/>
          <p:nvPr/>
        </p:nvSpPr>
        <p:spPr>
          <a:xfrm rot="21065392">
            <a:off x="6016486" y="2782928"/>
            <a:ext cx="316727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71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6FC0EF-CF20-CD44-8F46-7AFFA3A804A9}"/>
              </a:ext>
            </a:extLst>
          </p:cNvPr>
          <p:cNvSpPr txBox="1"/>
          <p:nvPr/>
        </p:nvSpPr>
        <p:spPr>
          <a:xfrm rot="21286636">
            <a:off x="1510749" y="2799469"/>
            <a:ext cx="316727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97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6C8431-DB01-C642-BA9E-8BAFA114CD8F}"/>
              </a:ext>
            </a:extLst>
          </p:cNvPr>
          <p:cNvSpPr txBox="1"/>
          <p:nvPr/>
        </p:nvSpPr>
        <p:spPr>
          <a:xfrm rot="20760296">
            <a:off x="1166192" y="4495748"/>
            <a:ext cx="316727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20AC6E-6EFC-594B-B392-2B549F01657F}"/>
              </a:ext>
            </a:extLst>
          </p:cNvPr>
          <p:cNvSpPr txBox="1"/>
          <p:nvPr/>
        </p:nvSpPr>
        <p:spPr>
          <a:xfrm rot="20760296">
            <a:off x="5353879" y="4972827"/>
            <a:ext cx="316727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54F2C6-CEAF-1C4E-B11C-AA65FE8FEF91}"/>
              </a:ext>
            </a:extLst>
          </p:cNvPr>
          <p:cNvSpPr txBox="1"/>
          <p:nvPr/>
        </p:nvSpPr>
        <p:spPr>
          <a:xfrm rot="525517">
            <a:off x="7024484" y="4425257"/>
            <a:ext cx="316727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6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3.7</a:t>
            </a:r>
          </a:p>
        </p:txBody>
      </p:sp>
    </p:spTree>
    <p:extLst>
      <p:ext uri="{BB962C8B-B14F-4D97-AF65-F5344CB8AC3E}">
        <p14:creationId xmlns:p14="http://schemas.microsoft.com/office/powerpoint/2010/main" val="179281775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8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469406"/>
              </p:ext>
            </p:extLst>
          </p:nvPr>
        </p:nvGraphicFramePr>
        <p:xfrm>
          <a:off x="2341906" y="2211617"/>
          <a:ext cx="6098778" cy="6614162"/>
        </p:xfrm>
        <a:graphic>
          <a:graphicData uri="http://schemas.openxmlformats.org/drawingml/2006/table">
            <a:tbl>
              <a:tblPr/>
              <a:tblGrid>
                <a:gridCol w="6098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8962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Say how many oceans there are, name and locate them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7053062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What are our oceans called?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5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2E43F7-016C-A743-A901-AD7616EA63E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Foundation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9EDCC-7A9E-474C-B118-568D52B2E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821763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621154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What are our oceans called?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EEDB3E-19DF-F44E-999E-00BE24558FD9}"/>
              </a:ext>
            </a:extLst>
          </p:cNvPr>
          <p:cNvSpPr txBox="1"/>
          <p:nvPr/>
        </p:nvSpPr>
        <p:spPr>
          <a:xfrm>
            <a:off x="449262" y="2238523"/>
            <a:ext cx="8245475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The five main oceans on Earth are labelled with a number. Use the clues below to work out the names of the oceans:</a:t>
            </a:r>
            <a:b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endParaRPr kumimoji="0" lang="en-US" sz="2000" b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entury Gothic Bold"/>
              <a:sym typeface="Calibri"/>
            </a:endParaRP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This is the UK’s closest ocean.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This ocean is named after the country that has the second largest number of people living in it.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This ocean is named after the compass point opposite North.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This ocean is named after the cold place at the North of the Earth.</a:t>
            </a:r>
          </a:p>
          <a:p>
            <a:pPr marL="457200" marR="0" indent="-457200" algn="l" defTabSz="457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This ocean is an anagram of ‘capicif’.</a:t>
            </a:r>
            <a:endParaRPr kumimoji="0" lang="en-US" sz="2000" b="1" u="none" strike="noStrike" cap="none" spc="0" normalizeH="0" baseline="0" dirty="0">
              <a:ln>
                <a:noFill/>
              </a:ln>
              <a:solidFill>
                <a:srgbClr val="38D5D6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11EFD-7783-E542-81BD-0DC139F06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117079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>
            <a:extLst>
              <a:ext uri="{FF2B5EF4-FFF2-40B4-BE49-F238E27FC236}">
                <a16:creationId xmlns:a16="http://schemas.microsoft.com/office/drawing/2014/main" id="{8DD8A639-E817-374A-B98E-036F65C6D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2" name="object 5">
            <a:extLst>
              <a:ext uri="{FF2B5EF4-FFF2-40B4-BE49-F238E27FC236}">
                <a16:creationId xmlns:a16="http://schemas.microsoft.com/office/drawing/2014/main" id="{F504241A-BBB6-DB42-89EE-E7A89C768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23" y="1086347"/>
            <a:ext cx="9108677" cy="595962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sp>
        <p:nvSpPr>
          <p:cNvPr id="5" name="Shape 20">
            <a:extLst>
              <a:ext uri="{FF2B5EF4-FFF2-40B4-BE49-F238E27FC236}">
                <a16:creationId xmlns:a16="http://schemas.microsoft.com/office/drawing/2014/main" id="{7A5D105F-137D-E74C-B001-13C7415C4D34}"/>
              </a:ext>
            </a:extLst>
          </p:cNvPr>
          <p:cNvSpPr/>
          <p:nvPr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4FFC39-A6B7-D54A-9F5D-F2B9868E22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1661A1-EDC7-2B47-90D0-DCF4982FA9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4B15D4-52FA-3E45-A914-E4F29DC8AD79}"/>
              </a:ext>
            </a:extLst>
          </p:cNvPr>
          <p:cNvSpPr txBox="1"/>
          <p:nvPr/>
        </p:nvSpPr>
        <p:spPr>
          <a:xfrm>
            <a:off x="8440684" y="6482348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2A97E6-6B09-3345-B2E1-4E3C33378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607BE7-CF57-A245-B616-BB65DB1132E7}"/>
              </a:ext>
            </a:extLst>
          </p:cNvPr>
          <p:cNvSpPr txBox="1"/>
          <p:nvPr/>
        </p:nvSpPr>
        <p:spPr>
          <a:xfrm>
            <a:off x="1227073" y="846372"/>
            <a:ext cx="2446337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Arctic Ocean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8C7B33-920B-BC41-BC9D-18E3D0777981}"/>
              </a:ext>
            </a:extLst>
          </p:cNvPr>
          <p:cNvSpPr txBox="1"/>
          <p:nvPr/>
        </p:nvSpPr>
        <p:spPr>
          <a:xfrm>
            <a:off x="2245218" y="2882694"/>
            <a:ext cx="244633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Atlantic </a:t>
            </a:r>
            <a:b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Ocean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9DBF3F-2C9B-3149-BBE3-71316610C3E3}"/>
              </a:ext>
            </a:extLst>
          </p:cNvPr>
          <p:cNvSpPr txBox="1"/>
          <p:nvPr/>
        </p:nvSpPr>
        <p:spPr>
          <a:xfrm>
            <a:off x="5445618" y="5192308"/>
            <a:ext cx="244633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tx1"/>
                </a:solidFill>
                <a:latin typeface="Century Gothic Bold"/>
              </a:rPr>
              <a:t>Indian</a:t>
            </a: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 </a:t>
            </a:r>
            <a:b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Ocean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CE2668-E0B3-484E-970C-584D79BCC362}"/>
              </a:ext>
            </a:extLst>
          </p:cNvPr>
          <p:cNvSpPr txBox="1"/>
          <p:nvPr/>
        </p:nvSpPr>
        <p:spPr>
          <a:xfrm>
            <a:off x="2961907" y="6002517"/>
            <a:ext cx="373424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b="1" dirty="0">
                <a:solidFill>
                  <a:schemeClr val="tx1"/>
                </a:solidFill>
                <a:latin typeface="Century Gothic Bold"/>
              </a:rPr>
              <a:t>Southern </a:t>
            </a: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Ocean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AB6850-31E0-724B-B84A-23AB4F88D252}"/>
              </a:ext>
            </a:extLst>
          </p:cNvPr>
          <p:cNvSpPr txBox="1"/>
          <p:nvPr/>
        </p:nvSpPr>
        <p:spPr>
          <a:xfrm>
            <a:off x="120582" y="3827686"/>
            <a:ext cx="244633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Pacific </a:t>
            </a:r>
            <a:b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</a:b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Ocean</a:t>
            </a:r>
          </a:p>
        </p:txBody>
      </p:sp>
    </p:spTree>
    <p:extLst>
      <p:ext uri="{BB962C8B-B14F-4D97-AF65-F5344CB8AC3E}">
        <p14:creationId xmlns:p14="http://schemas.microsoft.com/office/powerpoint/2010/main" val="13110946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7026168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How many oceans are there?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E11EFD-7783-E542-81BD-0DC139F06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1: Our ocean voyage</a:t>
            </a:r>
            <a:endParaRPr lang="en-US" sz="800" dirty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86A9F9F8-0AA1-A64A-A686-5DA692A7C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2" y="2222499"/>
            <a:ext cx="4427537" cy="442753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7" dirty="0"/>
          </a:p>
        </p:txBody>
      </p:sp>
      <p:graphicFrame>
        <p:nvGraphicFramePr>
          <p:cNvPr id="11" name="Group 236">
            <a:extLst>
              <a:ext uri="{FF2B5EF4-FFF2-40B4-BE49-F238E27FC236}">
                <a16:creationId xmlns:a16="http://schemas.microsoft.com/office/drawing/2014/main" id="{429EE4C8-2E00-5941-A57B-4C0F2D70D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397793"/>
              </p:ext>
            </p:extLst>
          </p:nvPr>
        </p:nvGraphicFramePr>
        <p:xfrm>
          <a:off x="5021262" y="2839233"/>
          <a:ext cx="3673475" cy="3349362"/>
        </p:xfrm>
        <a:graphic>
          <a:graphicData uri="http://schemas.openxmlformats.org/drawingml/2006/table">
            <a:tbl>
              <a:tblPr/>
              <a:tblGrid>
                <a:gridCol w="367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6668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baseline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Explain the problem with trying to count the number of oceans there are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705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714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4448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514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4690EF3-D7D6-964D-B284-FE3B4D44D054}"/>
              </a:ext>
            </a:extLst>
          </p:cNvPr>
          <p:cNvSpPr/>
          <p:nvPr/>
        </p:nvSpPr>
        <p:spPr>
          <a:xfrm>
            <a:off x="5021263" y="2236937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Advanced</a:t>
            </a:r>
          </a:p>
        </p:txBody>
      </p:sp>
    </p:spTree>
    <p:extLst>
      <p:ext uri="{BB962C8B-B14F-4D97-AF65-F5344CB8AC3E}">
        <p14:creationId xmlns:p14="http://schemas.microsoft.com/office/powerpoint/2010/main" val="98918222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">
      <a:dk1>
        <a:srgbClr val="25233C"/>
      </a:dk1>
      <a:lt1>
        <a:srgbClr val="FFFFFF"/>
      </a:lt1>
      <a:dk2>
        <a:srgbClr val="ECEAE6"/>
      </a:dk2>
      <a:lt2>
        <a:srgbClr val="031933"/>
      </a:lt2>
      <a:accent1>
        <a:srgbClr val="F8CE16"/>
      </a:accent1>
      <a:accent2>
        <a:srgbClr val="FFB500"/>
      </a:accent2>
      <a:accent3>
        <a:srgbClr val="F8982A"/>
      </a:accent3>
      <a:accent4>
        <a:srgbClr val="007CAF"/>
      </a:accent4>
      <a:accent5>
        <a:srgbClr val="00C4AF"/>
      </a:accent5>
      <a:accent6>
        <a:srgbClr val="EF3C53"/>
      </a:accent6>
      <a:hlink>
        <a:srgbClr val="F8982A"/>
      </a:hlink>
      <a:folHlink>
        <a:srgbClr val="49175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6DC3FB-AF00-4E5E-89FE-31DE634A9B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F1687B-E35C-479D-8C4E-5B0AE6D34A77}"/>
</file>

<file path=customXml/itemProps3.xml><?xml version="1.0" encoding="utf-8"?>
<ds:datastoreItem xmlns:ds="http://schemas.openxmlformats.org/officeDocument/2006/customXml" ds:itemID="{881ECC3C-64D7-4116-B0D9-2C91E91892D4}">
  <ds:schemaRefs>
    <ds:schemaRef ds:uri="8dd429a2-b850-4aa5-85c2-8487e2b197cf"/>
    <ds:schemaRef ds:uri="http://purl.org/dc/terms/"/>
    <ds:schemaRef ds:uri="7dd0c2b8-7301-49b5-921e-ab84ec4c20a5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1342</TotalTime>
  <Words>1062</Words>
  <Application>Microsoft Office PowerPoint</Application>
  <PresentationFormat>On-screen Show (4:3)</PresentationFormat>
  <Paragraphs>212</Paragraphs>
  <Slides>24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Century Gothic</vt:lpstr>
      <vt:lpstr>Century Gothic Bold</vt:lpstr>
      <vt:lpstr>Sassoon San Slope</vt:lpstr>
      <vt:lpstr>Times New Roman</vt:lpstr>
      <vt:lpstr>Office Theme</vt:lpstr>
      <vt:lpstr>PowerPoint Presentation</vt:lpstr>
      <vt:lpstr>PowerPoint Presentation</vt:lpstr>
      <vt:lpstr>Outcomes</vt:lpstr>
      <vt:lpstr>Brief from Professor Alex Rogers</vt:lpstr>
      <vt:lpstr>Outcomes</vt:lpstr>
      <vt:lpstr>What are our oceans called?</vt:lpstr>
      <vt:lpstr>What are our oceans called?</vt:lpstr>
      <vt:lpstr>PowerPoint Presentation</vt:lpstr>
      <vt:lpstr>How many oceans are there?</vt:lpstr>
      <vt:lpstr>How many oceans are there?</vt:lpstr>
      <vt:lpstr>How many oceans are there?</vt:lpstr>
      <vt:lpstr>How many oceans are there?</vt:lpstr>
      <vt:lpstr>Learning check point 1</vt:lpstr>
      <vt:lpstr>Learning check point 1</vt:lpstr>
      <vt:lpstr>Learning check point 1: Answers</vt:lpstr>
      <vt:lpstr>Learning check point 2</vt:lpstr>
      <vt:lpstr>Learning check point 2</vt:lpstr>
      <vt:lpstr>Learning check point 2: Answers</vt:lpstr>
      <vt:lpstr>Learning check point 2: Answers</vt:lpstr>
      <vt:lpstr>PowerPoint Presentation</vt:lpstr>
      <vt:lpstr>Building your map</vt:lpstr>
      <vt:lpstr>Final learning check point</vt:lpstr>
      <vt:lpstr>Final thoughts from Professor Alex Rogers</vt:lpstr>
      <vt:lpstr>Photo 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Jamie Buchanan-Dunlop</cp:lastModifiedBy>
  <cp:revision>121</cp:revision>
  <dcterms:modified xsi:type="dcterms:W3CDTF">2020-04-25T07:08:09Z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