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16" r:id="rId3"/>
    <p:sldId id="318" r:id="rId4"/>
    <p:sldId id="317" r:id="rId5"/>
    <p:sldId id="311" r:id="rId6"/>
    <p:sldId id="320" r:id="rId7"/>
    <p:sldId id="261" r:id="rId8"/>
    <p:sldId id="263" r:id="rId9"/>
    <p:sldId id="264" r:id="rId10"/>
    <p:sldId id="268" r:id="rId11"/>
    <p:sldId id="269" r:id="rId12"/>
    <p:sldId id="271" r:id="rId13"/>
    <p:sldId id="276" r:id="rId14"/>
    <p:sldId id="279" r:id="rId15"/>
    <p:sldId id="281" r:id="rId16"/>
    <p:sldId id="284" r:id="rId17"/>
    <p:sldId id="287" r:id="rId18"/>
    <p:sldId id="288" r:id="rId19"/>
    <p:sldId id="289" r:id="rId20"/>
    <p:sldId id="291" r:id="rId21"/>
    <p:sldId id="294" r:id="rId22"/>
    <p:sldId id="306" r:id="rId23"/>
    <p:sldId id="308" r:id="rId24"/>
    <p:sldId id="313"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79968" autoAdjust="0"/>
  </p:normalViewPr>
  <p:slideViewPr>
    <p:cSldViewPr snapToGrid="0">
      <p:cViewPr>
        <p:scale>
          <a:sx n="64" d="100"/>
          <a:sy n="64" d="100"/>
        </p:scale>
        <p:origin x="-10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EFE78-DBE3-4BAC-A11A-06642331F48B}" type="datetimeFigureOut">
              <a:rPr lang="en-GB" smtClean="0"/>
              <a:t>31/01/2019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42A4C-0940-4C7A-AB56-79427CE4C720}" type="slidenum">
              <a:rPr lang="en-GB" smtClean="0"/>
              <a:t>‹#›</a:t>
            </a:fld>
            <a:endParaRPr lang="en-GB"/>
          </a:p>
        </p:txBody>
      </p:sp>
    </p:spTree>
    <p:extLst>
      <p:ext uri="{BB962C8B-B14F-4D97-AF65-F5344CB8AC3E}">
        <p14:creationId xmlns:p14="http://schemas.microsoft.com/office/powerpoint/2010/main" val="389862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the assembly as an interactive presentation on sugary drinks and why we should all consider cutting down on sugary drinks</a:t>
            </a:r>
            <a:endParaRPr lang="en-GB" dirty="0"/>
          </a:p>
          <a:p>
            <a:endParaRPr lang="en-GB" dirty="0"/>
          </a:p>
        </p:txBody>
      </p:sp>
      <p:sp>
        <p:nvSpPr>
          <p:cNvPr id="4" name="Slide Number Placeholder 3"/>
          <p:cNvSpPr>
            <a:spLocks noGrp="1"/>
          </p:cNvSpPr>
          <p:nvPr>
            <p:ph type="sldNum" sz="quarter" idx="10"/>
          </p:nvPr>
        </p:nvSpPr>
        <p:spPr/>
        <p:txBody>
          <a:bodyPr/>
          <a:lstStyle/>
          <a:p>
            <a:fld id="{3D772885-9488-4E40-B3B7-9F1C7EC7BC4D}" type="slidenum">
              <a:rPr lang="en-GB" smtClean="0"/>
              <a:t>1</a:t>
            </a:fld>
            <a:endParaRPr lang="en-GB"/>
          </a:p>
        </p:txBody>
      </p:sp>
    </p:spTree>
    <p:extLst>
      <p:ext uri="{BB962C8B-B14F-4D97-AF65-F5344CB8AC3E}">
        <p14:creationId xmlns:p14="http://schemas.microsoft.com/office/powerpoint/2010/main" val="170722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Coca-</a:t>
            </a:r>
            <a:r>
              <a:rPr lang="en-GB" baseline="0" dirty="0"/>
              <a:t>Cola</a:t>
            </a:r>
          </a:p>
          <a:p>
            <a:pPr marL="171450" indent="-171450">
              <a:buFontTx/>
              <a:buChar char="-"/>
            </a:pPr>
            <a:r>
              <a:rPr lang="en-GB" baseline="0" dirty="0"/>
              <a:t>Soft drink</a:t>
            </a:r>
          </a:p>
          <a:p>
            <a:pPr marL="171450" indent="-171450">
              <a:buFontTx/>
              <a:buChar char="-"/>
            </a:pPr>
            <a:r>
              <a:rPr lang="en-GB" baseline="0" dirty="0"/>
              <a:t>~ 9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10</a:t>
            </a:fld>
            <a:endParaRPr lang="en-GB"/>
          </a:p>
        </p:txBody>
      </p:sp>
    </p:spTree>
    <p:extLst>
      <p:ext uri="{BB962C8B-B14F-4D97-AF65-F5344CB8AC3E}">
        <p14:creationId xmlns:p14="http://schemas.microsoft.com/office/powerpoint/2010/main" val="334921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Diet Coke</a:t>
            </a:r>
          </a:p>
          <a:p>
            <a:pPr marL="171450" indent="-171450">
              <a:buFontTx/>
              <a:buChar char="-"/>
            </a:pPr>
            <a:r>
              <a:rPr lang="en-GB" dirty="0"/>
              <a:t>Diet / Zero Drink</a:t>
            </a:r>
          </a:p>
        </p:txBody>
      </p:sp>
      <p:sp>
        <p:nvSpPr>
          <p:cNvPr id="4" name="Slide Number Placeholder 3"/>
          <p:cNvSpPr>
            <a:spLocks noGrp="1"/>
          </p:cNvSpPr>
          <p:nvPr>
            <p:ph type="sldNum" sz="quarter" idx="10"/>
          </p:nvPr>
        </p:nvSpPr>
        <p:spPr/>
        <p:txBody>
          <a:bodyPr/>
          <a:lstStyle/>
          <a:p>
            <a:fld id="{C5A257C5-F34A-49E7-A33E-C6245D3F952D}" type="slidenum">
              <a:rPr lang="en-GB" smtClean="0"/>
              <a:t>11</a:t>
            </a:fld>
            <a:endParaRPr lang="en-GB"/>
          </a:p>
        </p:txBody>
      </p:sp>
    </p:spTree>
    <p:extLst>
      <p:ext uri="{BB962C8B-B14F-4D97-AF65-F5344CB8AC3E}">
        <p14:creationId xmlns:p14="http://schemas.microsoft.com/office/powerpoint/2010/main" val="369377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Sprite</a:t>
            </a:r>
          </a:p>
          <a:p>
            <a:pPr marL="171450" indent="-171450">
              <a:buFontTx/>
              <a:buChar char="-"/>
            </a:pPr>
            <a:r>
              <a:rPr lang="en-GB" dirty="0"/>
              <a:t>Soft drink</a:t>
            </a:r>
          </a:p>
          <a:p>
            <a:pPr marL="171450" indent="-171450">
              <a:buFontTx/>
              <a:buChar char="-"/>
            </a:pPr>
            <a:r>
              <a:rPr lang="en-GB" dirty="0"/>
              <a:t>~</a:t>
            </a:r>
            <a:r>
              <a:rPr lang="en-GB" baseline="0" dirty="0"/>
              <a:t> 4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12</a:t>
            </a:fld>
            <a:endParaRPr lang="en-GB"/>
          </a:p>
        </p:txBody>
      </p:sp>
    </p:spTree>
    <p:extLst>
      <p:ext uri="{BB962C8B-B14F-4D97-AF65-F5344CB8AC3E}">
        <p14:creationId xmlns:p14="http://schemas.microsoft.com/office/powerpoint/2010/main" val="422672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Tango Orange</a:t>
            </a:r>
          </a:p>
          <a:p>
            <a:pPr marL="171450" indent="-171450">
              <a:buFontTx/>
              <a:buChar char="-"/>
            </a:pPr>
            <a:r>
              <a:rPr lang="en-GB" baseline="0" dirty="0"/>
              <a:t>Soft drink</a:t>
            </a:r>
          </a:p>
          <a:p>
            <a:pPr marL="171450" indent="-171450">
              <a:buFontTx/>
              <a:buChar char="-"/>
            </a:pPr>
            <a:r>
              <a:rPr lang="en-GB" baseline="0" dirty="0"/>
              <a:t>~ 5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13</a:t>
            </a:fld>
            <a:endParaRPr lang="en-GB"/>
          </a:p>
        </p:txBody>
      </p:sp>
    </p:spTree>
    <p:extLst>
      <p:ext uri="{BB962C8B-B14F-4D97-AF65-F5344CB8AC3E}">
        <p14:creationId xmlns:p14="http://schemas.microsoft.com/office/powerpoint/2010/main" val="235011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Innocent Smoothie Apples and Blackcurrant</a:t>
            </a:r>
          </a:p>
          <a:p>
            <a:pPr marL="171450" indent="-171450">
              <a:buFontTx/>
              <a:buChar char="-"/>
            </a:pPr>
            <a:r>
              <a:rPr lang="en-GB" dirty="0"/>
              <a:t>Smoothie</a:t>
            </a:r>
          </a:p>
          <a:p>
            <a:pPr marL="171450" indent="-171450">
              <a:buFontTx/>
              <a:buChar char="-"/>
            </a:pPr>
            <a:r>
              <a:rPr lang="en-GB"/>
              <a:t>~ 5 </a:t>
            </a:r>
            <a:r>
              <a:rPr lang="en-GB" dirty="0"/>
              <a:t>sugar</a:t>
            </a:r>
            <a:r>
              <a:rPr lang="en-GB" baseline="0" dirty="0"/>
              <a:t>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14</a:t>
            </a:fld>
            <a:endParaRPr lang="en-GB"/>
          </a:p>
        </p:txBody>
      </p:sp>
    </p:spTree>
    <p:extLst>
      <p:ext uri="{BB962C8B-B14F-4D97-AF65-F5344CB8AC3E}">
        <p14:creationId xmlns:p14="http://schemas.microsoft.com/office/powerpoint/2010/main" val="131163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Tap water</a:t>
            </a:r>
          </a:p>
        </p:txBody>
      </p:sp>
      <p:sp>
        <p:nvSpPr>
          <p:cNvPr id="4" name="Slide Number Placeholder 3"/>
          <p:cNvSpPr>
            <a:spLocks noGrp="1"/>
          </p:cNvSpPr>
          <p:nvPr>
            <p:ph type="sldNum" sz="quarter" idx="10"/>
          </p:nvPr>
        </p:nvSpPr>
        <p:spPr/>
        <p:txBody>
          <a:bodyPr/>
          <a:lstStyle/>
          <a:p>
            <a:fld id="{C5A257C5-F34A-49E7-A33E-C6245D3F952D}" type="slidenum">
              <a:rPr lang="en-GB" smtClean="0"/>
              <a:t>15</a:t>
            </a:fld>
            <a:endParaRPr lang="en-GB"/>
          </a:p>
        </p:txBody>
      </p:sp>
    </p:spTree>
    <p:extLst>
      <p:ext uri="{BB962C8B-B14F-4D97-AF65-F5344CB8AC3E}">
        <p14:creationId xmlns:p14="http://schemas.microsoft.com/office/powerpoint/2010/main" val="296403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Fruit Shoot Blackcurrant</a:t>
            </a:r>
            <a:r>
              <a:rPr lang="en-GB" baseline="0" dirty="0"/>
              <a:t> &amp; Apple</a:t>
            </a:r>
          </a:p>
          <a:p>
            <a:pPr marL="171450" indent="-171450">
              <a:buFontTx/>
              <a:buChar char="-"/>
            </a:pPr>
            <a:r>
              <a:rPr lang="en-GB" baseline="0" dirty="0"/>
              <a:t>Fruit juice</a:t>
            </a:r>
          </a:p>
          <a:p>
            <a:pPr marL="171450" indent="-171450">
              <a:buFontTx/>
              <a:buChar char="-"/>
            </a:pPr>
            <a:r>
              <a:rPr lang="en-GB" baseline="0" dirty="0"/>
              <a:t>Less than 1 sugar cube</a:t>
            </a:r>
          </a:p>
          <a:p>
            <a:pPr marL="171450" indent="-171450">
              <a:buFontTx/>
              <a:buChar char="-"/>
            </a:pPr>
            <a:r>
              <a:rPr lang="en-GB" baseline="0" dirty="0"/>
              <a:t>Product has been reformulated</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16</a:t>
            </a:fld>
            <a:endParaRPr lang="en-GB"/>
          </a:p>
        </p:txBody>
      </p:sp>
    </p:spTree>
    <p:extLst>
      <p:ext uri="{BB962C8B-B14F-4D97-AF65-F5344CB8AC3E}">
        <p14:creationId xmlns:p14="http://schemas.microsoft.com/office/powerpoint/2010/main" val="427956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Ribena Blackcurrant</a:t>
            </a:r>
          </a:p>
          <a:p>
            <a:pPr marL="171450" indent="-171450">
              <a:buFontTx/>
              <a:buChar char="-"/>
            </a:pPr>
            <a:r>
              <a:rPr lang="en-GB" dirty="0"/>
              <a:t>Soft</a:t>
            </a:r>
            <a:r>
              <a:rPr lang="en-GB" baseline="0" dirty="0"/>
              <a:t> drink</a:t>
            </a:r>
          </a:p>
          <a:p>
            <a:pPr marL="171450" indent="-171450">
              <a:buFontTx/>
              <a:buChar char="-"/>
            </a:pPr>
            <a:r>
              <a:rPr lang="en-GB" baseline="0" dirty="0"/>
              <a:t>~ almost 6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17</a:t>
            </a:fld>
            <a:endParaRPr lang="en-GB"/>
          </a:p>
        </p:txBody>
      </p:sp>
    </p:spTree>
    <p:extLst>
      <p:ext uri="{BB962C8B-B14F-4D97-AF65-F5344CB8AC3E}">
        <p14:creationId xmlns:p14="http://schemas.microsoft.com/office/powerpoint/2010/main" val="423298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err="1"/>
              <a:t>Vimto</a:t>
            </a:r>
            <a:endParaRPr lang="en-GB" baseline="0" dirty="0"/>
          </a:p>
          <a:p>
            <a:pPr marL="171450" indent="-171450">
              <a:buFontTx/>
              <a:buChar char="-"/>
            </a:pPr>
            <a:r>
              <a:rPr lang="en-GB" baseline="0" dirty="0"/>
              <a:t>Soft drink</a:t>
            </a:r>
          </a:p>
          <a:p>
            <a:pPr marL="171450" indent="-171450">
              <a:buFontTx/>
              <a:buChar char="-"/>
            </a:pPr>
            <a:r>
              <a:rPr lang="en-GB" baseline="0" dirty="0"/>
              <a:t>~ 8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18</a:t>
            </a:fld>
            <a:endParaRPr lang="en-GB"/>
          </a:p>
        </p:txBody>
      </p:sp>
    </p:spTree>
    <p:extLst>
      <p:ext uri="{BB962C8B-B14F-4D97-AF65-F5344CB8AC3E}">
        <p14:creationId xmlns:p14="http://schemas.microsoft.com/office/powerpoint/2010/main" val="157062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err="1"/>
              <a:t>Volvic</a:t>
            </a:r>
            <a:r>
              <a:rPr lang="en-GB" dirty="0"/>
              <a:t> Touch of Fruit Strawberry</a:t>
            </a:r>
          </a:p>
          <a:p>
            <a:pPr marL="171450" indent="-171450">
              <a:buFontTx/>
              <a:buChar char="-"/>
            </a:pPr>
            <a:r>
              <a:rPr lang="en-GB" dirty="0"/>
              <a:t>Flavoured water</a:t>
            </a:r>
          </a:p>
          <a:p>
            <a:pPr marL="171450" indent="-171450">
              <a:buFontTx/>
              <a:buChar char="-"/>
            </a:pPr>
            <a:r>
              <a:rPr lang="en-GB" dirty="0"/>
              <a:t>~ 6 sugar cubes</a:t>
            </a:r>
          </a:p>
        </p:txBody>
      </p:sp>
      <p:sp>
        <p:nvSpPr>
          <p:cNvPr id="4" name="Slide Number Placeholder 3"/>
          <p:cNvSpPr>
            <a:spLocks noGrp="1"/>
          </p:cNvSpPr>
          <p:nvPr>
            <p:ph type="sldNum" sz="quarter" idx="10"/>
          </p:nvPr>
        </p:nvSpPr>
        <p:spPr/>
        <p:txBody>
          <a:bodyPr/>
          <a:lstStyle/>
          <a:p>
            <a:fld id="{C5A257C5-F34A-49E7-A33E-C6245D3F952D}" type="slidenum">
              <a:rPr lang="en-GB" smtClean="0"/>
              <a:t>19</a:t>
            </a:fld>
            <a:endParaRPr lang="en-GB"/>
          </a:p>
        </p:txBody>
      </p:sp>
    </p:spTree>
    <p:extLst>
      <p:ext uri="{BB962C8B-B14F-4D97-AF65-F5344CB8AC3E}">
        <p14:creationId xmlns:p14="http://schemas.microsoft.com/office/powerpoint/2010/main" val="290026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if they can put</a:t>
            </a:r>
            <a:r>
              <a:rPr lang="en-GB" baseline="0" dirty="0"/>
              <a:t> their hand up if they can name a food or drink item which contains a lot of sugar. Possible answers include:</a:t>
            </a:r>
          </a:p>
          <a:p>
            <a:r>
              <a:rPr lang="en-GB" baseline="0" dirty="0"/>
              <a:t>Sweets, ice cream, cakes, sweet pastries, biscuits, chocolate, ice lollies, sugary drinks. Also point out that sugar is hidden in savoury foods such as tomato sauce, ready meals and even bread.</a:t>
            </a:r>
          </a:p>
          <a:p>
            <a:endParaRPr lang="en-GB" baseline="0" dirty="0"/>
          </a:p>
          <a:p>
            <a:r>
              <a:rPr lang="en-GB" baseline="0" dirty="0"/>
              <a:t>A can of Coca-Cola contains 9tsp of sugar. Ask the children to remember this fact (for later in the presentation).</a:t>
            </a:r>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a:t>
            </a:fld>
            <a:endParaRPr lang="en-GB"/>
          </a:p>
        </p:txBody>
      </p:sp>
    </p:spTree>
    <p:extLst>
      <p:ext uri="{BB962C8B-B14F-4D97-AF65-F5344CB8AC3E}">
        <p14:creationId xmlns:p14="http://schemas.microsoft.com/office/powerpoint/2010/main" val="110718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err="1"/>
              <a:t>Frijj</a:t>
            </a:r>
            <a:r>
              <a:rPr lang="en-GB" dirty="0"/>
              <a:t> Burst of Banana</a:t>
            </a:r>
          </a:p>
          <a:p>
            <a:pPr marL="171450" indent="-171450">
              <a:buFontTx/>
              <a:buChar char="-"/>
            </a:pPr>
            <a:r>
              <a:rPr lang="en-GB" dirty="0"/>
              <a:t>Milkshake</a:t>
            </a:r>
          </a:p>
          <a:p>
            <a:pPr marL="171450" indent="-171450">
              <a:buFontTx/>
              <a:buChar char="-"/>
            </a:pPr>
            <a:r>
              <a:rPr lang="en-GB" dirty="0"/>
              <a:t>~ 9 sugar cubes</a:t>
            </a:r>
          </a:p>
        </p:txBody>
      </p:sp>
      <p:sp>
        <p:nvSpPr>
          <p:cNvPr id="4" name="Slide Number Placeholder 3"/>
          <p:cNvSpPr>
            <a:spLocks noGrp="1"/>
          </p:cNvSpPr>
          <p:nvPr>
            <p:ph type="sldNum" sz="quarter" idx="10"/>
          </p:nvPr>
        </p:nvSpPr>
        <p:spPr/>
        <p:txBody>
          <a:bodyPr/>
          <a:lstStyle/>
          <a:p>
            <a:fld id="{C5A257C5-F34A-49E7-A33E-C6245D3F952D}" type="slidenum">
              <a:rPr lang="en-GB" smtClean="0"/>
              <a:t>20</a:t>
            </a:fld>
            <a:endParaRPr lang="en-GB"/>
          </a:p>
        </p:txBody>
      </p:sp>
    </p:spTree>
    <p:extLst>
      <p:ext uri="{BB962C8B-B14F-4D97-AF65-F5344CB8AC3E}">
        <p14:creationId xmlns:p14="http://schemas.microsoft.com/office/powerpoint/2010/main" val="3374013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Monster</a:t>
            </a:r>
          </a:p>
          <a:p>
            <a:pPr marL="171450" indent="-171450">
              <a:buFontTx/>
              <a:buChar char="-"/>
            </a:pPr>
            <a:r>
              <a:rPr lang="en-GB" baseline="0" dirty="0"/>
              <a:t>Energy drink</a:t>
            </a:r>
          </a:p>
          <a:p>
            <a:pPr marL="171450" indent="-171450">
              <a:buFontTx/>
              <a:buChar char="-"/>
            </a:pPr>
            <a:r>
              <a:rPr lang="en-GB" baseline="0" dirty="0"/>
              <a:t>~ 12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21</a:t>
            </a:fld>
            <a:endParaRPr lang="en-GB"/>
          </a:p>
        </p:txBody>
      </p:sp>
    </p:spTree>
    <p:extLst>
      <p:ext uri="{BB962C8B-B14F-4D97-AF65-F5344CB8AC3E}">
        <p14:creationId xmlns:p14="http://schemas.microsoft.com/office/powerpoint/2010/main" val="926340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latin typeface="+mn-lt"/>
              </a:rPr>
              <a:t>An easy way to reduce your</a:t>
            </a:r>
            <a:r>
              <a:rPr lang="en-GB" baseline="0" dirty="0">
                <a:solidFill>
                  <a:srgbClr val="FF0000"/>
                </a:solidFill>
                <a:latin typeface="+mn-lt"/>
              </a:rPr>
              <a:t> sugar intake is to stop or cut down on sugary drinks and to Give Up Loving Pop.</a:t>
            </a:r>
          </a:p>
          <a:p>
            <a:endParaRPr lang="en-GB" baseline="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mn-lt"/>
              </a:rPr>
              <a:t>Remember,</a:t>
            </a:r>
            <a:r>
              <a:rPr lang="en-GB" baseline="0" dirty="0">
                <a:solidFill>
                  <a:srgbClr val="FF0000"/>
                </a:solidFill>
                <a:latin typeface="+mn-lt"/>
              </a:rPr>
              <a:t> the maximum amount of sugar for your age group* includes added sugar found in food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latin typeface="+mn-lt"/>
              </a:rPr>
              <a:t>* 5tsp/ cubes for </a:t>
            </a:r>
            <a:r>
              <a:rPr lang="en-GB" baseline="0" dirty="0"/>
              <a:t>4-6 year olds and 6tsp/ cubes for 7-10 year 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latin typeface="+mn-lt"/>
            </a:endParaRPr>
          </a:p>
          <a:p>
            <a:endParaRPr lang="en-GB" baseline="0" dirty="0">
              <a:solidFill>
                <a:srgbClr val="FF0000"/>
              </a:solidFill>
              <a:latin typeface="+mn-lt"/>
            </a:endParaRP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22</a:t>
            </a:fld>
            <a:endParaRPr lang="en-GB"/>
          </a:p>
        </p:txBody>
      </p:sp>
    </p:spTree>
    <p:extLst>
      <p:ext uri="{BB962C8B-B14F-4D97-AF65-F5344CB8AC3E}">
        <p14:creationId xmlns:p14="http://schemas.microsoft.com/office/powerpoint/2010/main" val="192230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latin typeface="+mn-lt"/>
              </a:rPr>
              <a:t>Cutting out sugary drinks is an easy way to reduce how much sugar we eat and drink. Why not see if you can</a:t>
            </a:r>
            <a:r>
              <a:rPr lang="en-GB" baseline="0" dirty="0">
                <a:solidFill>
                  <a:srgbClr val="FF0000"/>
                </a:solidFill>
                <a:latin typeface="+mn-lt"/>
              </a:rPr>
              <a:t> stop drinking sugary drinks for four weeks and see how you feel. You never know you may not even miss them.</a:t>
            </a:r>
          </a:p>
          <a:p>
            <a:endParaRPr lang="en-GB" baseline="0" dirty="0">
              <a:solidFill>
                <a:srgbClr val="FF0000"/>
              </a:solidFill>
              <a:latin typeface="+mn-lt"/>
            </a:endParaRPr>
          </a:p>
          <a:p>
            <a:r>
              <a:rPr lang="en-GB" baseline="0" dirty="0">
                <a:solidFill>
                  <a:srgbClr val="FF0000"/>
                </a:solidFill>
                <a:latin typeface="+mn-lt"/>
              </a:rPr>
              <a:t>There are lots of benefits to drinking water or milk instead (see slide) – ask “can you think of any more?”</a:t>
            </a:r>
          </a:p>
          <a:p>
            <a:endParaRPr lang="en-GB" baseline="0" dirty="0">
              <a:solidFill>
                <a:srgbClr val="FF0000"/>
              </a:solidFill>
              <a:latin typeface="+mn-lt"/>
            </a:endParaRPr>
          </a:p>
          <a:p>
            <a:r>
              <a:rPr lang="en-GB" baseline="0" dirty="0">
                <a:solidFill>
                  <a:srgbClr val="FF0000"/>
                </a:solidFill>
                <a:latin typeface="+mn-lt"/>
              </a:rPr>
              <a:t>Finish with a show of hands “who will Give Up Loving Pop for four weeks and switch to water and milk?”</a:t>
            </a: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23</a:t>
            </a:fld>
            <a:endParaRPr lang="en-GB"/>
          </a:p>
        </p:txBody>
      </p:sp>
    </p:spTree>
    <p:extLst>
      <p:ext uri="{BB962C8B-B14F-4D97-AF65-F5344CB8AC3E}">
        <p14:creationId xmlns:p14="http://schemas.microsoft.com/office/powerpoint/2010/main" val="335639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772885-9488-4E40-B3B7-9F1C7EC7BC4D}" type="slidenum">
              <a:rPr lang="en-GB" smtClean="0"/>
              <a:t>24</a:t>
            </a:fld>
            <a:endParaRPr lang="en-GB"/>
          </a:p>
        </p:txBody>
      </p:sp>
    </p:spTree>
    <p:extLst>
      <p:ext uri="{BB962C8B-B14F-4D97-AF65-F5344CB8AC3E}">
        <p14:creationId xmlns:p14="http://schemas.microsoft.com/office/powerpoint/2010/main" val="415888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much sugar can</a:t>
            </a:r>
            <a:r>
              <a:rPr lang="en-GB" baseline="0" dirty="0"/>
              <a:t> cause problems with your teeth. Ask the children “who likes to go to the dentist?” If any of the children put their hand up ask them “why?”, perhaps use the following prompt “is that because you look after your teeth?” Children and adults alike only tend to like the dentist if they receive glowing reports. Let the children know that “some children have to have rotten teeth pulled out by the dentist which can be very painful. This is often caused by too much sugar.”</a:t>
            </a:r>
          </a:p>
          <a:p>
            <a:endParaRPr lang="en-GB" baseline="0" dirty="0"/>
          </a:p>
          <a:p>
            <a:r>
              <a:rPr lang="en-GB" baseline="0" dirty="0"/>
              <a:t>“What else happens if we eat too much sugar?” </a:t>
            </a:r>
          </a:p>
          <a:p>
            <a:r>
              <a:rPr lang="en-GB" baseline="0" dirty="0"/>
              <a:t>“It is easy to eat or drink too much sugary foods, therefore we can put on weight quickly. It takes 30 minutes walking to burn off the calories from a can of Coca-Cola.”</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3</a:t>
            </a:fld>
            <a:endParaRPr lang="en-GB"/>
          </a:p>
        </p:txBody>
      </p:sp>
    </p:spTree>
    <p:extLst>
      <p:ext uri="{BB962C8B-B14F-4D97-AF65-F5344CB8AC3E}">
        <p14:creationId xmlns:p14="http://schemas.microsoft.com/office/powerpoint/2010/main" val="179109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Cheshire West, 20.7% of 5 year olds experience dental decay before they start primary school – the equivalent of more than one in every five children. </a:t>
            </a:r>
          </a:p>
        </p:txBody>
      </p:sp>
      <p:sp>
        <p:nvSpPr>
          <p:cNvPr id="4" name="Slide Number Placeholder 3"/>
          <p:cNvSpPr>
            <a:spLocks noGrp="1"/>
          </p:cNvSpPr>
          <p:nvPr>
            <p:ph type="sldNum" sz="quarter" idx="10"/>
          </p:nvPr>
        </p:nvSpPr>
        <p:spPr/>
        <p:txBody>
          <a:bodyPr/>
          <a:lstStyle/>
          <a:p>
            <a:fld id="{1E142A4C-0940-4C7A-AB56-79427CE4C720}" type="slidenum">
              <a:rPr lang="en-GB" smtClean="0"/>
              <a:t>4</a:t>
            </a:fld>
            <a:endParaRPr lang="en-GB"/>
          </a:p>
        </p:txBody>
      </p:sp>
    </p:spTree>
    <p:extLst>
      <p:ext uri="{BB962C8B-B14F-4D97-AF65-F5344CB8AC3E}">
        <p14:creationId xmlns:p14="http://schemas.microsoft.com/office/powerpoint/2010/main" val="406711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children who are aged 4-6 to put their hand up – tell them they should have no more than 5tsp/cubes of sugar per day. Ask the 7-10 year olds to put their hands up – tell them they should have no more than 6tsp/cubes of sugar per day. (One teaspoon/ cube of sugar equals 4grams)</a:t>
            </a:r>
          </a:p>
          <a:p>
            <a:endParaRPr lang="en-GB" baseline="0" dirty="0"/>
          </a:p>
          <a:p>
            <a:r>
              <a:rPr lang="en-GB" baseline="0" dirty="0"/>
              <a:t>“Does this seem like a lot or a small amount of sugar?”</a:t>
            </a:r>
          </a:p>
          <a:p>
            <a:endParaRPr lang="en-GB" baseline="0" dirty="0"/>
          </a:p>
          <a:p>
            <a:r>
              <a:rPr lang="en-GB" baseline="0" dirty="0"/>
              <a:t>Ask the children “can you remember how many teaspoons of sugar there are in a can of Coca-Cola?” (If you need a reminder it is 9tsp). </a:t>
            </a:r>
          </a:p>
          <a:p>
            <a:endParaRPr lang="en-GB" baseline="0" dirty="0"/>
          </a:p>
          <a:p>
            <a:r>
              <a:rPr lang="en-GB" baseline="0" dirty="0"/>
              <a:t>Ask “how many cans of Coca-Cola could you have per day to stay within the maximum guidelines?” The answer is none. A can of Coca-Cola would take all of the children way over the maximum amount and this is without considering the sugar is other food and drink you have during the day.</a:t>
            </a:r>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5</a:t>
            </a:fld>
            <a:endParaRPr lang="en-GB"/>
          </a:p>
        </p:txBody>
      </p:sp>
    </p:spTree>
    <p:extLst>
      <p:ext uri="{BB962C8B-B14F-4D97-AF65-F5344CB8AC3E}">
        <p14:creationId xmlns:p14="http://schemas.microsoft.com/office/powerpoint/2010/main" val="13293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mn-lt"/>
              </a:rPr>
              <a:t>Introduce</a:t>
            </a:r>
            <a:r>
              <a:rPr lang="en-GB" b="0" baseline="0" dirty="0">
                <a:latin typeface="+mn-lt"/>
              </a:rPr>
              <a:t> the higher or lower game. Ask the children if they remember how much sugar they should have as a maximum per day. </a:t>
            </a:r>
          </a:p>
          <a:p>
            <a:r>
              <a:rPr lang="en-GB" sz="1200" b="0" dirty="0">
                <a:solidFill>
                  <a:schemeClr val="tx1"/>
                </a:solidFill>
                <a:latin typeface="+mn-lt"/>
              </a:rPr>
              <a:t>19g or 5 sugar cubes for children aged 4 to 6</a:t>
            </a:r>
          </a:p>
          <a:p>
            <a:r>
              <a:rPr lang="en-GB" sz="1200" b="0" dirty="0">
                <a:solidFill>
                  <a:schemeClr val="tx1"/>
                </a:solidFill>
                <a:latin typeface="+mn-lt"/>
              </a:rPr>
              <a:t>24g or 6 sugar cubes for children aged 7 to 10</a:t>
            </a:r>
          </a:p>
          <a:p>
            <a:endParaRPr lang="en-GB" sz="1200" b="0" dirty="0">
              <a:solidFill>
                <a:schemeClr val="tx1"/>
              </a:solidFill>
              <a:latin typeface="+mn-lt"/>
            </a:endParaRPr>
          </a:p>
          <a:p>
            <a:r>
              <a:rPr lang="en-GB" sz="1200" b="0" dirty="0">
                <a:solidFill>
                  <a:schemeClr val="tx1"/>
                </a:solidFill>
                <a:latin typeface="+mn-lt"/>
              </a:rPr>
              <a:t>Then explain that</a:t>
            </a:r>
            <a:r>
              <a:rPr lang="en-GB" sz="1200" b="0" baseline="0" dirty="0">
                <a:solidFill>
                  <a:schemeClr val="tx1"/>
                </a:solidFill>
                <a:latin typeface="+mn-lt"/>
              </a:rPr>
              <a:t> you will show a number of drinks, the children need to stand up if there is more sugar than in the previous drink and sit down if there is less sugar than in the previous drink. They start with the number of sugar cubes they should consume per day as a maximum (don’t worry if there are a range of ages, the first drink is higher than the maximum recommended amount for both age groups).</a:t>
            </a:r>
          </a:p>
          <a:p>
            <a:endParaRPr lang="en-GB" sz="1200" b="0" baseline="0" dirty="0">
              <a:solidFill>
                <a:schemeClr val="tx1"/>
              </a:solidFill>
              <a:latin typeface="+mn-lt"/>
            </a:endParaRPr>
          </a:p>
          <a:p>
            <a:r>
              <a:rPr lang="en-GB" sz="1200" b="0" baseline="0" dirty="0">
                <a:solidFill>
                  <a:schemeClr val="tx1"/>
                </a:solidFill>
                <a:latin typeface="+mn-lt"/>
              </a:rPr>
              <a:t>This game will get them thinking and also get them moving!</a:t>
            </a:r>
            <a:endParaRPr lang="en-GB" sz="1200" b="0" dirty="0">
              <a:solidFill>
                <a:schemeClr val="tx1"/>
              </a:solidFill>
              <a:latin typeface="+mn-lt"/>
            </a:endParaRP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6</a:t>
            </a:fld>
            <a:endParaRPr lang="en-GB"/>
          </a:p>
        </p:txBody>
      </p:sp>
    </p:spTree>
    <p:extLst>
      <p:ext uri="{BB962C8B-B14F-4D97-AF65-F5344CB8AC3E}">
        <p14:creationId xmlns:p14="http://schemas.microsoft.com/office/powerpoint/2010/main" val="388750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Pure orange juice</a:t>
            </a:r>
          </a:p>
          <a:p>
            <a:pPr marL="171450" indent="-171450">
              <a:buFontTx/>
              <a:buChar char="-"/>
            </a:pPr>
            <a:r>
              <a:rPr lang="en-GB" dirty="0"/>
              <a:t>Fruit Juice</a:t>
            </a:r>
          </a:p>
          <a:p>
            <a:pPr marL="171450" indent="-171450">
              <a:buFontTx/>
              <a:buChar char="-"/>
            </a:pPr>
            <a:r>
              <a:rPr lang="en-GB" dirty="0"/>
              <a:t>~ 5 sugar cubes</a:t>
            </a:r>
          </a:p>
          <a:p>
            <a:pPr marL="171450" indent="-171450">
              <a:buFontTx/>
              <a:buChar char="-"/>
            </a:pPr>
            <a:endParaRPr lang="en-GB" dirty="0"/>
          </a:p>
          <a:p>
            <a:pPr marL="0" indent="0">
              <a:buFontTx/>
              <a:buNone/>
            </a:pPr>
            <a:r>
              <a:rPr lang="en-GB" dirty="0"/>
              <a:t>A glass of pure fruit juice counts towards your 5 a day but still</a:t>
            </a:r>
            <a:r>
              <a:rPr lang="en-GB" baseline="0" dirty="0"/>
              <a:t> contains a lot of sugar. Best to have juice during meal times.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7</a:t>
            </a:fld>
            <a:endParaRPr lang="en-GB"/>
          </a:p>
        </p:txBody>
      </p:sp>
    </p:spTree>
    <p:extLst>
      <p:ext uri="{BB962C8B-B14F-4D97-AF65-F5344CB8AC3E}">
        <p14:creationId xmlns:p14="http://schemas.microsoft.com/office/powerpoint/2010/main" val="417247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Lucozade Energy</a:t>
            </a:r>
            <a:r>
              <a:rPr lang="en-GB" baseline="0" dirty="0"/>
              <a:t> Orange</a:t>
            </a:r>
          </a:p>
          <a:p>
            <a:pPr marL="171450" indent="-171450">
              <a:buFontTx/>
              <a:buChar char="-"/>
            </a:pPr>
            <a:r>
              <a:rPr lang="en-GB" baseline="0" dirty="0"/>
              <a:t>Energy Drink</a:t>
            </a:r>
          </a:p>
          <a:p>
            <a:pPr marL="171450" indent="-171450">
              <a:buFontTx/>
              <a:buChar char="-"/>
            </a:pPr>
            <a:r>
              <a:rPr lang="en-GB" baseline="0" dirty="0"/>
              <a:t>~ almost 6 sugar cubes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8</a:t>
            </a:fld>
            <a:endParaRPr lang="en-GB"/>
          </a:p>
        </p:txBody>
      </p:sp>
    </p:spTree>
    <p:extLst>
      <p:ext uri="{BB962C8B-B14F-4D97-AF65-F5344CB8AC3E}">
        <p14:creationId xmlns:p14="http://schemas.microsoft.com/office/powerpoint/2010/main" val="9458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J2O Orange and Passion Fruit</a:t>
            </a:r>
          </a:p>
          <a:p>
            <a:pPr marL="171450" indent="-171450">
              <a:buFontTx/>
              <a:buChar char="-"/>
            </a:pPr>
            <a:r>
              <a:rPr lang="en-GB" dirty="0"/>
              <a:t>Soft</a:t>
            </a:r>
            <a:r>
              <a:rPr lang="en-GB" baseline="0" dirty="0"/>
              <a:t> drink</a:t>
            </a:r>
            <a:endParaRPr lang="en-GB" dirty="0"/>
          </a:p>
          <a:p>
            <a:pPr marL="171450" indent="-171450">
              <a:buFontTx/>
              <a:buChar char="-"/>
            </a:pPr>
            <a:r>
              <a:rPr lang="en-GB" dirty="0"/>
              <a:t>~ 4 sugar cubes</a:t>
            </a:r>
          </a:p>
        </p:txBody>
      </p:sp>
      <p:sp>
        <p:nvSpPr>
          <p:cNvPr id="4" name="Slide Number Placeholder 3"/>
          <p:cNvSpPr>
            <a:spLocks noGrp="1"/>
          </p:cNvSpPr>
          <p:nvPr>
            <p:ph type="sldNum" sz="quarter" idx="10"/>
          </p:nvPr>
        </p:nvSpPr>
        <p:spPr/>
        <p:txBody>
          <a:bodyPr/>
          <a:lstStyle/>
          <a:p>
            <a:fld id="{C5A257C5-F34A-49E7-A33E-C6245D3F952D}" type="slidenum">
              <a:rPr lang="en-GB" smtClean="0"/>
              <a:t>9</a:t>
            </a:fld>
            <a:endParaRPr lang="en-GB"/>
          </a:p>
        </p:txBody>
      </p:sp>
    </p:spTree>
    <p:extLst>
      <p:ext uri="{BB962C8B-B14F-4D97-AF65-F5344CB8AC3E}">
        <p14:creationId xmlns:p14="http://schemas.microsoft.com/office/powerpoint/2010/main" val="190669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19935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267087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52289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ULP 2">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12192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79460798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85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3584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102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334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800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85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89141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657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770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665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42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D9B55-698A-490D-BF2B-E192E363B298}"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0620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6D9B55-698A-490D-BF2B-E192E363B298}" type="datetimeFigureOut">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86541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6D9B55-698A-490D-BF2B-E192E363B298}" type="datetimeFigureOut">
              <a:rPr lang="en-GB" smtClean="0"/>
              <a:t>31/01/2019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120899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6D9B55-698A-490D-BF2B-E192E363B298}" type="datetimeFigureOut">
              <a:rPr lang="en-GB" smtClean="0"/>
              <a:t>31/01/2019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121310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D9B55-698A-490D-BF2B-E192E363B298}" type="datetimeFigureOut">
              <a:rPr lang="en-GB" smtClean="0"/>
              <a:t>31/01/2019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62833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6D9B55-698A-490D-BF2B-E192E363B298}" type="datetimeFigureOut">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82282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6D9B55-698A-490D-BF2B-E192E363B298}" type="datetimeFigureOut">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75142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D9B55-698A-490D-BF2B-E192E363B298}" type="datetimeFigureOut">
              <a:rPr lang="en-GB" smtClean="0"/>
              <a:t>31/01/2019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00A6-2795-4B83-BD76-A348C2B3D8F0}" type="slidenum">
              <a:rPr lang="en-GB" smtClean="0"/>
              <a:t>‹#›</a:t>
            </a:fld>
            <a:endParaRPr lang="en-GB"/>
          </a:p>
        </p:txBody>
      </p:sp>
    </p:spTree>
    <p:extLst>
      <p:ext uri="{BB962C8B-B14F-4D97-AF65-F5344CB8AC3E}">
        <p14:creationId xmlns:p14="http://schemas.microsoft.com/office/powerpoint/2010/main" val="170795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7E756-E108-423A-908D-799608D3B791}" type="datetimeFigureOut">
              <a:rPr lang="en-GB" smtClean="0">
                <a:solidFill>
                  <a:prstClr val="black">
                    <a:tint val="75000"/>
                  </a:prstClr>
                </a:solidFill>
              </a:rPr>
              <a:pPr/>
              <a:t>31/01/2019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66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Rectangle 7"/>
          <p:cNvSpPr/>
          <p:nvPr/>
        </p:nvSpPr>
        <p:spPr>
          <a:xfrm>
            <a:off x="0" y="3666663"/>
            <a:ext cx="12192000" cy="24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descr="http://www.giveuplovingpop.org.uk/wp-content/uploads/2014/09/header_logo_red1.png">
            <a:extLst>
              <a:ext uri="{FF2B5EF4-FFF2-40B4-BE49-F238E27FC236}">
                <a16:creationId xmlns:a16="http://schemas.microsoft.com/office/drawing/2014/main" xmlns="" id="{0B6341D9-3AE2-45CA-90EC-A4D655FDB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063" y="4299925"/>
            <a:ext cx="3409465" cy="120667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269FE893-5A6A-4679-9948-AB8E62E36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6330" y="4416248"/>
            <a:ext cx="2472792" cy="1206000"/>
          </a:xfrm>
          <a:prstGeom prst="rect">
            <a:avLst/>
          </a:prstGeom>
        </p:spPr>
      </p:pic>
      <p:cxnSp>
        <p:nvCxnSpPr>
          <p:cNvPr id="12" name="Straight Connector 11">
            <a:extLst>
              <a:ext uri="{FF2B5EF4-FFF2-40B4-BE49-F238E27FC236}">
                <a16:creationId xmlns:a16="http://schemas.microsoft.com/office/drawing/2014/main" xmlns="" id="{2D320E31-15F5-43F1-9CEB-9FC82BFD00B4}"/>
              </a:ext>
            </a:extLst>
          </p:cNvPr>
          <p:cNvCxnSpPr/>
          <p:nvPr/>
        </p:nvCxnSpPr>
        <p:spPr>
          <a:xfrm>
            <a:off x="3904371" y="4299248"/>
            <a:ext cx="0" cy="1440000"/>
          </a:xfrm>
          <a:prstGeom prst="line">
            <a:avLst/>
          </a:prstGeom>
          <a:ln>
            <a:solidFill>
              <a:srgbClr val="C60000"/>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xmlns="" id="{3F64E5E3-B7B3-4B93-AC3B-BF35301D43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6964" y="4585367"/>
            <a:ext cx="3144062" cy="867761"/>
          </a:xfrm>
          <a:prstGeom prst="rect">
            <a:avLst/>
          </a:prstGeom>
          <a:effectLst>
            <a:outerShdw blurRad="50800" dist="38100" dir="8100000" algn="tr" rotWithShape="0">
              <a:prstClr val="black">
                <a:alpha val="40000"/>
              </a:prstClr>
            </a:outerShdw>
          </a:effectLst>
        </p:spPr>
      </p:pic>
      <p:cxnSp>
        <p:nvCxnSpPr>
          <p:cNvPr id="14" name="Straight Connector 13">
            <a:extLst>
              <a:ext uri="{FF2B5EF4-FFF2-40B4-BE49-F238E27FC236}">
                <a16:creationId xmlns:a16="http://schemas.microsoft.com/office/drawing/2014/main" xmlns="" id="{1A92E93A-D5D8-4592-9845-0C9A74666B14}"/>
              </a:ext>
            </a:extLst>
          </p:cNvPr>
          <p:cNvCxnSpPr/>
          <p:nvPr/>
        </p:nvCxnSpPr>
        <p:spPr>
          <a:xfrm>
            <a:off x="8453406" y="4183263"/>
            <a:ext cx="0" cy="1440000"/>
          </a:xfrm>
          <a:prstGeom prst="line">
            <a:avLst/>
          </a:prstGeom>
          <a:ln>
            <a:solidFill>
              <a:srgbClr val="C6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A6E4D7C7-C0FD-B245-B304-5DA046A024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7792" y="821756"/>
            <a:ext cx="3192280" cy="2211645"/>
          </a:xfrm>
          <a:prstGeom prst="rect">
            <a:avLst/>
          </a:prstGeom>
          <a:ln w="38100">
            <a:solidFill>
              <a:schemeClr val="tx1">
                <a:lumMod val="75000"/>
                <a:lumOff val="25000"/>
              </a:schemeClr>
            </a:solidFill>
          </a:ln>
        </p:spPr>
      </p:pic>
    </p:spTree>
    <p:extLst>
      <p:ext uri="{BB962C8B-B14F-4D97-AF65-F5344CB8AC3E}">
        <p14:creationId xmlns:p14="http://schemas.microsoft.com/office/powerpoint/2010/main" val="387306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7" name="Picture 2" descr="http://img.tesco.com/Groceries/pi/996/5449000000996/IDShot_540x540.jpg"/>
              <p:cNvPicPr>
                <a:picLocks noChangeAspect="1" noChangeArrowheads="1"/>
              </p:cNvPicPr>
              <p:nvPr/>
            </p:nvPicPr>
            <p:blipFill rotWithShape="1">
              <a:blip r:embed="rId4">
                <a:extLst>
                  <a:ext uri="{28A0092B-C50C-407E-A947-70E740481C1C}">
                    <a14:useLocalDpi xmlns:a14="http://schemas.microsoft.com/office/drawing/2010/main" val="0"/>
                  </a:ext>
                </a:extLst>
              </a:blip>
              <a:srcRect l="19655" r="20408"/>
              <a:stretch/>
            </p:blipFill>
            <p:spPr bwMode="auto">
              <a:xfrm>
                <a:off x="1557225" y="1179538"/>
                <a:ext cx="2696535" cy="449892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330ml</a:t>
              </a:r>
            </a:p>
            <a:p>
              <a:pPr algn="ctr"/>
              <a:endParaRPr lang="en-GB" sz="2000" b="1" dirty="0">
                <a:latin typeface="Century Gothic" panose="020B0502020202020204" pitchFamily="34" charset="0"/>
              </a:endParaRPr>
            </a:p>
          </p:txBody>
        </p:sp>
      </p:grpSp>
      <p:sp>
        <p:nvSpPr>
          <p:cNvPr id="5" name="TextBox 4"/>
          <p:cNvSpPr txBox="1"/>
          <p:nvPr/>
        </p:nvSpPr>
        <p:spPr>
          <a:xfrm>
            <a:off x="6781801" y="2459504"/>
            <a:ext cx="3020784"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35g</a:t>
            </a:r>
          </a:p>
        </p:txBody>
      </p:sp>
      <p:pic>
        <p:nvPicPr>
          <p:cNvPr id="9" name="Picture 8">
            <a:extLst>
              <a:ext uri="{FF2B5EF4-FFF2-40B4-BE49-F238E27FC236}">
                <a16:creationId xmlns:a16="http://schemas.microsoft.com/office/drawing/2014/main" xmlns="" id="{55B16943-7F6A-4EC0-A9C9-8196874DEF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837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0-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0-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3" name="Group 2"/>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2290" name="Picture 2" descr="Diet Coke 330 Ml"/>
              <p:cNvPicPr>
                <a:picLocks noChangeAspect="1" noChangeArrowheads="1"/>
              </p:cNvPicPr>
              <p:nvPr/>
            </p:nvPicPr>
            <p:blipFill rotWithShape="1">
              <a:blip r:embed="rId4">
                <a:extLst>
                  <a:ext uri="{28A0092B-C50C-407E-A947-70E740481C1C}">
                    <a14:useLocalDpi xmlns:a14="http://schemas.microsoft.com/office/drawing/2010/main" val="0"/>
                  </a:ext>
                </a:extLst>
              </a:blip>
              <a:srcRect l="20679" r="20720"/>
              <a:stretch/>
            </p:blipFill>
            <p:spPr bwMode="auto">
              <a:xfrm>
                <a:off x="1630547" y="1253354"/>
                <a:ext cx="2549892" cy="435129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330ml</a:t>
              </a:r>
            </a:p>
            <a:p>
              <a:pPr algn="ctr"/>
              <a:endParaRPr lang="en-GB" sz="2000" b="1" dirty="0">
                <a:latin typeface="Century Gothic" panose="020B0502020202020204" pitchFamily="34" charset="0"/>
              </a:endParaRPr>
            </a:p>
          </p:txBody>
        </p:sp>
      </p:grpSp>
      <p:sp>
        <p:nvSpPr>
          <p:cNvPr id="5" name="TextBox 4"/>
          <p:cNvSpPr txBox="1"/>
          <p:nvPr/>
        </p:nvSpPr>
        <p:spPr>
          <a:xfrm>
            <a:off x="6781801" y="2459504"/>
            <a:ext cx="3020784" cy="1938992"/>
          </a:xfrm>
          <a:prstGeom prst="rect">
            <a:avLst/>
          </a:prstGeom>
          <a:noFill/>
        </p:spPr>
        <p:txBody>
          <a:bodyPr wrap="square" rtlCol="0">
            <a:spAutoFit/>
          </a:bodyPr>
          <a:lstStyle/>
          <a:p>
            <a:pPr algn="ctr"/>
            <a:r>
              <a:rPr lang="en-GB" sz="12000" b="1" dirty="0">
                <a:solidFill>
                  <a:srgbClr val="4FA434"/>
                </a:solidFill>
                <a:latin typeface="Century Gothic" panose="020B0502020202020204" pitchFamily="34" charset="0"/>
              </a:rPr>
              <a:t>0g</a:t>
            </a:r>
          </a:p>
        </p:txBody>
      </p:sp>
      <p:pic>
        <p:nvPicPr>
          <p:cNvPr id="10" name="Picture 9">
            <a:extLst>
              <a:ext uri="{FF2B5EF4-FFF2-40B4-BE49-F238E27FC236}">
                <a16:creationId xmlns:a16="http://schemas.microsoft.com/office/drawing/2014/main" xmlns="" id="{6DABE81A-549E-4DAC-A4AD-D1A017CDE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788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0-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0-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3074" name="Picture 2" descr="Sprite Regular 500 Ml"/>
              <p:cNvPicPr>
                <a:picLocks noChangeAspect="1" noChangeArrowheads="1"/>
              </p:cNvPicPr>
              <p:nvPr/>
            </p:nvPicPr>
            <p:blipFill rotWithShape="1">
              <a:blip r:embed="rId4">
                <a:extLst>
                  <a:ext uri="{28A0092B-C50C-407E-A947-70E740481C1C}">
                    <a14:useLocalDpi xmlns:a14="http://schemas.microsoft.com/office/drawing/2010/main" val="0"/>
                  </a:ext>
                </a:extLst>
              </a:blip>
              <a:srcRect l="31630" r="32156"/>
              <a:stretch/>
            </p:blipFill>
            <p:spPr bwMode="auto">
              <a:xfrm>
                <a:off x="2062346" y="1730973"/>
                <a:ext cx="1686293" cy="465646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sp>
        <p:nvSpPr>
          <p:cNvPr id="5" name="TextBox 4"/>
          <p:cNvSpPr txBox="1"/>
          <p:nvPr/>
        </p:nvSpPr>
        <p:spPr>
          <a:xfrm>
            <a:off x="5574323" y="2459504"/>
            <a:ext cx="4228262" cy="1938992"/>
          </a:xfrm>
          <a:prstGeom prst="rect">
            <a:avLst/>
          </a:prstGeom>
          <a:noFill/>
        </p:spPr>
        <p:txBody>
          <a:bodyPr wrap="square" rtlCol="0">
            <a:spAutoFit/>
          </a:bodyPr>
          <a:lstStyle/>
          <a:p>
            <a:pPr algn="ctr"/>
            <a:r>
              <a:rPr lang="en-GB" sz="12000" b="1" dirty="0">
                <a:solidFill>
                  <a:schemeClr val="accent2"/>
                </a:solidFill>
                <a:latin typeface="Century Gothic" panose="020B0502020202020204" pitchFamily="34" charset="0"/>
              </a:rPr>
              <a:t>16.5g</a:t>
            </a:r>
          </a:p>
        </p:txBody>
      </p:sp>
      <p:pic>
        <p:nvPicPr>
          <p:cNvPr id="10" name="Picture 9">
            <a:extLst>
              <a:ext uri="{FF2B5EF4-FFF2-40B4-BE49-F238E27FC236}">
                <a16:creationId xmlns:a16="http://schemas.microsoft.com/office/drawing/2014/main" xmlns="" id="{876C8127-08E0-4540-AF32-9F400EEC18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272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0-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0-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24578" name="Picture 2" descr="Tango Orange 600Ml"/>
              <p:cNvPicPr>
                <a:picLocks noChangeAspect="1" noChangeArrowheads="1"/>
              </p:cNvPicPr>
              <p:nvPr/>
            </p:nvPicPr>
            <p:blipFill rotWithShape="1">
              <a:blip r:embed="rId4">
                <a:extLst>
                  <a:ext uri="{28A0092B-C50C-407E-A947-70E740481C1C}">
                    <a14:useLocalDpi xmlns:a14="http://schemas.microsoft.com/office/drawing/2010/main" val="0"/>
                  </a:ext>
                </a:extLst>
              </a:blip>
              <a:srcRect l="32999" r="33317"/>
              <a:stretch/>
            </p:blipFill>
            <p:spPr bwMode="auto">
              <a:xfrm>
                <a:off x="2141621" y="1328945"/>
                <a:ext cx="1413226" cy="419551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sp>
        <p:nvSpPr>
          <p:cNvPr id="5" name="TextBox 4"/>
          <p:cNvSpPr txBox="1"/>
          <p:nvPr/>
        </p:nvSpPr>
        <p:spPr>
          <a:xfrm>
            <a:off x="5542547" y="2459504"/>
            <a:ext cx="4260038"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21g</a:t>
            </a:r>
          </a:p>
        </p:txBody>
      </p:sp>
      <p:pic>
        <p:nvPicPr>
          <p:cNvPr id="10" name="Picture 9">
            <a:extLst>
              <a:ext uri="{FF2B5EF4-FFF2-40B4-BE49-F238E27FC236}">
                <a16:creationId xmlns:a16="http://schemas.microsoft.com/office/drawing/2014/main" xmlns="" id="{B4A58A24-F827-480F-88D4-5B6AC70246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704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0-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0-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10" name="TextBox 9"/>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180ml</a:t>
                </a:r>
              </a:p>
              <a:p>
                <a:pPr algn="ctr"/>
                <a:endParaRPr lang="en-GB" sz="2000" b="1" dirty="0">
                  <a:latin typeface="Century Gothic" panose="020B0502020202020204" pitchFamily="34" charset="0"/>
                </a:endParaRPr>
              </a:p>
            </p:txBody>
          </p:sp>
        </p:grpSp>
        <p:pic>
          <p:nvPicPr>
            <p:cNvPr id="6148" name="Picture 4" descr="apple and blackcurrants kids smooth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18" y="1500187"/>
              <a:ext cx="4095750" cy="38576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781801" y="2459504"/>
            <a:ext cx="3020784"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18g</a:t>
            </a:r>
          </a:p>
        </p:txBody>
      </p:sp>
      <p:sp>
        <p:nvSpPr>
          <p:cNvPr id="11" name="Rectangular Callout 10"/>
          <p:cNvSpPr/>
          <p:nvPr/>
        </p:nvSpPr>
        <p:spPr>
          <a:xfrm flipH="1">
            <a:off x="5024926" y="147145"/>
            <a:ext cx="4497048" cy="1551027"/>
          </a:xfrm>
          <a:prstGeom prst="wedgeRectCallout">
            <a:avLst>
              <a:gd name="adj1" fmla="val 62026"/>
              <a:gd name="adj2" fmla="val 53281"/>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Although they contribute to your 5 a day, smoothies have lots of sugar in them!</a:t>
            </a:r>
          </a:p>
        </p:txBody>
      </p:sp>
      <p:pic>
        <p:nvPicPr>
          <p:cNvPr id="13" name="Picture 12">
            <a:extLst>
              <a:ext uri="{FF2B5EF4-FFF2-40B4-BE49-F238E27FC236}">
                <a16:creationId xmlns:a16="http://schemas.microsoft.com/office/drawing/2014/main" xmlns="" id="{F157B948-DE16-47D0-B4F8-7B9D0354DF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76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par>
                          <p:cTn id="22" fill="hold">
                            <p:stCondLst>
                              <p:cond delay="2500"/>
                            </p:stCondLst>
                            <p:childTnLst>
                              <p:par>
                                <p:cTn id="23" presetID="32" presetClass="emph" presetSubtype="0" fill="hold" grpId="1" nodeType="afterEffect">
                                  <p:stCondLst>
                                    <p:cond delay="1000"/>
                                  </p:st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xit" presetSubtype="1" fill="hold"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0-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1" fill="hold" grpId="1" nodeType="with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0-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1" fill="hold" grpId="2"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0-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animBg="1"/>
      <p:bldP spid="11" grpId="1" animBg="1"/>
      <p:bldP spid="11"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9" name="Picture 2" descr="https://www.gamebirdexpert.com/wp-content/uploads/2015/12/water-gl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9083" y="1891687"/>
                <a:ext cx="2867250" cy="430143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sp>
        <p:nvSpPr>
          <p:cNvPr id="5" name="TextBox 4"/>
          <p:cNvSpPr txBox="1"/>
          <p:nvPr/>
        </p:nvSpPr>
        <p:spPr>
          <a:xfrm>
            <a:off x="6781801" y="2459504"/>
            <a:ext cx="3020784" cy="1938992"/>
          </a:xfrm>
          <a:prstGeom prst="rect">
            <a:avLst/>
          </a:prstGeom>
          <a:noFill/>
        </p:spPr>
        <p:txBody>
          <a:bodyPr wrap="square" rtlCol="0">
            <a:spAutoFit/>
          </a:bodyPr>
          <a:lstStyle/>
          <a:p>
            <a:pPr algn="ctr"/>
            <a:r>
              <a:rPr lang="en-GB" sz="12000" b="1" dirty="0">
                <a:solidFill>
                  <a:srgbClr val="4FA434"/>
                </a:solidFill>
                <a:latin typeface="Century Gothic" panose="020B0502020202020204" pitchFamily="34" charset="0"/>
              </a:rPr>
              <a:t>0g</a:t>
            </a:r>
          </a:p>
        </p:txBody>
      </p:sp>
      <p:pic>
        <p:nvPicPr>
          <p:cNvPr id="10" name="Picture 9">
            <a:extLst>
              <a:ext uri="{FF2B5EF4-FFF2-40B4-BE49-F238E27FC236}">
                <a16:creationId xmlns:a16="http://schemas.microsoft.com/office/drawing/2014/main" xmlns="" id="{4DDAE946-74EC-4813-9833-ECB92D229A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734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0-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0-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9" name="Picture 2" descr="Robinsons Fruit Shoot Blackcurrant And Apple No Added Sugar 275 Ml"/>
              <p:cNvPicPr>
                <a:picLocks noChangeAspect="1" noChangeArrowheads="1"/>
              </p:cNvPicPr>
              <p:nvPr/>
            </p:nvPicPr>
            <p:blipFill rotWithShape="1">
              <a:blip r:embed="rId4">
                <a:extLst>
                  <a:ext uri="{28A0092B-C50C-407E-A947-70E740481C1C}">
                    <a14:useLocalDpi xmlns:a14="http://schemas.microsoft.com/office/drawing/2010/main" val="0"/>
                  </a:ext>
                </a:extLst>
              </a:blip>
              <a:srcRect l="27102" r="25177"/>
              <a:stretch/>
            </p:blipFill>
            <p:spPr bwMode="auto">
              <a:xfrm>
                <a:off x="1574801" y="1892082"/>
                <a:ext cx="1981200" cy="415159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sp>
        <p:nvSpPr>
          <p:cNvPr id="5" name="TextBox 4"/>
          <p:cNvSpPr txBox="1"/>
          <p:nvPr/>
        </p:nvSpPr>
        <p:spPr>
          <a:xfrm>
            <a:off x="5621867" y="2459504"/>
            <a:ext cx="4180718" cy="1938992"/>
          </a:xfrm>
          <a:prstGeom prst="rect">
            <a:avLst/>
          </a:prstGeom>
          <a:noFill/>
        </p:spPr>
        <p:txBody>
          <a:bodyPr wrap="square" rtlCol="0">
            <a:spAutoFit/>
          </a:bodyPr>
          <a:lstStyle/>
          <a:p>
            <a:pPr algn="ctr"/>
            <a:r>
              <a:rPr lang="en-GB" sz="12000" b="1" dirty="0">
                <a:solidFill>
                  <a:srgbClr val="4FA434"/>
                </a:solidFill>
                <a:latin typeface="Century Gothic" panose="020B0502020202020204" pitchFamily="34" charset="0"/>
              </a:rPr>
              <a:t>1.6g</a:t>
            </a:r>
          </a:p>
        </p:txBody>
      </p:sp>
      <p:pic>
        <p:nvPicPr>
          <p:cNvPr id="12" name="Picture 11">
            <a:extLst>
              <a:ext uri="{FF2B5EF4-FFF2-40B4-BE49-F238E27FC236}">
                <a16:creationId xmlns:a16="http://schemas.microsoft.com/office/drawing/2014/main" xmlns="" id="{488814DE-DF88-430D-B42F-4A0502483C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539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0-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1" fill="hold" grpId="1"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0-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3" name="Group 2"/>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026" name="Picture 2" descr="Ribena Blackcurrant Bottle 500 Ml"/>
              <p:cNvPicPr>
                <a:picLocks noChangeAspect="1" noChangeArrowheads="1"/>
              </p:cNvPicPr>
              <p:nvPr/>
            </p:nvPicPr>
            <p:blipFill rotWithShape="1">
              <a:blip r:embed="rId4">
                <a:extLst>
                  <a:ext uri="{28A0092B-C50C-407E-A947-70E740481C1C}">
                    <a14:useLocalDpi xmlns:a14="http://schemas.microsoft.com/office/drawing/2010/main" val="0"/>
                  </a:ext>
                </a:extLst>
              </a:blip>
              <a:srcRect l="30884" r="31914"/>
              <a:stretch/>
            </p:blipFill>
            <p:spPr bwMode="auto">
              <a:xfrm>
                <a:off x="1891161" y="1820219"/>
                <a:ext cx="1645098" cy="442211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sp>
        <p:nvSpPr>
          <p:cNvPr id="5" name="TextBox 4"/>
          <p:cNvSpPr txBox="1"/>
          <p:nvPr/>
        </p:nvSpPr>
        <p:spPr>
          <a:xfrm>
            <a:off x="5621867" y="2459504"/>
            <a:ext cx="4180718"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23g</a:t>
            </a:r>
          </a:p>
        </p:txBody>
      </p:sp>
      <p:pic>
        <p:nvPicPr>
          <p:cNvPr id="9" name="Picture 8">
            <a:extLst>
              <a:ext uri="{FF2B5EF4-FFF2-40B4-BE49-F238E27FC236}">
                <a16:creationId xmlns:a16="http://schemas.microsoft.com/office/drawing/2014/main" xmlns="" id="{19B8208E-474C-48F7-AE9A-15CACB7667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44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0-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1" fill="hold" grpId="1"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0-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3314" name="Picture 2" descr="Vimto Regular Still 500Ml"/>
              <p:cNvPicPr>
                <a:picLocks noChangeAspect="1" noChangeArrowheads="1"/>
              </p:cNvPicPr>
              <p:nvPr/>
            </p:nvPicPr>
            <p:blipFill rotWithShape="1">
              <a:blip r:embed="rId4">
                <a:extLst>
                  <a:ext uri="{28A0092B-C50C-407E-A947-70E740481C1C}">
                    <a14:useLocalDpi xmlns:a14="http://schemas.microsoft.com/office/drawing/2010/main" val="0"/>
                  </a:ext>
                </a:extLst>
              </a:blip>
              <a:srcRect l="33848" r="33559"/>
              <a:stretch/>
            </p:blipFill>
            <p:spPr bwMode="auto">
              <a:xfrm>
                <a:off x="1934056" y="1181232"/>
                <a:ext cx="1465211" cy="449553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sp>
        <p:nvSpPr>
          <p:cNvPr id="5" name="TextBox 4"/>
          <p:cNvSpPr txBox="1"/>
          <p:nvPr/>
        </p:nvSpPr>
        <p:spPr>
          <a:xfrm>
            <a:off x="5621867" y="2459504"/>
            <a:ext cx="4180718"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33g</a:t>
            </a:r>
          </a:p>
        </p:txBody>
      </p:sp>
      <p:pic>
        <p:nvPicPr>
          <p:cNvPr id="10" name="Picture 9">
            <a:extLst>
              <a:ext uri="{FF2B5EF4-FFF2-40B4-BE49-F238E27FC236}">
                <a16:creationId xmlns:a16="http://schemas.microsoft.com/office/drawing/2014/main" xmlns="" id="{6184528B-A3AA-4833-A7A3-F6D6F6D25A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292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0-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1" fill="hold" grpId="1"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0-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5362" name="Picture 2" descr="Volvic Touch Of Fruit Strawberry 500Ml"/>
              <p:cNvPicPr>
                <a:picLocks noChangeAspect="1" noChangeArrowheads="1"/>
              </p:cNvPicPr>
              <p:nvPr/>
            </p:nvPicPr>
            <p:blipFill rotWithShape="1">
              <a:blip r:embed="rId4">
                <a:extLst>
                  <a:ext uri="{28A0092B-C50C-407E-A947-70E740481C1C}">
                    <a14:useLocalDpi xmlns:a14="http://schemas.microsoft.com/office/drawing/2010/main" val="0"/>
                  </a:ext>
                </a:extLst>
              </a:blip>
              <a:srcRect l="32531" r="32572"/>
              <a:stretch/>
            </p:blipFill>
            <p:spPr bwMode="auto">
              <a:xfrm>
                <a:off x="1803956" y="1143264"/>
                <a:ext cx="1595311" cy="457147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sp>
        <p:nvSpPr>
          <p:cNvPr id="5" name="TextBox 4"/>
          <p:cNvSpPr txBox="1"/>
          <p:nvPr/>
        </p:nvSpPr>
        <p:spPr>
          <a:xfrm>
            <a:off x="5621867" y="2459504"/>
            <a:ext cx="4180718"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23g</a:t>
            </a:r>
          </a:p>
        </p:txBody>
      </p:sp>
      <p:sp>
        <p:nvSpPr>
          <p:cNvPr id="11" name="Rectangular Callout 10"/>
          <p:cNvSpPr/>
          <p:nvPr/>
        </p:nvSpPr>
        <p:spPr>
          <a:xfrm flipH="1">
            <a:off x="5024926" y="147144"/>
            <a:ext cx="4497048" cy="1289770"/>
          </a:xfrm>
          <a:prstGeom prst="wedgeRectCallout">
            <a:avLst>
              <a:gd name="adj1" fmla="val 62026"/>
              <a:gd name="adj2" fmla="val 53281"/>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Be wary of flavoured waters, they contain sneaky sugar!</a:t>
            </a:r>
          </a:p>
        </p:txBody>
      </p:sp>
      <p:pic>
        <p:nvPicPr>
          <p:cNvPr id="10" name="Picture 9">
            <a:extLst>
              <a:ext uri="{FF2B5EF4-FFF2-40B4-BE49-F238E27FC236}">
                <a16:creationId xmlns:a16="http://schemas.microsoft.com/office/drawing/2014/main" xmlns="" id="{2EEAE759-145B-4C99-8FF5-696D573056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0722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par>
                          <p:cTn id="22" fill="hold">
                            <p:stCondLst>
                              <p:cond delay="2500"/>
                            </p:stCondLst>
                            <p:childTnLst>
                              <p:par>
                                <p:cTn id="23" presetID="32" presetClass="emph" presetSubtype="0" fill="hold" grpId="1" nodeType="afterEffect">
                                  <p:stCondLst>
                                    <p:cond delay="1000"/>
                                  </p:st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xit" presetSubtype="1"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0-ppt_h/2"/>
                                          </p:val>
                                        </p:tav>
                                      </p:tavLst>
                                    </p:anim>
                                    <p:set>
                                      <p:cBhvr>
                                        <p:cTn id="34" dur="1" fill="hold">
                                          <p:stCondLst>
                                            <p:cond delay="499"/>
                                          </p:stCondLst>
                                        </p:cTn>
                                        <p:tgtEl>
                                          <p:spTgt spid="4"/>
                                        </p:tgtEl>
                                        <p:attrNameLst>
                                          <p:attrName>style.visibility</p:attrName>
                                        </p:attrNameLst>
                                      </p:cBhvr>
                                      <p:to>
                                        <p:strVal val="hidden"/>
                                      </p:to>
                                    </p:set>
                                  </p:childTnLst>
                                </p:cTn>
                              </p:par>
                              <p:par>
                                <p:cTn id="35" presetID="2" presetClass="exit" presetSubtype="1" fill="hold" grpId="1" nodeType="with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0-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1" fill="hold" grpId="2"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0-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animBg="1"/>
      <p:bldP spid="11" grpId="1" animBg="1"/>
      <p:bldP spid="11"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46" b="11144"/>
          <a:stretch/>
        </p:blipFill>
        <p:spPr>
          <a:xfrm>
            <a:off x="0" y="0"/>
            <a:ext cx="12192000" cy="6858000"/>
          </a:xfrm>
          <a:prstGeom prst="rect">
            <a:avLst/>
          </a:prstGeom>
        </p:spPr>
      </p:pic>
      <p:sp>
        <p:nvSpPr>
          <p:cNvPr id="4" name="Rounded Rectangle 3"/>
          <p:cNvSpPr/>
          <p:nvPr/>
        </p:nvSpPr>
        <p:spPr>
          <a:xfrm>
            <a:off x="731661" y="1575863"/>
            <a:ext cx="10728679" cy="370627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C60000"/>
                </a:solidFill>
              </a:rPr>
              <a:t>Can you name some food and drink items that contain lots of sugar?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37867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2077185"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9" name="TextBox 8"/>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471ml</a:t>
                </a:r>
              </a:p>
              <a:p>
                <a:pPr algn="ctr"/>
                <a:endParaRPr lang="en-GB" sz="2000" b="1" dirty="0">
                  <a:latin typeface="Century Gothic" panose="020B0502020202020204" pitchFamily="34" charset="0"/>
                </a:endParaRPr>
              </a:p>
            </p:txBody>
          </p:sp>
        </p:grpSp>
        <p:pic>
          <p:nvPicPr>
            <p:cNvPr id="5122" name="Picture 2" descr="Frijj Banana Milkshake 471Ml"/>
            <p:cNvPicPr>
              <a:picLocks noChangeAspect="1" noChangeArrowheads="1"/>
            </p:cNvPicPr>
            <p:nvPr/>
          </p:nvPicPr>
          <p:blipFill rotWithShape="1">
            <a:blip r:embed="rId4">
              <a:extLst>
                <a:ext uri="{28A0092B-C50C-407E-A947-70E740481C1C}">
                  <a14:useLocalDpi xmlns:a14="http://schemas.microsoft.com/office/drawing/2010/main" val="0"/>
                </a:ext>
              </a:extLst>
            </a:blip>
            <a:srcRect l="25547" r="25564"/>
            <a:stretch/>
          </p:blipFill>
          <p:spPr bwMode="auto">
            <a:xfrm>
              <a:off x="1457909" y="1255456"/>
              <a:ext cx="2127612" cy="435193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5621867" y="2459504"/>
            <a:ext cx="4180718"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38.8g</a:t>
            </a:r>
          </a:p>
        </p:txBody>
      </p:sp>
      <p:sp>
        <p:nvSpPr>
          <p:cNvPr id="11" name="Rectangular Callout 10"/>
          <p:cNvSpPr/>
          <p:nvPr/>
        </p:nvSpPr>
        <p:spPr>
          <a:xfrm flipH="1">
            <a:off x="5109522" y="751295"/>
            <a:ext cx="4497048" cy="1289770"/>
          </a:xfrm>
          <a:prstGeom prst="wedgeRectCallout">
            <a:avLst>
              <a:gd name="adj1" fmla="val 62026"/>
              <a:gd name="adj2" fmla="val 53281"/>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Be aware - milkshakes can have a lot of sugar in them! </a:t>
            </a:r>
          </a:p>
        </p:txBody>
      </p:sp>
      <p:pic>
        <p:nvPicPr>
          <p:cNvPr id="10" name="Picture 9">
            <a:extLst>
              <a:ext uri="{FF2B5EF4-FFF2-40B4-BE49-F238E27FC236}">
                <a16:creationId xmlns:a16="http://schemas.microsoft.com/office/drawing/2014/main" xmlns="" id="{106227CE-6BCC-4CA2-AA0B-9BD1E71A8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026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9" name="TextBox 8"/>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440ml</a:t>
              </a:r>
            </a:p>
            <a:p>
              <a:pPr algn="ctr"/>
              <a:endParaRPr lang="en-GB" sz="2000" b="1" dirty="0">
                <a:latin typeface="Century Gothic" panose="020B0502020202020204" pitchFamily="34" charset="0"/>
              </a:endParaRPr>
            </a:p>
          </p:txBody>
        </p:sp>
      </p:grpSp>
      <p:sp>
        <p:nvSpPr>
          <p:cNvPr id="5" name="TextBox 4"/>
          <p:cNvSpPr txBox="1"/>
          <p:nvPr/>
        </p:nvSpPr>
        <p:spPr>
          <a:xfrm>
            <a:off x="5621867" y="2459504"/>
            <a:ext cx="4180718"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48g</a:t>
            </a:r>
          </a:p>
        </p:txBody>
      </p:sp>
      <p:pic>
        <p:nvPicPr>
          <p:cNvPr id="1026" name="Picture 2" descr="image 1 of Monster Energy 440Ml">
            <a:extLst>
              <a:ext uri="{FF2B5EF4-FFF2-40B4-BE49-F238E27FC236}">
                <a16:creationId xmlns:a16="http://schemas.microsoft.com/office/drawing/2014/main" xmlns="" id="{5DBE1D5B-CCB5-406C-94ED-8F5189FC9A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3" r="22210"/>
          <a:stretch/>
        </p:blipFill>
        <p:spPr bwMode="auto">
          <a:xfrm>
            <a:off x="2850576" y="1550604"/>
            <a:ext cx="2080390" cy="37567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ular Callout 10"/>
          <p:cNvSpPr/>
          <p:nvPr/>
        </p:nvSpPr>
        <p:spPr>
          <a:xfrm flipH="1">
            <a:off x="5057584" y="266123"/>
            <a:ext cx="4497048" cy="1725342"/>
          </a:xfrm>
          <a:prstGeom prst="wedgeRectCallout">
            <a:avLst>
              <a:gd name="adj1" fmla="val 62026"/>
              <a:gd name="adj2" fmla="val 53281"/>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Remember energy drinks can contain lots of caffeine too which can be unsuitable for young children!</a:t>
            </a:r>
          </a:p>
        </p:txBody>
      </p:sp>
      <p:pic>
        <p:nvPicPr>
          <p:cNvPr id="10" name="Picture 9">
            <a:extLst>
              <a:ext uri="{FF2B5EF4-FFF2-40B4-BE49-F238E27FC236}">
                <a16:creationId xmlns:a16="http://schemas.microsoft.com/office/drawing/2014/main" xmlns="" id="{B3752051-9CB7-4401-942D-4F5F593600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120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117"/>
          <a:stretch/>
        </p:blipFill>
        <p:spPr>
          <a:xfrm>
            <a:off x="789709" y="1"/>
            <a:ext cx="10728684"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0744" y="5901593"/>
            <a:ext cx="1704108" cy="603116"/>
          </a:xfrm>
          <a:prstGeom prst="rect">
            <a:avLst/>
          </a:prstGeom>
        </p:spPr>
      </p:pic>
    </p:spTree>
    <p:extLst>
      <p:ext uri="{BB962C8B-B14F-4D97-AF65-F5344CB8AC3E}">
        <p14:creationId xmlns:p14="http://schemas.microsoft.com/office/powerpoint/2010/main" val="266567792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615" b="10426"/>
          <a:stretch/>
        </p:blipFill>
        <p:spPr>
          <a:xfrm>
            <a:off x="6563924" y="2122659"/>
            <a:ext cx="5628076" cy="3389716"/>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0744" y="5901593"/>
            <a:ext cx="1704108" cy="603116"/>
          </a:xfrm>
          <a:prstGeom prst="rect">
            <a:avLst/>
          </a:prstGeom>
        </p:spPr>
      </p:pic>
      <p:sp>
        <p:nvSpPr>
          <p:cNvPr id="7" name="Rectangle 6"/>
          <p:cNvSpPr/>
          <p:nvPr/>
        </p:nvSpPr>
        <p:spPr>
          <a:xfrm>
            <a:off x="360000" y="900000"/>
            <a:ext cx="11464852" cy="5078313"/>
          </a:xfrm>
          <a:prstGeom prst="rect">
            <a:avLst/>
          </a:prstGeom>
        </p:spPr>
        <p:txBody>
          <a:bodyPr wrap="square">
            <a:spAutoFit/>
          </a:bodyPr>
          <a:lstStyle/>
          <a:p>
            <a:pPr>
              <a:lnSpc>
                <a:spcPct val="120000"/>
              </a:lnSpc>
            </a:pPr>
            <a:r>
              <a:rPr lang="en-GB" sz="3000" b="1" dirty="0">
                <a:latin typeface="Century Gothic" panose="020B0502020202020204" pitchFamily="34" charset="0"/>
              </a:rPr>
              <a:t>Who thinks they could Give Up Loving Pop for four weeks and switch to water and milk?</a:t>
            </a:r>
          </a:p>
          <a:p>
            <a:pPr>
              <a:lnSpc>
                <a:spcPct val="120000"/>
              </a:lnSpc>
            </a:pPr>
            <a:r>
              <a:rPr lang="en-GB" sz="3000" b="1" dirty="0">
                <a:latin typeface="Century Gothic" panose="020B0502020202020204" pitchFamily="34" charset="0"/>
              </a:rPr>
              <a:t/>
            </a:r>
            <a:br>
              <a:rPr lang="en-GB" sz="3000" b="1" dirty="0">
                <a:latin typeface="Century Gothic" panose="020B0502020202020204" pitchFamily="34" charset="0"/>
              </a:rPr>
            </a:br>
            <a:r>
              <a:rPr lang="en-GB" sz="3000" b="1" dirty="0">
                <a:solidFill>
                  <a:srgbClr val="C00000"/>
                </a:solidFill>
                <a:latin typeface="Century Gothic" panose="020B0502020202020204" pitchFamily="34" charset="0"/>
              </a:rPr>
              <a:t>Some of the benefits:</a:t>
            </a:r>
          </a:p>
          <a:p>
            <a:pPr marL="457200" indent="-457200">
              <a:lnSpc>
                <a:spcPct val="120000"/>
              </a:lnSpc>
              <a:buFontTx/>
              <a:buChar char="-"/>
            </a:pPr>
            <a:r>
              <a:rPr lang="en-GB" sz="3000" b="1" dirty="0">
                <a:solidFill>
                  <a:srgbClr val="C00000"/>
                </a:solidFill>
                <a:latin typeface="Century Gothic" panose="020B0502020202020204" pitchFamily="34" charset="0"/>
              </a:rPr>
              <a:t>Healthier teeth</a:t>
            </a:r>
          </a:p>
          <a:p>
            <a:pPr marL="457200" indent="-457200">
              <a:lnSpc>
                <a:spcPct val="120000"/>
              </a:lnSpc>
              <a:buFontTx/>
              <a:buChar char="-"/>
            </a:pPr>
            <a:r>
              <a:rPr lang="en-GB" sz="3000" b="1" dirty="0">
                <a:solidFill>
                  <a:srgbClr val="C00000"/>
                </a:solidFill>
                <a:latin typeface="Century Gothic" panose="020B0502020202020204" pitchFamily="34" charset="0"/>
              </a:rPr>
              <a:t>More energy</a:t>
            </a:r>
          </a:p>
          <a:p>
            <a:pPr marL="457200" indent="-457200">
              <a:lnSpc>
                <a:spcPct val="120000"/>
              </a:lnSpc>
              <a:buFontTx/>
              <a:buChar char="-"/>
            </a:pPr>
            <a:r>
              <a:rPr lang="en-GB" sz="3000" b="1" dirty="0">
                <a:solidFill>
                  <a:srgbClr val="C00000"/>
                </a:solidFill>
                <a:latin typeface="Century Gothic" panose="020B0502020202020204" pitchFamily="34" charset="0"/>
              </a:rPr>
              <a:t>Better concentration</a:t>
            </a:r>
          </a:p>
          <a:p>
            <a:pPr marL="457200" indent="-457200">
              <a:lnSpc>
                <a:spcPct val="120000"/>
              </a:lnSpc>
              <a:buFontTx/>
              <a:buChar char="-"/>
            </a:pPr>
            <a:r>
              <a:rPr lang="en-GB" sz="3000" b="1" dirty="0">
                <a:solidFill>
                  <a:srgbClr val="C00000"/>
                </a:solidFill>
                <a:latin typeface="Century Gothic" panose="020B0502020202020204" pitchFamily="34" charset="0"/>
              </a:rPr>
              <a:t>Water is free</a:t>
            </a:r>
          </a:p>
          <a:p>
            <a:pPr marL="457200" indent="-457200">
              <a:lnSpc>
                <a:spcPct val="120000"/>
              </a:lnSpc>
              <a:buFontTx/>
              <a:buChar char="-"/>
            </a:pPr>
            <a:r>
              <a:rPr lang="en-GB" sz="3000" b="1" dirty="0">
                <a:solidFill>
                  <a:srgbClr val="C00000"/>
                </a:solidFill>
                <a:latin typeface="Century Gothic" panose="020B0502020202020204" pitchFamily="34" charset="0"/>
              </a:rPr>
              <a:t>Milk builds strong bones</a:t>
            </a:r>
            <a:endParaRPr lang="en-GB" sz="3000" dirty="0"/>
          </a:p>
        </p:txBody>
      </p:sp>
    </p:spTree>
    <p:extLst>
      <p:ext uri="{BB962C8B-B14F-4D97-AF65-F5344CB8AC3E}">
        <p14:creationId xmlns:p14="http://schemas.microsoft.com/office/powerpoint/2010/main" val="3422419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Rectangle 7"/>
          <p:cNvSpPr/>
          <p:nvPr/>
        </p:nvSpPr>
        <p:spPr>
          <a:xfrm>
            <a:off x="0" y="3666663"/>
            <a:ext cx="12192000" cy="24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www.giveuplovingpop.org.uk/wp-content/uploads/2014/09/header_logo_r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419" y="4299925"/>
            <a:ext cx="3409465" cy="1206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3254" y="4300263"/>
            <a:ext cx="2472792" cy="1206000"/>
          </a:xfrm>
          <a:prstGeom prst="rect">
            <a:avLst/>
          </a:prstGeom>
        </p:spPr>
      </p:pic>
      <p:cxnSp>
        <p:nvCxnSpPr>
          <p:cNvPr id="11" name="Straight Connector 10"/>
          <p:cNvCxnSpPr/>
          <p:nvPr/>
        </p:nvCxnSpPr>
        <p:spPr>
          <a:xfrm>
            <a:off x="6095400" y="4183263"/>
            <a:ext cx="0" cy="1440000"/>
          </a:xfrm>
          <a:prstGeom prst="line">
            <a:avLst/>
          </a:prstGeom>
          <a:ln>
            <a:solidFill>
              <a:srgbClr val="C60000"/>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740745" y="349252"/>
            <a:ext cx="10710511" cy="2956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lnSpc>
                <a:spcPct val="120000"/>
              </a:lnSpc>
              <a:spcBef>
                <a:spcPct val="0"/>
              </a:spcBef>
              <a:spcAft>
                <a:spcPct val="0"/>
              </a:spcAft>
            </a:pPr>
            <a:r>
              <a:rPr lang="en-US" altLang="en-US" sz="5000" dirty="0">
                <a:solidFill>
                  <a:schemeClr val="bg1"/>
                </a:solidFill>
                <a:cs typeface="Arial" panose="020B0604020202020204" pitchFamily="34" charset="0"/>
              </a:rPr>
              <a:t>@gulpNOW		#GiveUpLovingPop</a:t>
            </a:r>
          </a:p>
          <a:p>
            <a:pPr algn="ctr" eaLnBrk="0" fontAlgn="base" hangingPunct="0">
              <a:lnSpc>
                <a:spcPct val="120000"/>
              </a:lnSpc>
              <a:spcBef>
                <a:spcPct val="0"/>
              </a:spcBef>
              <a:spcAft>
                <a:spcPct val="0"/>
              </a:spcAft>
            </a:pPr>
            <a:endParaRPr lang="en-US" altLang="en-US" sz="2000" dirty="0">
              <a:solidFill>
                <a:schemeClr val="bg1"/>
              </a:solidFill>
              <a:cs typeface="Arial" panose="020B0604020202020204" pitchFamily="34" charset="0"/>
            </a:endParaRPr>
          </a:p>
          <a:p>
            <a:pPr algn="ctr" eaLnBrk="0" fontAlgn="base" hangingPunct="0">
              <a:lnSpc>
                <a:spcPct val="120000"/>
              </a:lnSpc>
              <a:spcBef>
                <a:spcPct val="0"/>
              </a:spcBef>
              <a:spcAft>
                <a:spcPct val="0"/>
              </a:spcAft>
            </a:pPr>
            <a:r>
              <a:rPr lang="en-US" altLang="en-US" sz="5000" dirty="0">
                <a:solidFill>
                  <a:schemeClr val="bg1"/>
                </a:solidFill>
                <a:cs typeface="Arial" panose="020B0604020202020204" pitchFamily="34" charset="0"/>
              </a:rPr>
              <a:t>www.giveuplovingpop.org.uk</a:t>
            </a:r>
          </a:p>
        </p:txBody>
      </p:sp>
    </p:spTree>
    <p:extLst>
      <p:ext uri="{BB962C8B-B14F-4D97-AF65-F5344CB8AC3E}">
        <p14:creationId xmlns:p14="http://schemas.microsoft.com/office/powerpoint/2010/main" val="3177892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par>
                          <p:cTn id="11" fill="hold">
                            <p:stCondLst>
                              <p:cond delay="1250"/>
                            </p:stCondLst>
                            <p:childTnLst>
                              <p:par>
                                <p:cTn id="12" presetID="53" presetClass="entr" presetSubtype="528" fill="hold" nodeType="after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fltVal val="0.5"/>
                                          </p:val>
                                        </p:tav>
                                        <p:tav tm="100000">
                                          <p:val>
                                            <p:strVal val="#ppt_x"/>
                                          </p:val>
                                        </p:tav>
                                      </p:tavLst>
                                    </p:anim>
                                    <p:anim calcmode="lin" valueType="num">
                                      <p:cBhvr>
                                        <p:cTn id="18" dur="10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976" b="11884"/>
          <a:stretch/>
        </p:blipFill>
        <p:spPr>
          <a:xfrm>
            <a:off x="0" y="-1"/>
            <a:ext cx="12192000" cy="6858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035651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
        <p:nvSpPr>
          <p:cNvPr id="3" name="TextBox 2">
            <a:extLst>
              <a:ext uri="{FF2B5EF4-FFF2-40B4-BE49-F238E27FC236}">
                <a16:creationId xmlns:a16="http://schemas.microsoft.com/office/drawing/2014/main" xmlns="" id="{DE2B0DCC-6717-41F3-80D3-DC1ADAFA3BA8}"/>
              </a:ext>
            </a:extLst>
          </p:cNvPr>
          <p:cNvSpPr txBox="1"/>
          <p:nvPr/>
        </p:nvSpPr>
        <p:spPr>
          <a:xfrm>
            <a:off x="641131" y="498592"/>
            <a:ext cx="10731062" cy="923330"/>
          </a:xfrm>
          <a:prstGeom prst="rect">
            <a:avLst/>
          </a:prstGeom>
          <a:noFill/>
        </p:spPr>
        <p:txBody>
          <a:bodyPr wrap="square" rtlCol="0">
            <a:spAutoFit/>
          </a:bodyPr>
          <a:lstStyle/>
          <a:p>
            <a:r>
              <a:rPr lang="en-GB" sz="5400" dirty="0">
                <a:solidFill>
                  <a:schemeClr val="bg1"/>
                </a:solidFill>
              </a:rPr>
              <a:t>In Cheshire West and Chester…</a:t>
            </a:r>
          </a:p>
        </p:txBody>
      </p:sp>
      <p:sp>
        <p:nvSpPr>
          <p:cNvPr id="5" name="TextBox 4">
            <a:extLst>
              <a:ext uri="{FF2B5EF4-FFF2-40B4-BE49-F238E27FC236}">
                <a16:creationId xmlns:a16="http://schemas.microsoft.com/office/drawing/2014/main" xmlns="" id="{7FF58093-52F8-442D-9AEF-0A6895F3730D}"/>
              </a:ext>
            </a:extLst>
          </p:cNvPr>
          <p:cNvSpPr txBox="1"/>
          <p:nvPr/>
        </p:nvSpPr>
        <p:spPr>
          <a:xfrm>
            <a:off x="641131" y="1794125"/>
            <a:ext cx="10594428" cy="2492990"/>
          </a:xfrm>
          <a:prstGeom prst="rect">
            <a:avLst/>
          </a:prstGeom>
          <a:noFill/>
          <a:effectLst>
            <a:outerShdw blurRad="50800" dist="38100" algn="l" rotWithShape="0">
              <a:prstClr val="black">
                <a:alpha val="40000"/>
              </a:prstClr>
            </a:outerShdw>
          </a:effectLst>
        </p:spPr>
        <p:txBody>
          <a:bodyPr wrap="square" rtlCol="0">
            <a:spAutoFit/>
          </a:bodyPr>
          <a:lstStyle/>
          <a:p>
            <a:r>
              <a:rPr lang="en-GB" sz="4400" b="1" dirty="0">
                <a:solidFill>
                  <a:schemeClr val="bg1"/>
                </a:solidFill>
              </a:rPr>
              <a:t>20.7% </a:t>
            </a:r>
            <a:r>
              <a:rPr lang="en-GB" sz="2800" dirty="0">
                <a:solidFill>
                  <a:schemeClr val="bg1"/>
                </a:solidFill>
              </a:rPr>
              <a:t>of 5 year olds experience dental decay before they start primary school.</a:t>
            </a:r>
          </a:p>
          <a:p>
            <a:endParaRPr lang="en-GB" sz="2800" dirty="0">
              <a:solidFill>
                <a:schemeClr val="bg1"/>
              </a:solidFill>
            </a:endParaRPr>
          </a:p>
          <a:p>
            <a:r>
              <a:rPr lang="en-GB" sz="2800" dirty="0">
                <a:solidFill>
                  <a:schemeClr val="bg1"/>
                </a:solidFill>
              </a:rPr>
              <a:t>That’s more than one in every five children! </a:t>
            </a:r>
          </a:p>
          <a:p>
            <a:endParaRPr lang="en-GB" sz="2800" dirty="0">
              <a:solidFill>
                <a:schemeClr val="bg1"/>
              </a:solidFill>
            </a:endParaRPr>
          </a:p>
        </p:txBody>
      </p:sp>
      <p:grpSp>
        <p:nvGrpSpPr>
          <p:cNvPr id="4" name="Group 3">
            <a:extLst>
              <a:ext uri="{FF2B5EF4-FFF2-40B4-BE49-F238E27FC236}">
                <a16:creationId xmlns:a16="http://schemas.microsoft.com/office/drawing/2014/main" xmlns="" id="{6D96806D-5F53-482B-A0B4-7B3BF4119170}"/>
              </a:ext>
            </a:extLst>
          </p:cNvPr>
          <p:cNvGrpSpPr/>
          <p:nvPr/>
        </p:nvGrpSpPr>
        <p:grpSpPr>
          <a:xfrm>
            <a:off x="3439642" y="4048607"/>
            <a:ext cx="4600772" cy="1753106"/>
            <a:chOff x="3439642" y="4048607"/>
            <a:chExt cx="4600772" cy="1753106"/>
          </a:xfrm>
        </p:grpSpPr>
        <p:pic>
          <p:nvPicPr>
            <p:cNvPr id="2" name="Picture 1"/>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49018" r="16952" b="11695"/>
            <a:stretch/>
          </p:blipFill>
          <p:spPr>
            <a:xfrm>
              <a:off x="4337054" y="4369095"/>
              <a:ext cx="939139" cy="1432618"/>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6" cstate="print">
              <a:duotone>
                <a:prstClr val="black"/>
                <a:srgbClr val="FFFF00">
                  <a:tint val="45000"/>
                  <a:satMod val="400000"/>
                </a:srgbClr>
              </a:duotone>
              <a:extLst>
                <a:ext uri="{28A0092B-C50C-407E-A947-70E740481C1C}">
                  <a14:useLocalDpi xmlns:a14="http://schemas.microsoft.com/office/drawing/2010/main" val="0"/>
                </a:ext>
              </a:extLst>
            </a:blip>
            <a:srcRect l="7417" r="70806" b="11695"/>
            <a:stretch/>
          </p:blipFill>
          <p:spPr>
            <a:xfrm>
              <a:off x="3439642" y="4048608"/>
              <a:ext cx="735409" cy="1753104"/>
            </a:xfrm>
            <a:prstGeom prst="rect">
              <a:avLst/>
            </a:prstGeom>
            <a:effectLst>
              <a:outerShdw blurRad="50800" dist="38100" dir="18900000" algn="bl" rotWithShape="0">
                <a:prstClr val="black">
                  <a:alpha val="40000"/>
                </a:prstClr>
              </a:outerShdw>
            </a:effectLst>
          </p:spPr>
        </p:pic>
        <p:pic>
          <p:nvPicPr>
            <p:cNvPr id="10" name="Picture 9">
              <a:extLst>
                <a:ext uri="{FF2B5EF4-FFF2-40B4-BE49-F238E27FC236}">
                  <a16:creationId xmlns:a16="http://schemas.microsoft.com/office/drawing/2014/main" xmlns="" id="{2C02045B-1EA8-417A-BD3E-0585411F073C}"/>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49018" r="16952" b="11695"/>
            <a:stretch/>
          </p:blipFill>
          <p:spPr>
            <a:xfrm>
              <a:off x="6258003" y="4369094"/>
              <a:ext cx="939139" cy="1432618"/>
            </a:xfrm>
            <a:prstGeom prst="rect">
              <a:avLst/>
            </a:prstGeom>
            <a:effectLst>
              <a:outerShdw blurRad="50800" dist="38100" dir="18900000" algn="bl" rotWithShape="0">
                <a:prstClr val="black">
                  <a:alpha val="40000"/>
                </a:prstClr>
              </a:outerShdw>
            </a:effectLst>
          </p:spPr>
        </p:pic>
        <p:pic>
          <p:nvPicPr>
            <p:cNvPr id="11" name="Picture 10">
              <a:extLst>
                <a:ext uri="{FF2B5EF4-FFF2-40B4-BE49-F238E27FC236}">
                  <a16:creationId xmlns:a16="http://schemas.microsoft.com/office/drawing/2014/main" xmlns="" id="{CF47F607-2CCD-4E9D-B100-D531B238AA6A}"/>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7417" r="70806" b="11695"/>
            <a:stretch/>
          </p:blipFill>
          <p:spPr>
            <a:xfrm>
              <a:off x="5360591" y="4048607"/>
              <a:ext cx="735409" cy="1753104"/>
            </a:xfrm>
            <a:prstGeom prst="rect">
              <a:avLst/>
            </a:prstGeom>
            <a:effectLst>
              <a:outerShdw blurRad="50800" dist="38100" dir="18900000" algn="bl" rotWithShape="0">
                <a:prstClr val="black">
                  <a:alpha val="40000"/>
                </a:prstClr>
              </a:outerShdw>
            </a:effectLst>
          </p:spPr>
        </p:pic>
        <p:pic>
          <p:nvPicPr>
            <p:cNvPr id="12" name="Picture 11">
              <a:extLst>
                <a:ext uri="{FF2B5EF4-FFF2-40B4-BE49-F238E27FC236}">
                  <a16:creationId xmlns:a16="http://schemas.microsoft.com/office/drawing/2014/main" xmlns="" id="{8C492125-36E8-4549-8074-32E429E3DE93}"/>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7418" r="70110" b="11695"/>
            <a:stretch/>
          </p:blipFill>
          <p:spPr>
            <a:xfrm>
              <a:off x="7281540" y="4048607"/>
              <a:ext cx="758874" cy="1753104"/>
            </a:xfrm>
            <a:prstGeom prst="rect">
              <a:avLst/>
            </a:prstGeom>
            <a:effectLst>
              <a:outerShdw blurRad="50800" dist="38100" dir="18900000" algn="bl" rotWithShape="0">
                <a:prstClr val="black">
                  <a:alpha val="40000"/>
                </a:prstClr>
              </a:outerShdw>
            </a:effectLst>
          </p:spPr>
        </p:pic>
      </p:grpSp>
      <p:sp>
        <p:nvSpPr>
          <p:cNvPr id="7" name="Oval 6">
            <a:extLst>
              <a:ext uri="{FF2B5EF4-FFF2-40B4-BE49-F238E27FC236}">
                <a16:creationId xmlns:a16="http://schemas.microsoft.com/office/drawing/2014/main" xmlns="" id="{29BD51B0-20B2-4BBC-9BF5-6D281F6233BB}"/>
              </a:ext>
            </a:extLst>
          </p:cNvPr>
          <p:cNvSpPr/>
          <p:nvPr/>
        </p:nvSpPr>
        <p:spPr>
          <a:xfrm>
            <a:off x="3279228" y="4151586"/>
            <a:ext cx="1057826" cy="1828800"/>
          </a:xfrm>
          <a:prstGeom prst="ellipse">
            <a:avLst/>
          </a:prstGeom>
          <a:no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xmlns="" id="{E9484F96-FE8F-433D-B53F-70D08CFE1E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60000" y="5848090"/>
            <a:ext cx="2348277" cy="648124"/>
          </a:xfrm>
          <a:prstGeom prst="rect">
            <a:avLst/>
          </a:prstGeom>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xmlns="" id="{FB3BDFB9-F252-CE48-B407-11A7C177418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4610" y="5833588"/>
            <a:ext cx="1183437" cy="819898"/>
          </a:xfrm>
          <a:prstGeom prst="rect">
            <a:avLst/>
          </a:prstGeom>
        </p:spPr>
      </p:pic>
    </p:spTree>
    <p:extLst>
      <p:ext uri="{BB962C8B-B14F-4D97-AF65-F5344CB8AC3E}">
        <p14:creationId xmlns:p14="http://schemas.microsoft.com/office/powerpoint/2010/main" val="4159192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49018" r="3896"/>
          <a:stretch/>
        </p:blipFill>
        <p:spPr>
          <a:xfrm>
            <a:off x="6182436" y="798348"/>
            <a:ext cx="4214077" cy="5261304"/>
          </a:xfrm>
          <a:prstGeom prst="rect">
            <a:avLst/>
          </a:prstGeom>
        </p:spPr>
      </p:pic>
      <p:pic>
        <p:nvPicPr>
          <p:cNvPr id="6" name="Picture 5"/>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r="55252"/>
          <a:stretch/>
        </p:blipFill>
        <p:spPr>
          <a:xfrm>
            <a:off x="1795488" y="798348"/>
            <a:ext cx="4004811" cy="526130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37139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p:cNvSpPr/>
          <p:nvPr/>
        </p:nvSpPr>
        <p:spPr>
          <a:xfrm>
            <a:off x="623455" y="2306782"/>
            <a:ext cx="11097490" cy="20136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23454" y="1932853"/>
            <a:ext cx="11076709" cy="2387600"/>
          </a:xfrm>
        </p:spPr>
        <p:txBody>
          <a:bodyPr>
            <a:noAutofit/>
          </a:bodyPr>
          <a:lstStyle/>
          <a:p>
            <a:r>
              <a:rPr lang="en-GB" sz="6600" dirty="0">
                <a:latin typeface="+mn-lt"/>
              </a:rPr>
              <a:t>Let’s have a look at how much sugar is in some popular drinks</a:t>
            </a:r>
          </a:p>
        </p:txBody>
      </p:sp>
      <p:pic>
        <p:nvPicPr>
          <p:cNvPr id="1026" name="Picture 2" descr="http://images.natureworldnews.com/data/images/full/822/sugary-drinks-soda-obesit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33" b="11537"/>
          <a:stretch/>
        </p:blipFill>
        <p:spPr bwMode="auto">
          <a:xfrm>
            <a:off x="-1" y="1"/>
            <a:ext cx="12192001"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a:effectLst>
            <a:outerShdw blurRad="50800" dist="38100" dir="8100000" algn="tr" rotWithShape="0">
              <a:prstClr val="black">
                <a:alpha val="40000"/>
              </a:prstClr>
            </a:outerShdw>
          </a:effectLst>
        </p:spPr>
      </p:pic>
      <p:sp>
        <p:nvSpPr>
          <p:cNvPr id="9" name="Rounded Rectangle 8"/>
          <p:cNvSpPr/>
          <p:nvPr/>
        </p:nvSpPr>
        <p:spPr>
          <a:xfrm>
            <a:off x="731661" y="1575863"/>
            <a:ext cx="10728679" cy="370627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C60000"/>
                </a:solidFill>
              </a:rPr>
              <a:t>Let’s have a look at how much sugar is contained in some popular drinks</a:t>
            </a:r>
          </a:p>
        </p:txBody>
      </p:sp>
    </p:spTree>
    <p:extLst>
      <p:ext uri="{BB962C8B-B14F-4D97-AF65-F5344CB8AC3E}">
        <p14:creationId xmlns:p14="http://schemas.microsoft.com/office/powerpoint/2010/main" val="17646695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grpSp>
          <p:nvGrpSpPr>
            <p:cNvPr id="29" name="Group 28"/>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31" name="Picture 2" descr="http://2.bp.blogspot.com/-s5r6dyvmDEs/T9uRdfrjxsI/AAAAAAAAAXI/QUfrZIh7E-E/s1600/skd188086s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339" y="2250040"/>
                <a:ext cx="2783956" cy="363155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sp>
        <p:nvSpPr>
          <p:cNvPr id="5" name="TextBox 4"/>
          <p:cNvSpPr txBox="1"/>
          <p:nvPr/>
        </p:nvSpPr>
        <p:spPr>
          <a:xfrm>
            <a:off x="6781801" y="2459504"/>
            <a:ext cx="3020784"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21g</a:t>
            </a:r>
          </a:p>
        </p:txBody>
      </p:sp>
      <p:sp>
        <p:nvSpPr>
          <p:cNvPr id="32" name="Rectangular Callout 31"/>
          <p:cNvSpPr/>
          <p:nvPr/>
        </p:nvSpPr>
        <p:spPr>
          <a:xfrm flipH="1">
            <a:off x="5024926" y="147144"/>
            <a:ext cx="4497048" cy="2312360"/>
          </a:xfrm>
          <a:prstGeom prst="wedgeRectCallout">
            <a:avLst>
              <a:gd name="adj1" fmla="val 62026"/>
              <a:gd name="adj2" fmla="val 53281"/>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A glass of pure fruit juice counts towards your 5 a day but still contains a lot of sugar. Best to have orange juice during meal times.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9052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Effect transition="in" filter="fade">
                                      <p:cBhvr>
                                        <p:cTn id="15" dur="1000"/>
                                        <p:tgtEl>
                                          <p:spTgt spid="32"/>
                                        </p:tgtEl>
                                      </p:cBhvr>
                                    </p:animEffect>
                                  </p:childTnLst>
                                </p:cTn>
                              </p:par>
                            </p:childTnLst>
                          </p:cTn>
                        </p:par>
                        <p:par>
                          <p:cTn id="16" fill="hold">
                            <p:stCondLst>
                              <p:cond delay="2500"/>
                            </p:stCondLst>
                            <p:childTnLst>
                              <p:par>
                                <p:cTn id="17" presetID="32" presetClass="emph" presetSubtype="0" fill="hold" grpId="1" nodeType="afterEffect">
                                  <p:stCondLst>
                                    <p:cond delay="1000"/>
                                  </p:stCondLst>
                                  <p:childTnLst>
                                    <p:animRot by="120000">
                                      <p:cBhvr>
                                        <p:cTn id="18" dur="100" fill="hold">
                                          <p:stCondLst>
                                            <p:cond delay="0"/>
                                          </p:stCondLst>
                                        </p:cTn>
                                        <p:tgtEl>
                                          <p:spTgt spid="32"/>
                                        </p:tgtEl>
                                        <p:attrNameLst>
                                          <p:attrName>r</p:attrName>
                                        </p:attrNameLst>
                                      </p:cBhvr>
                                    </p:animRot>
                                    <p:animRot by="-240000">
                                      <p:cBhvr>
                                        <p:cTn id="19" dur="200" fill="hold">
                                          <p:stCondLst>
                                            <p:cond delay="200"/>
                                          </p:stCondLst>
                                        </p:cTn>
                                        <p:tgtEl>
                                          <p:spTgt spid="32"/>
                                        </p:tgtEl>
                                        <p:attrNameLst>
                                          <p:attrName>r</p:attrName>
                                        </p:attrNameLst>
                                      </p:cBhvr>
                                    </p:animRot>
                                    <p:animRot by="240000">
                                      <p:cBhvr>
                                        <p:cTn id="20" dur="200" fill="hold">
                                          <p:stCondLst>
                                            <p:cond delay="400"/>
                                          </p:stCondLst>
                                        </p:cTn>
                                        <p:tgtEl>
                                          <p:spTgt spid="32"/>
                                        </p:tgtEl>
                                        <p:attrNameLst>
                                          <p:attrName>r</p:attrName>
                                        </p:attrNameLst>
                                      </p:cBhvr>
                                    </p:animRot>
                                    <p:animRot by="-240000">
                                      <p:cBhvr>
                                        <p:cTn id="21" dur="200" fill="hold">
                                          <p:stCondLst>
                                            <p:cond delay="600"/>
                                          </p:stCondLst>
                                        </p:cTn>
                                        <p:tgtEl>
                                          <p:spTgt spid="32"/>
                                        </p:tgtEl>
                                        <p:attrNameLst>
                                          <p:attrName>r</p:attrName>
                                        </p:attrNameLst>
                                      </p:cBhvr>
                                    </p:animRot>
                                    <p:animRot by="120000">
                                      <p:cBhvr>
                                        <p:cTn id="22" dur="200" fill="hold">
                                          <p:stCondLst>
                                            <p:cond delay="800"/>
                                          </p:stCondLst>
                                        </p:cTn>
                                        <p:tgtEl>
                                          <p:spTgt spid="3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xit" presetSubtype="1" fill="hold" grpId="1"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0-ppt_h/2"/>
                                          </p:val>
                                        </p:tav>
                                      </p:tavLst>
                                    </p:anim>
                                    <p:set>
                                      <p:cBhvr>
                                        <p:cTn id="28" dur="1" fill="hold">
                                          <p:stCondLst>
                                            <p:cond delay="499"/>
                                          </p:stCondLst>
                                        </p:cTn>
                                        <p:tgtEl>
                                          <p:spTgt spid="5"/>
                                        </p:tgtEl>
                                        <p:attrNameLst>
                                          <p:attrName>style.visibility</p:attrName>
                                        </p:attrNameLst>
                                      </p:cBhvr>
                                      <p:to>
                                        <p:strVal val="hidden"/>
                                      </p:to>
                                    </p:set>
                                  </p:childTnLst>
                                </p:cTn>
                              </p:par>
                              <p:par>
                                <p:cTn id="29" presetID="2" presetClass="exit" presetSubtype="1" fill="hold" grpId="2" nodeType="withEffect">
                                  <p:stCondLst>
                                    <p:cond delay="0"/>
                                  </p:stCondLst>
                                  <p:childTnLst>
                                    <p:anim calcmode="lin" valueType="num">
                                      <p:cBhvr additive="base">
                                        <p:cTn id="30" dur="500"/>
                                        <p:tgtEl>
                                          <p:spTgt spid="32"/>
                                        </p:tgtEl>
                                        <p:attrNameLst>
                                          <p:attrName>ppt_x</p:attrName>
                                        </p:attrNameLst>
                                      </p:cBhvr>
                                      <p:tavLst>
                                        <p:tav tm="0">
                                          <p:val>
                                            <p:strVal val="ppt_x"/>
                                          </p:val>
                                        </p:tav>
                                        <p:tav tm="100000">
                                          <p:val>
                                            <p:strVal val="ppt_x"/>
                                          </p:val>
                                        </p:tav>
                                      </p:tavLst>
                                    </p:anim>
                                    <p:anim calcmode="lin" valueType="num">
                                      <p:cBhvr additive="base">
                                        <p:cTn id="31" dur="500"/>
                                        <p:tgtEl>
                                          <p:spTgt spid="32"/>
                                        </p:tgtEl>
                                        <p:attrNameLst>
                                          <p:attrName>ppt_y</p:attrName>
                                        </p:attrNameLst>
                                      </p:cBhvr>
                                      <p:tavLst>
                                        <p:tav tm="0">
                                          <p:val>
                                            <p:strVal val="ppt_y"/>
                                          </p:val>
                                        </p:tav>
                                        <p:tav tm="100000">
                                          <p:val>
                                            <p:strVal val="0-ppt_h/2"/>
                                          </p:val>
                                        </p:tav>
                                      </p:tavLst>
                                    </p:anim>
                                    <p:set>
                                      <p:cBhvr>
                                        <p:cTn id="32" dur="1" fill="hold">
                                          <p:stCondLst>
                                            <p:cond delay="499"/>
                                          </p:stCondLst>
                                        </p:cTn>
                                        <p:tgtEl>
                                          <p:spTgt spid="32"/>
                                        </p:tgtEl>
                                        <p:attrNameLst>
                                          <p:attrName>style.visibility</p:attrName>
                                        </p:attrNameLst>
                                      </p:cBhvr>
                                      <p:to>
                                        <p:strVal val="hidden"/>
                                      </p:to>
                                    </p:set>
                                  </p:childTnLst>
                                </p:cTn>
                              </p:par>
                              <p:par>
                                <p:cTn id="33" presetID="2" presetClass="exit" presetSubtype="1" fill="hold" nodeType="with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0-ppt_h/2"/>
                                          </p:val>
                                        </p:tav>
                                      </p:tavLst>
                                    </p:anim>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2" grpId="0" animBg="1"/>
      <p:bldP spid="32" grpId="1" animBg="1"/>
      <p:bldP spid="3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1266" name="Picture 2" descr="Lucozade Energy Orange 500Ml"/>
              <p:cNvPicPr>
                <a:picLocks noChangeAspect="1" noChangeArrowheads="1"/>
              </p:cNvPicPr>
              <p:nvPr/>
            </p:nvPicPr>
            <p:blipFill rotWithShape="1">
              <a:blip r:embed="rId4">
                <a:extLst>
                  <a:ext uri="{28A0092B-C50C-407E-A947-70E740481C1C}">
                    <a14:useLocalDpi xmlns:a14="http://schemas.microsoft.com/office/drawing/2010/main" val="0"/>
                  </a:ext>
                </a:extLst>
              </a:blip>
              <a:srcRect l="34164" t="4028" r="35877" b="2989"/>
              <a:stretch/>
            </p:blipFill>
            <p:spPr bwMode="auto">
              <a:xfrm>
                <a:off x="2174399" y="1185334"/>
                <a:ext cx="1462188" cy="4538134"/>
              </a:xfrm>
              <a:prstGeom prst="rect">
                <a:avLst/>
              </a:prstGeom>
              <a:noFill/>
              <a:scene3d>
                <a:camera prst="perspectiveRight" fov="1500000"/>
                <a:lightRig rig="threePt" dir="t"/>
              </a:scene3d>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sp>
        <p:nvSpPr>
          <p:cNvPr id="5" name="TextBox 4"/>
          <p:cNvSpPr txBox="1"/>
          <p:nvPr/>
        </p:nvSpPr>
        <p:spPr>
          <a:xfrm>
            <a:off x="5374105" y="2459504"/>
            <a:ext cx="4428480" cy="1938992"/>
          </a:xfrm>
          <a:prstGeom prst="rect">
            <a:avLst/>
          </a:prstGeom>
          <a:noFill/>
        </p:spPr>
        <p:txBody>
          <a:bodyPr wrap="square" rtlCol="0">
            <a:spAutoFit/>
          </a:bodyPr>
          <a:lstStyle/>
          <a:p>
            <a:pPr algn="ctr"/>
            <a:r>
              <a:rPr lang="en-GB" sz="12000" b="1" dirty="0">
                <a:solidFill>
                  <a:srgbClr val="D1232A"/>
                </a:solidFill>
                <a:latin typeface="Century Gothic" panose="020B0502020202020204" pitchFamily="34" charset="0"/>
              </a:rPr>
              <a:t>22.5g</a:t>
            </a:r>
          </a:p>
        </p:txBody>
      </p:sp>
      <p:pic>
        <p:nvPicPr>
          <p:cNvPr id="9" name="Picture 8">
            <a:extLst>
              <a:ext uri="{FF2B5EF4-FFF2-40B4-BE49-F238E27FC236}">
                <a16:creationId xmlns:a16="http://schemas.microsoft.com/office/drawing/2014/main" xmlns="" id="{8DF85E43-9E2E-41A2-9753-DCCA27371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600" y="60500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954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0-ppt_h/2"/>
                                          </p:val>
                                        </p:tav>
                                      </p:tavLst>
                                    </p:anim>
                                    <p:set>
                                      <p:cBhvr>
                                        <p:cTn id="21" dur="1" fill="hold">
                                          <p:stCondLst>
                                            <p:cond delay="499"/>
                                          </p:stCondLst>
                                        </p:cTn>
                                        <p:tgtEl>
                                          <p:spTgt spid="6"/>
                                        </p:tgtEl>
                                        <p:attrNameLst>
                                          <p:attrName>style.visibility</p:attrName>
                                        </p:attrNameLst>
                                      </p:cBhvr>
                                      <p:to>
                                        <p:strVal val="hidden"/>
                                      </p:to>
                                    </p:set>
                                  </p:childTnLst>
                                </p:cTn>
                              </p:par>
                              <p:par>
                                <p:cTn id="22" presetID="2" presetClass="exit" presetSubtype="1" fill="hold" grpId="1"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0-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8194" name="Picture 2" descr="http://www.bmstores.co.uk/images/hpcProductImage/imgFull/305473-J2O-4x275ml-Orange--Passion-Fruit-Juice-Drink-3.jpg"/>
              <p:cNvPicPr>
                <a:picLocks noChangeAspect="1" noChangeArrowheads="1"/>
              </p:cNvPicPr>
              <p:nvPr/>
            </p:nvPicPr>
            <p:blipFill rotWithShape="1">
              <a:blip r:embed="rId4">
                <a:extLst>
                  <a:ext uri="{28A0092B-C50C-407E-A947-70E740481C1C}">
                    <a14:useLocalDpi xmlns:a14="http://schemas.microsoft.com/office/drawing/2010/main" val="0"/>
                  </a:ext>
                </a:extLst>
              </a:blip>
              <a:srcRect l="35958" r="35819"/>
              <a:stretch/>
            </p:blipFill>
            <p:spPr bwMode="auto">
              <a:xfrm>
                <a:off x="2266344" y="1164298"/>
                <a:ext cx="1278298" cy="452940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7801" y="439849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275ml</a:t>
              </a:r>
            </a:p>
            <a:p>
              <a:pPr algn="ctr"/>
              <a:endParaRPr lang="en-GB" sz="2000" b="1" dirty="0">
                <a:latin typeface="Century Gothic" panose="020B0502020202020204" pitchFamily="34" charset="0"/>
              </a:endParaRPr>
            </a:p>
          </p:txBody>
        </p:sp>
      </p:grpSp>
      <p:sp>
        <p:nvSpPr>
          <p:cNvPr id="5" name="TextBox 4"/>
          <p:cNvSpPr txBox="1"/>
          <p:nvPr/>
        </p:nvSpPr>
        <p:spPr>
          <a:xfrm>
            <a:off x="6781801" y="2459504"/>
            <a:ext cx="3020784" cy="1938992"/>
          </a:xfrm>
          <a:prstGeom prst="rect">
            <a:avLst/>
          </a:prstGeom>
          <a:noFill/>
        </p:spPr>
        <p:txBody>
          <a:bodyPr wrap="square" rtlCol="0">
            <a:spAutoFit/>
          </a:bodyPr>
          <a:lstStyle/>
          <a:p>
            <a:pPr algn="ctr"/>
            <a:r>
              <a:rPr lang="en-GB" sz="12000" b="1" dirty="0">
                <a:solidFill>
                  <a:schemeClr val="accent2"/>
                </a:solidFill>
                <a:latin typeface="Century Gothic" panose="020B0502020202020204" pitchFamily="34" charset="0"/>
              </a:rPr>
              <a:t>13g</a:t>
            </a:r>
          </a:p>
        </p:txBody>
      </p:sp>
      <p:pic>
        <p:nvPicPr>
          <p:cNvPr id="9" name="Picture 8">
            <a:extLst>
              <a:ext uri="{FF2B5EF4-FFF2-40B4-BE49-F238E27FC236}">
                <a16:creationId xmlns:a16="http://schemas.microsoft.com/office/drawing/2014/main" xmlns="" id="{FAE1EF3F-0C6B-4369-89EF-D8C7BB452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869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0-ppt_h/2"/>
                                          </p:val>
                                        </p:tav>
                                      </p:tavLst>
                                    </p:anim>
                                    <p:set>
                                      <p:cBhvr>
                                        <p:cTn id="21" dur="1" fill="hold">
                                          <p:stCondLst>
                                            <p:cond delay="499"/>
                                          </p:stCondLst>
                                        </p:cTn>
                                        <p:tgtEl>
                                          <p:spTgt spid="6"/>
                                        </p:tgtEl>
                                        <p:attrNameLst>
                                          <p:attrName>style.visibility</p:attrName>
                                        </p:attrNameLst>
                                      </p:cBhvr>
                                      <p:to>
                                        <p:strVal val="hidden"/>
                                      </p:to>
                                    </p:set>
                                  </p:childTnLst>
                                </p:cTn>
                              </p:par>
                              <p:par>
                                <p:cTn id="22" presetID="2" presetClass="exit" presetSubtype="1" fill="hold" grpId="1"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0-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1143</Words>
  <Application>Microsoft Office PowerPoint</Application>
  <PresentationFormat>Custom</PresentationFormat>
  <Paragraphs>171</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Let’s have a look at how much sugar is in some popular drinks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Up Loving Pop</dc:title>
  <dc:creator>Alexandra Holt</dc:creator>
  <cp:lastModifiedBy>Nicks laptop</cp:lastModifiedBy>
  <cp:revision>43</cp:revision>
  <dcterms:created xsi:type="dcterms:W3CDTF">2017-01-26T10:29:42Z</dcterms:created>
  <dcterms:modified xsi:type="dcterms:W3CDTF">2019-01-31T19:43:49Z</dcterms:modified>
</cp:coreProperties>
</file>