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handoutMasterIdLst>
    <p:handoutMasterId r:id="rId28"/>
  </p:handoutMasterIdLst>
  <p:sldIdLst>
    <p:sldId id="256" r:id="rId2"/>
    <p:sldId id="309" r:id="rId3"/>
    <p:sldId id="260" r:id="rId4"/>
    <p:sldId id="305" r:id="rId5"/>
    <p:sldId id="306" r:id="rId6"/>
    <p:sldId id="261" r:id="rId7"/>
    <p:sldId id="262" r:id="rId8"/>
    <p:sldId id="264" r:id="rId9"/>
    <p:sldId id="265" r:id="rId10"/>
    <p:sldId id="259" r:id="rId11"/>
    <p:sldId id="263" r:id="rId12"/>
    <p:sldId id="311" r:id="rId13"/>
    <p:sldId id="310" r:id="rId14"/>
    <p:sldId id="266" r:id="rId15"/>
    <p:sldId id="297" r:id="rId16"/>
    <p:sldId id="299" r:id="rId17"/>
    <p:sldId id="300" r:id="rId18"/>
    <p:sldId id="301" r:id="rId19"/>
    <p:sldId id="302" r:id="rId20"/>
    <p:sldId id="303" r:id="rId21"/>
    <p:sldId id="313" r:id="rId22"/>
    <p:sldId id="304" r:id="rId23"/>
    <p:sldId id="308" r:id="rId24"/>
    <p:sldId id="267" r:id="rId25"/>
    <p:sldId id="312"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3" d="100"/>
          <a:sy n="63" d="100"/>
        </p:scale>
        <p:origin x="100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E2EA57-17E1-49DF-9C8E-14505AAC791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759D9AA-F8C1-425E-852B-4E59CCC41DE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DD00435-8F89-4EA9-B5C3-793CF2A84A72}" type="datetimeFigureOut">
              <a:rPr lang="en-GB" smtClean="0"/>
              <a:t>11/02/2026</a:t>
            </a:fld>
            <a:endParaRPr lang="en-GB"/>
          </a:p>
        </p:txBody>
      </p:sp>
      <p:sp>
        <p:nvSpPr>
          <p:cNvPr id="4" name="Footer Placeholder 3">
            <a:extLst>
              <a:ext uri="{FF2B5EF4-FFF2-40B4-BE49-F238E27FC236}">
                <a16:creationId xmlns:a16="http://schemas.microsoft.com/office/drawing/2014/main" id="{DD199DCD-A95A-4CB0-AE3B-EEDDCB63B6C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a:t>A. Hames 12.2.2025</a:t>
            </a:r>
          </a:p>
        </p:txBody>
      </p:sp>
      <p:sp>
        <p:nvSpPr>
          <p:cNvPr id="5" name="Slide Number Placeholder 4">
            <a:extLst>
              <a:ext uri="{FF2B5EF4-FFF2-40B4-BE49-F238E27FC236}">
                <a16:creationId xmlns:a16="http://schemas.microsoft.com/office/drawing/2014/main" id="{532BAF92-7789-4A08-86BD-48F97147B9D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2B7E903-99EB-4187-9673-9926D5EC1C9E}" type="slidenum">
              <a:rPr lang="en-GB" smtClean="0"/>
              <a:t>‹#›</a:t>
            </a:fld>
            <a:endParaRPr lang="en-GB"/>
          </a:p>
        </p:txBody>
      </p:sp>
    </p:spTree>
    <p:extLst>
      <p:ext uri="{BB962C8B-B14F-4D97-AF65-F5344CB8AC3E}">
        <p14:creationId xmlns:p14="http://schemas.microsoft.com/office/powerpoint/2010/main" val="41997761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6436BDC-3D35-4186-A4AF-260E0341610B}" type="datetimeFigureOut">
              <a:rPr lang="en-GB" smtClean="0"/>
              <a:t>11/02/2026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a:t>A. Hames 12.2.2025</a:t>
            </a: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ACD3AA-32D5-489B-8E8B-56CC426B937E}" type="slidenum">
              <a:rPr lang="en-GB" smtClean="0"/>
              <a:t>‹#›</a:t>
            </a:fld>
            <a:endParaRPr lang="en-GB"/>
          </a:p>
        </p:txBody>
      </p:sp>
    </p:spTree>
    <p:extLst>
      <p:ext uri="{BB962C8B-B14F-4D97-AF65-F5344CB8AC3E}">
        <p14:creationId xmlns:p14="http://schemas.microsoft.com/office/powerpoint/2010/main" val="22585027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will start before beginning to develop understanding and reasoning but will continue long after, until all times tables can be counted through sequentially at speed.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using manipulatives should start with physical objects (shoes, socks, hands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 before moving on to counters </a:t>
            </a:r>
            <a:r>
              <a:rPr lang="en-US" dirty="0" err="1">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Whenever starting children counting in a new amount, such as counting in 8s, children should be given the opportunity to see visually what that looks like to reinforce 4 x 8 looks quite big compared to 4 x 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Patterns could be 4 x 8 is the same as 4 x 4 doubled.</a:t>
            </a:r>
          </a:p>
        </p:txBody>
      </p:sp>
    </p:spTree>
    <p:extLst>
      <p:ext uri="{BB962C8B-B14F-4D97-AF65-F5344CB8AC3E}">
        <p14:creationId xmlns:p14="http://schemas.microsoft.com/office/powerpoint/2010/main" val="166369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need experience of using concrete manipulatives such as counters or multilink cubes and pictorial representations of objects, forming arrays.</a:t>
            </a:r>
          </a:p>
        </p:txBody>
      </p:sp>
    </p:spTree>
    <p:extLst>
      <p:ext uri="{BB962C8B-B14F-4D97-AF65-F5344CB8AC3E}">
        <p14:creationId xmlns:p14="http://schemas.microsoft.com/office/powerpoint/2010/main" val="192995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build on their existing understanding using </a:t>
            </a:r>
            <a:r>
              <a:rPr lang="en-US" b="1" dirty="0">
                <a:latin typeface="Arial" panose="020B0604020202020204" pitchFamily="34" charset="0"/>
                <a:cs typeface="Arial" panose="020B0604020202020204" pitchFamily="34" charset="0"/>
              </a:rPr>
              <a:t>arrays</a:t>
            </a:r>
            <a:r>
              <a:rPr lang="en-US" dirty="0">
                <a:latin typeface="Arial" panose="020B0604020202020204" pitchFamily="34" charset="0"/>
                <a:cs typeface="Arial" panose="020B0604020202020204" pitchFamily="34" charset="0"/>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lang="en-GB" dirty="0"/>
          </a:p>
        </p:txBody>
      </p:sp>
    </p:spTree>
    <p:extLst>
      <p:ext uri="{BB962C8B-B14F-4D97-AF65-F5344CB8AC3E}">
        <p14:creationId xmlns:p14="http://schemas.microsoft.com/office/powerpoint/2010/main" val="133582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Even though division is not tested in the MTC, it is important that pupils have a strong understanding of the connection between multiplication and division.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Again, the use of arrays is key. Children need experience of pulling arrays apart into groups or sharing. After basic experience has been gained, the children should start to ‘see’ an array structure as 5 groups of 4 equal 20 and 20 can be split into 5 groups of 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94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From here it is only a short jump to understanding that any missing number can be worked out through knowledge of number families, e.g. 4 x [ ] = 20 or [ ] ÷ 4 = 5. There are other methods children can use to work out missing numbers but our goal is to increase working memory in order to increase instant recall from long term memory. Being able to bounce around a number family will achieve that.</a:t>
            </a:r>
          </a:p>
        </p:txBody>
      </p:sp>
    </p:spTree>
    <p:extLst>
      <p:ext uri="{BB962C8B-B14F-4D97-AF65-F5344CB8AC3E}">
        <p14:creationId xmlns:p14="http://schemas.microsoft.com/office/powerpoint/2010/main" val="422656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Games to try:</a:t>
            </a:r>
          </a:p>
          <a:p>
            <a:pPr marL="457200" indent="-298450"/>
            <a:r>
              <a:rPr lang="en-GB" dirty="0">
                <a:solidFill>
                  <a:schemeClr val="tx1"/>
                </a:solidFill>
                <a:latin typeface="+mn-lt"/>
              </a:rPr>
              <a:t>Climb the stairs counting in multiples</a:t>
            </a:r>
          </a:p>
          <a:p>
            <a:pPr marL="457200" indent="-298450"/>
            <a:r>
              <a:rPr lang="en-GB" dirty="0">
                <a:solidFill>
                  <a:schemeClr val="tx1"/>
                </a:solidFill>
                <a:latin typeface="+mn-lt"/>
              </a:rPr>
              <a:t>Play time tables games verbally.</a:t>
            </a:r>
          </a:p>
          <a:p>
            <a:pPr marL="457200" indent="-298450"/>
            <a:r>
              <a:rPr lang="en-GB" dirty="0">
                <a:solidFill>
                  <a:schemeClr val="tx1"/>
                </a:solidFill>
                <a:latin typeface="+mn-lt"/>
              </a:rPr>
              <a:t>Listen and sing along to times tables songs.</a:t>
            </a:r>
          </a:p>
          <a:p>
            <a:pPr marL="457200" indent="-298450"/>
            <a:r>
              <a:rPr lang="en-GB" dirty="0">
                <a:solidFill>
                  <a:schemeClr val="tx1"/>
                </a:solidFill>
                <a:latin typeface="+mn-lt"/>
              </a:rPr>
              <a:t>Take it in turns to say times tables in funny voices. </a:t>
            </a:r>
          </a:p>
          <a:p>
            <a:pPr marL="457200" indent="-298450"/>
            <a:r>
              <a:rPr lang="en-GB" dirty="0">
                <a:solidFill>
                  <a:schemeClr val="tx1"/>
                </a:solidFill>
                <a:latin typeface="+mn-lt"/>
              </a:rPr>
              <a:t>Play maths games online. </a:t>
            </a:r>
          </a:p>
        </p:txBody>
      </p:sp>
    </p:spTree>
    <p:extLst>
      <p:ext uri="{BB962C8B-B14F-4D97-AF65-F5344CB8AC3E}">
        <p14:creationId xmlns:p14="http://schemas.microsoft.com/office/powerpoint/2010/main" val="4027519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6034681-175C-4BD1-8AEA-BC1E8F848D7C}" type="datetime1">
              <a:rPr lang="en-US" smtClean="0"/>
              <a:t>2/11/2026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A Hames 11.2.2026</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B7E0F3-6ED7-449A-BAB3-5A869B221FFC}" type="datetime1">
              <a:rPr lang="en-US" smtClean="0"/>
              <a:t>2/11/2026</a:t>
            </a:fld>
            <a:endParaRPr lang="en-US" dirty="0"/>
          </a:p>
        </p:txBody>
      </p:sp>
      <p:sp>
        <p:nvSpPr>
          <p:cNvPr id="6" name="Footer Placeholder 5"/>
          <p:cNvSpPr>
            <a:spLocks noGrp="1"/>
          </p:cNvSpPr>
          <p:nvPr>
            <p:ph type="ftr" sz="quarter" idx="11"/>
          </p:nvPr>
        </p:nvSpPr>
        <p:spPr/>
        <p:txBody>
          <a:bodyPr/>
          <a:lstStyle/>
          <a:p>
            <a:r>
              <a:rPr lang="en-US"/>
              <a:t>A Hames 11.2.2026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7D3169-B1C9-4ACD-82D6-00214642AC8A}" type="datetime1">
              <a:rPr lang="en-US" smtClean="0"/>
              <a:t>2/11/2026</a:t>
            </a:fld>
            <a:endParaRPr lang="en-US" dirty="0"/>
          </a:p>
        </p:txBody>
      </p:sp>
      <p:sp>
        <p:nvSpPr>
          <p:cNvPr id="5" name="Footer Placeholder 4"/>
          <p:cNvSpPr>
            <a:spLocks noGrp="1"/>
          </p:cNvSpPr>
          <p:nvPr>
            <p:ph type="ftr" sz="quarter" idx="11"/>
          </p:nvPr>
        </p:nvSpPr>
        <p:spPr/>
        <p:txBody>
          <a:bodyPr/>
          <a:lstStyle/>
          <a:p>
            <a:r>
              <a:rPr lang="en-US"/>
              <a:t>A Hames 11.2.2026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F98369-2310-4FD0-A785-A78A48F76642}" type="datetime1">
              <a:rPr lang="en-US" smtClean="0"/>
              <a:t>2/11/2026</a:t>
            </a:fld>
            <a:endParaRPr lang="en-US" dirty="0"/>
          </a:p>
        </p:txBody>
      </p:sp>
      <p:sp>
        <p:nvSpPr>
          <p:cNvPr id="5" name="Footer Placeholder 4"/>
          <p:cNvSpPr>
            <a:spLocks noGrp="1"/>
          </p:cNvSpPr>
          <p:nvPr>
            <p:ph type="ftr" sz="quarter" idx="11"/>
          </p:nvPr>
        </p:nvSpPr>
        <p:spPr/>
        <p:txBody>
          <a:bodyPr/>
          <a:lstStyle/>
          <a:p>
            <a:r>
              <a:rPr lang="en-US"/>
              <a:t>A Hames 11.2.2026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4A18D0-8648-426D-BD93-8294516AAAFA}" type="datetime1">
              <a:rPr lang="en-US" smtClean="0"/>
              <a:t>2/11/2026</a:t>
            </a:fld>
            <a:endParaRPr lang="en-US" dirty="0"/>
          </a:p>
        </p:txBody>
      </p:sp>
      <p:sp>
        <p:nvSpPr>
          <p:cNvPr id="5" name="Footer Placeholder 4"/>
          <p:cNvSpPr>
            <a:spLocks noGrp="1"/>
          </p:cNvSpPr>
          <p:nvPr>
            <p:ph type="ftr" sz="quarter" idx="11"/>
          </p:nvPr>
        </p:nvSpPr>
        <p:spPr/>
        <p:txBody>
          <a:bodyPr/>
          <a:lstStyle/>
          <a:p>
            <a:r>
              <a:rPr lang="en-US"/>
              <a:t>A Hames 11.2.2026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FCF68-721D-4223-9F5D-169E937DD5F1}" type="datetime1">
              <a:rPr lang="en-US" smtClean="0"/>
              <a:t>2/11/2026</a:t>
            </a:fld>
            <a:endParaRPr lang="en-US" dirty="0"/>
          </a:p>
        </p:txBody>
      </p:sp>
      <p:sp>
        <p:nvSpPr>
          <p:cNvPr id="5" name="Footer Placeholder 4"/>
          <p:cNvSpPr>
            <a:spLocks noGrp="1"/>
          </p:cNvSpPr>
          <p:nvPr>
            <p:ph type="ftr" sz="quarter" idx="11"/>
          </p:nvPr>
        </p:nvSpPr>
        <p:spPr/>
        <p:txBody>
          <a:bodyPr/>
          <a:lstStyle/>
          <a:p>
            <a:r>
              <a:rPr lang="en-US"/>
              <a:t>A Hames 11.2.2026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13AF6F-F5DC-40B0-B1E8-28F4F4C50E28}" type="datetime1">
              <a:rPr lang="en-US" smtClean="0"/>
              <a:t>2/11/2026</a:t>
            </a:fld>
            <a:endParaRPr lang="en-US" dirty="0"/>
          </a:p>
        </p:txBody>
      </p:sp>
      <p:sp>
        <p:nvSpPr>
          <p:cNvPr id="5" name="Footer Placeholder 4"/>
          <p:cNvSpPr>
            <a:spLocks noGrp="1"/>
          </p:cNvSpPr>
          <p:nvPr>
            <p:ph type="ftr" sz="quarter" idx="11"/>
          </p:nvPr>
        </p:nvSpPr>
        <p:spPr/>
        <p:txBody>
          <a:bodyPr/>
          <a:lstStyle/>
          <a:p>
            <a:r>
              <a:rPr lang="en-US"/>
              <a:t>A Hames 11.2.2026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561A2D-2F64-4D94-AB17-16B4E59F6FD1}" type="datetime1">
              <a:rPr lang="en-US" smtClean="0"/>
              <a:t>2/11/2026</a:t>
            </a:fld>
            <a:endParaRPr lang="en-US" dirty="0"/>
          </a:p>
        </p:txBody>
      </p:sp>
      <p:sp>
        <p:nvSpPr>
          <p:cNvPr id="5" name="Footer Placeholder 4"/>
          <p:cNvSpPr>
            <a:spLocks noGrp="1"/>
          </p:cNvSpPr>
          <p:nvPr>
            <p:ph type="ftr" sz="quarter" idx="11"/>
          </p:nvPr>
        </p:nvSpPr>
        <p:spPr/>
        <p:txBody>
          <a:bodyPr/>
          <a:lstStyle/>
          <a:p>
            <a:r>
              <a:rPr lang="en-US"/>
              <a:t>A Hames 11.2.2026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B64497-2A77-456E-867E-3D5B70EE3BC1}" type="datetime1">
              <a:rPr lang="en-US" smtClean="0"/>
              <a:t>2/11/2026</a:t>
            </a:fld>
            <a:endParaRPr lang="en-US" dirty="0"/>
          </a:p>
        </p:txBody>
      </p:sp>
      <p:sp>
        <p:nvSpPr>
          <p:cNvPr id="5" name="Footer Placeholder 4"/>
          <p:cNvSpPr>
            <a:spLocks noGrp="1"/>
          </p:cNvSpPr>
          <p:nvPr>
            <p:ph type="ftr" sz="quarter" idx="11"/>
          </p:nvPr>
        </p:nvSpPr>
        <p:spPr/>
        <p:txBody>
          <a:bodyPr/>
          <a:lstStyle/>
          <a:p>
            <a:r>
              <a:rPr lang="en-US"/>
              <a:t>A Hames 11.2.2026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90467" y="276334"/>
            <a:ext cx="11360800" cy="579701"/>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31" name="Google Shape;31;p6"/>
          <p:cNvSpPr txBox="1">
            <a:spLocks noGrp="1"/>
          </p:cNvSpPr>
          <p:nvPr>
            <p:ph type="body" idx="1"/>
          </p:nvPr>
        </p:nvSpPr>
        <p:spPr>
          <a:xfrm>
            <a:off x="415600" y="985737"/>
            <a:ext cx="11360800" cy="5106097"/>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Font typeface="Nunito"/>
              <a:buChar char="●"/>
              <a:defRPr sz="2133">
                <a:solidFill>
                  <a:schemeClr val="tx1"/>
                </a:solidFill>
                <a:latin typeface="+mn-lt"/>
                <a:ea typeface="Nunito"/>
                <a:cs typeface="Nunito"/>
                <a:sym typeface="Nunito"/>
              </a:defRPr>
            </a:lvl1pPr>
            <a:lvl2pPr marL="1219170" lvl="1" indent="-423323" rtl="0">
              <a:spcBef>
                <a:spcPts val="2133"/>
              </a:spcBef>
              <a:spcAft>
                <a:spcPts val="0"/>
              </a:spcAft>
              <a:buSzPts val="1400"/>
              <a:buFont typeface="Nunito"/>
              <a:buChar char="○"/>
              <a:defRPr>
                <a:latin typeface="Nunito"/>
                <a:ea typeface="Nunito"/>
                <a:cs typeface="Nunito"/>
                <a:sym typeface="Nunito"/>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Font typeface="Nunito"/>
              <a:buChar char="●"/>
              <a:defRPr>
                <a:latin typeface="Nunito"/>
                <a:ea typeface="Nunito"/>
                <a:cs typeface="Nunito"/>
                <a:sym typeface="Nunito"/>
              </a:defRPr>
            </a:lvl4pPr>
            <a:lvl5pPr marL="3047924" lvl="4" indent="-423323" rtl="0">
              <a:spcBef>
                <a:spcPts val="2133"/>
              </a:spcBef>
              <a:spcAft>
                <a:spcPts val="0"/>
              </a:spcAft>
              <a:buSzPts val="1400"/>
              <a:buFont typeface="Nunito"/>
              <a:buChar char="○"/>
              <a:defRPr>
                <a:latin typeface="Nunito"/>
                <a:ea typeface="Nunito"/>
                <a:cs typeface="Nunito"/>
                <a:sym typeface="Nunito"/>
              </a:defRPr>
            </a:lvl5pPr>
            <a:lvl6pPr marL="3657509" lvl="5" indent="-423323" rtl="0">
              <a:spcBef>
                <a:spcPts val="2133"/>
              </a:spcBef>
              <a:spcAft>
                <a:spcPts val="0"/>
              </a:spcAft>
              <a:buSzPts val="1400"/>
              <a:buFont typeface="Nunito"/>
              <a:buChar char="■"/>
              <a:defRPr>
                <a:latin typeface="Nunito"/>
                <a:ea typeface="Nunito"/>
                <a:cs typeface="Nunito"/>
                <a:sym typeface="Nunito"/>
              </a:defRPr>
            </a:lvl6pPr>
            <a:lvl7pPr marL="4267093" lvl="6" indent="-423323" rtl="0">
              <a:spcBef>
                <a:spcPts val="2133"/>
              </a:spcBef>
              <a:spcAft>
                <a:spcPts val="0"/>
              </a:spcAft>
              <a:buSzPts val="1400"/>
              <a:buFont typeface="Nunito"/>
              <a:buChar char="●"/>
              <a:defRPr>
                <a:latin typeface="Nunito"/>
                <a:ea typeface="Nunito"/>
                <a:cs typeface="Nunito"/>
                <a:sym typeface="Nunito"/>
              </a:defRPr>
            </a:lvl7pPr>
            <a:lvl8pPr marL="4876678" lvl="7" indent="-423323" rtl="0">
              <a:spcBef>
                <a:spcPts val="2133"/>
              </a:spcBef>
              <a:spcAft>
                <a:spcPts val="0"/>
              </a:spcAft>
              <a:buSzPts val="1400"/>
              <a:buFont typeface="Nunito"/>
              <a:buChar char="○"/>
              <a:defRPr>
                <a:latin typeface="Nunito"/>
                <a:ea typeface="Nunito"/>
                <a:cs typeface="Nunito"/>
                <a:sym typeface="Nunito"/>
              </a:defRPr>
            </a:lvl8pPr>
            <a:lvl9pPr marL="5486263" lvl="8" indent="-423323" rtl="0">
              <a:spcBef>
                <a:spcPts val="2133"/>
              </a:spcBef>
              <a:spcAft>
                <a:spcPts val="2133"/>
              </a:spcAft>
              <a:buSzPts val="1400"/>
              <a:buFont typeface="Nunito"/>
              <a:buChar char="■"/>
              <a:defRPr>
                <a:latin typeface="Nunito"/>
                <a:ea typeface="Nunito"/>
                <a:cs typeface="Nunito"/>
                <a:sym typeface="Nunito"/>
              </a:defRPr>
            </a:lvl9pPr>
          </a:lstStyle>
          <a:p>
            <a:pPr lvl="0"/>
            <a:r>
              <a:rPr lang="en-US"/>
              <a:t>Click to edit Master text styles</a:t>
            </a:r>
          </a:p>
        </p:txBody>
      </p:sp>
      <p:sp>
        <p:nvSpPr>
          <p:cNvPr id="32" name="Google Shape;32;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3128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6BD41-16D9-4DE8-B127-A67FFF274EA0}" type="datetime1">
              <a:rPr lang="en-US" smtClean="0"/>
              <a:t>2/11/2026</a:t>
            </a:fld>
            <a:endParaRPr lang="en-US" dirty="0"/>
          </a:p>
        </p:txBody>
      </p:sp>
      <p:sp>
        <p:nvSpPr>
          <p:cNvPr id="5" name="Footer Placeholder 4"/>
          <p:cNvSpPr>
            <a:spLocks noGrp="1"/>
          </p:cNvSpPr>
          <p:nvPr>
            <p:ph type="ftr" sz="quarter" idx="11"/>
          </p:nvPr>
        </p:nvSpPr>
        <p:spPr/>
        <p:txBody>
          <a:bodyPr/>
          <a:lstStyle/>
          <a:p>
            <a:r>
              <a:rPr lang="en-US"/>
              <a:t>A Hames 11.2.2026</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4DF26-1F9B-43EE-A85A-C976F9B737FA}" type="datetime1">
              <a:rPr lang="en-US" smtClean="0"/>
              <a:t>2/11/2026</a:t>
            </a:fld>
            <a:endParaRPr lang="en-US" dirty="0"/>
          </a:p>
        </p:txBody>
      </p:sp>
      <p:sp>
        <p:nvSpPr>
          <p:cNvPr id="5" name="Footer Placeholder 4"/>
          <p:cNvSpPr>
            <a:spLocks noGrp="1"/>
          </p:cNvSpPr>
          <p:nvPr>
            <p:ph type="ftr" sz="quarter" idx="11"/>
          </p:nvPr>
        </p:nvSpPr>
        <p:spPr/>
        <p:txBody>
          <a:bodyPr/>
          <a:lstStyle/>
          <a:p>
            <a:r>
              <a:rPr lang="en-US"/>
              <a:t>A Hames 11.2.2026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E11D0C-0D67-46DE-81C5-1EC854D5A958}" type="datetime1">
              <a:rPr lang="en-US" smtClean="0"/>
              <a:t>2/11/2026</a:t>
            </a:fld>
            <a:endParaRPr lang="en-US" dirty="0"/>
          </a:p>
        </p:txBody>
      </p:sp>
      <p:sp>
        <p:nvSpPr>
          <p:cNvPr id="6" name="Footer Placeholder 5"/>
          <p:cNvSpPr>
            <a:spLocks noGrp="1"/>
          </p:cNvSpPr>
          <p:nvPr>
            <p:ph type="ftr" sz="quarter" idx="11"/>
          </p:nvPr>
        </p:nvSpPr>
        <p:spPr/>
        <p:txBody>
          <a:bodyPr/>
          <a:lstStyle/>
          <a:p>
            <a:r>
              <a:rPr lang="en-US"/>
              <a:t>A Hames 11.2.2026</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363717-15F6-4411-962A-81C524700FCF}" type="datetime1">
              <a:rPr lang="en-US" smtClean="0"/>
              <a:t>2/11/2026</a:t>
            </a:fld>
            <a:endParaRPr lang="en-US" dirty="0"/>
          </a:p>
        </p:txBody>
      </p:sp>
      <p:sp>
        <p:nvSpPr>
          <p:cNvPr id="8" name="Footer Placeholder 7"/>
          <p:cNvSpPr>
            <a:spLocks noGrp="1"/>
          </p:cNvSpPr>
          <p:nvPr>
            <p:ph type="ftr" sz="quarter" idx="11"/>
          </p:nvPr>
        </p:nvSpPr>
        <p:spPr/>
        <p:txBody>
          <a:bodyPr/>
          <a:lstStyle/>
          <a:p>
            <a:r>
              <a:rPr lang="en-US"/>
              <a:t>A Hames 11.2.2026</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3256F8-601A-4764-A1CA-F2D83718D937}" type="datetime1">
              <a:rPr lang="en-US" smtClean="0"/>
              <a:t>2/11/2026</a:t>
            </a:fld>
            <a:endParaRPr lang="en-US" dirty="0"/>
          </a:p>
        </p:txBody>
      </p:sp>
      <p:sp>
        <p:nvSpPr>
          <p:cNvPr id="4" name="Footer Placeholder 3"/>
          <p:cNvSpPr>
            <a:spLocks noGrp="1"/>
          </p:cNvSpPr>
          <p:nvPr>
            <p:ph type="ftr" sz="quarter" idx="11"/>
          </p:nvPr>
        </p:nvSpPr>
        <p:spPr/>
        <p:txBody>
          <a:bodyPr/>
          <a:lstStyle/>
          <a:p>
            <a:r>
              <a:rPr lang="en-US"/>
              <a:t>A Hames 11.2.2026</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B791-5834-4976-B0F0-924BEB7024D1}" type="datetime1">
              <a:rPr lang="en-US" smtClean="0"/>
              <a:t>2/11/2026</a:t>
            </a:fld>
            <a:endParaRPr lang="en-US" dirty="0"/>
          </a:p>
        </p:txBody>
      </p:sp>
      <p:sp>
        <p:nvSpPr>
          <p:cNvPr id="3" name="Footer Placeholder 2"/>
          <p:cNvSpPr>
            <a:spLocks noGrp="1"/>
          </p:cNvSpPr>
          <p:nvPr>
            <p:ph type="ftr" sz="quarter" idx="11"/>
          </p:nvPr>
        </p:nvSpPr>
        <p:spPr/>
        <p:txBody>
          <a:bodyPr/>
          <a:lstStyle/>
          <a:p>
            <a:r>
              <a:rPr lang="en-US"/>
              <a:t>A Hames 11.2.2026</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DB73A9-AEB1-4113-9F8C-87ABA4D3AB88}" type="datetime1">
              <a:rPr lang="en-US" smtClean="0"/>
              <a:t>2/11/2026</a:t>
            </a:fld>
            <a:endParaRPr lang="en-US" dirty="0"/>
          </a:p>
        </p:txBody>
      </p:sp>
      <p:sp>
        <p:nvSpPr>
          <p:cNvPr id="6" name="Footer Placeholder 5"/>
          <p:cNvSpPr>
            <a:spLocks noGrp="1"/>
          </p:cNvSpPr>
          <p:nvPr>
            <p:ph type="ftr" sz="quarter" idx="11"/>
          </p:nvPr>
        </p:nvSpPr>
        <p:spPr/>
        <p:txBody>
          <a:bodyPr/>
          <a:lstStyle/>
          <a:p>
            <a:r>
              <a:rPr lang="en-US"/>
              <a:t>A Hames 11.2.2026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E2F0C7-87C0-48E2-890A-000B708802FB}" type="datetime1">
              <a:rPr lang="en-US" smtClean="0"/>
              <a:t>2/11/2026</a:t>
            </a:fld>
            <a:endParaRPr lang="en-US" dirty="0"/>
          </a:p>
        </p:txBody>
      </p:sp>
      <p:sp>
        <p:nvSpPr>
          <p:cNvPr id="6" name="Footer Placeholder 5"/>
          <p:cNvSpPr>
            <a:spLocks noGrp="1"/>
          </p:cNvSpPr>
          <p:nvPr>
            <p:ph type="ftr" sz="quarter" idx="11"/>
          </p:nvPr>
        </p:nvSpPr>
        <p:spPr/>
        <p:txBody>
          <a:bodyPr/>
          <a:lstStyle/>
          <a:p>
            <a:r>
              <a:rPr lang="en-US"/>
              <a:t>A Hames 11.2.2026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3EAE03-CFB0-4215-AFF7-15DDC40BF9F6}" type="datetime1">
              <a:rPr lang="en-US" smtClean="0"/>
              <a:t>2/11/2026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A Hames 11.2.2026</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trockstars.com/"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talkingtimestables.uk/y4_ks2_mtc_practice_tests_multiplication_tables_check.php" TargetMode="External"/><Relationship Id="rId5" Type="http://schemas.openxmlformats.org/officeDocument/2006/relationships/hyperlink" Target="https://mathsframe.co.uk/en/resources/resource/477/Multiplication-Tables-Check" TargetMode="External"/><Relationship Id="rId4" Type="http://schemas.openxmlformats.org/officeDocument/2006/relationships/hyperlink" Target="https://www.timestables.co.uk/multiplication-tables-chec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opmarks.co.uk/maths-games/hit-the-button" TargetMode="External"/><Relationship Id="rId7" Type="http://schemas.openxmlformats.org/officeDocument/2006/relationships/image" Target="../media/image18.png"/><Relationship Id="rId2" Type="http://schemas.openxmlformats.org/officeDocument/2006/relationships/hyperlink" Target="https://www.timestables.co.uk/multiplication-tables-check/"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hyperlink" Target="https://mathsframe.co.uk/en/resources/resource/477/Multiplication-Tables-Check"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5D76-F47F-4090-B68E-309945DAC0D6}"/>
              </a:ext>
            </a:extLst>
          </p:cNvPr>
          <p:cNvSpPr>
            <a:spLocks noGrp="1"/>
          </p:cNvSpPr>
          <p:nvPr>
            <p:ph type="ctrTitle"/>
          </p:nvPr>
        </p:nvSpPr>
        <p:spPr>
          <a:xfrm>
            <a:off x="2176778" y="1892298"/>
            <a:ext cx="7838442" cy="1515533"/>
          </a:xfrm>
        </p:spPr>
        <p:txBody>
          <a:bodyPr/>
          <a:lstStyle/>
          <a:p>
            <a:r>
              <a:rPr lang="en-GB" sz="4400" dirty="0"/>
              <a:t>Year 4 Multiplication Tables Check 2026</a:t>
            </a:r>
          </a:p>
        </p:txBody>
      </p:sp>
      <p:sp>
        <p:nvSpPr>
          <p:cNvPr id="3" name="Subtitle 2">
            <a:extLst>
              <a:ext uri="{FF2B5EF4-FFF2-40B4-BE49-F238E27FC236}">
                <a16:creationId xmlns:a16="http://schemas.microsoft.com/office/drawing/2014/main" id="{DB6822BD-07AA-4F3E-A8E1-DE194551272C}"/>
              </a:ext>
            </a:extLst>
          </p:cNvPr>
          <p:cNvSpPr>
            <a:spLocks noGrp="1"/>
          </p:cNvSpPr>
          <p:nvPr>
            <p:ph type="subTitle" idx="1"/>
          </p:nvPr>
        </p:nvSpPr>
        <p:spPr>
          <a:xfrm>
            <a:off x="2688165" y="3471337"/>
            <a:ext cx="6815669" cy="456202"/>
          </a:xfrm>
        </p:spPr>
        <p:txBody>
          <a:bodyPr>
            <a:normAutofit fontScale="85000" lnSpcReduction="20000"/>
          </a:bodyPr>
          <a:lstStyle/>
          <a:p>
            <a:r>
              <a:rPr lang="en-GB" sz="2600" dirty="0"/>
              <a:t>Presentation for Parents, Carers &amp; Guardians</a:t>
            </a:r>
          </a:p>
          <a:p>
            <a:endParaRPr lang="en-GB" dirty="0"/>
          </a:p>
        </p:txBody>
      </p:sp>
      <p:pic>
        <p:nvPicPr>
          <p:cNvPr id="5" name="Content Placeholder 3">
            <a:extLst>
              <a:ext uri="{FF2B5EF4-FFF2-40B4-BE49-F238E27FC236}">
                <a16:creationId xmlns:a16="http://schemas.microsoft.com/office/drawing/2014/main" id="{2ECDF887-2C57-4E42-BB7E-B1C969BB621C}"/>
              </a:ext>
            </a:extLst>
          </p:cNvPr>
          <p:cNvPicPr>
            <a:picLocks noChangeAspect="1"/>
          </p:cNvPicPr>
          <p:nvPr/>
        </p:nvPicPr>
        <p:blipFill>
          <a:blip r:embed="rId2"/>
          <a:stretch>
            <a:fillRect/>
          </a:stretch>
        </p:blipFill>
        <p:spPr>
          <a:xfrm>
            <a:off x="211972" y="99903"/>
            <a:ext cx="1605135" cy="1605135"/>
          </a:xfrm>
          <a:prstGeom prst="rect">
            <a:avLst/>
          </a:prstGeom>
        </p:spPr>
      </p:pic>
      <p:sp>
        <p:nvSpPr>
          <p:cNvPr id="4" name="Footer Placeholder 3">
            <a:extLst>
              <a:ext uri="{FF2B5EF4-FFF2-40B4-BE49-F238E27FC236}">
                <a16:creationId xmlns:a16="http://schemas.microsoft.com/office/drawing/2014/main" id="{FDE95030-0742-45D9-BFBC-EF0AC0661E0D}"/>
              </a:ext>
            </a:extLst>
          </p:cNvPr>
          <p:cNvSpPr>
            <a:spLocks noGrp="1"/>
          </p:cNvSpPr>
          <p:nvPr>
            <p:ph type="ftr" sz="quarter" idx="11"/>
          </p:nvPr>
        </p:nvSpPr>
        <p:spPr/>
        <p:txBody>
          <a:bodyPr/>
          <a:lstStyle/>
          <a:p>
            <a:r>
              <a:rPr lang="en-US"/>
              <a:t>A Hames 11.2.2026</a:t>
            </a:r>
            <a:endParaRPr lang="en-US" dirty="0"/>
          </a:p>
        </p:txBody>
      </p:sp>
      <p:sp>
        <p:nvSpPr>
          <p:cNvPr id="6" name="AutoShape 4" descr="https://www.galleyhill.herts.sch.uk/_site/data/files/images/class-pages/523E05F720347F859F50BEC965B2E6E6.jpg">
            <a:extLst>
              <a:ext uri="{FF2B5EF4-FFF2-40B4-BE49-F238E27FC236}">
                <a16:creationId xmlns:a16="http://schemas.microsoft.com/office/drawing/2014/main" id="{9B79FD96-8563-4BE7-9F9B-DE4BE72284E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Tables of 6 to 8 | multiplication song| Times Table |Maths Table of  Explained | Table song| - YouTube">
            <a:extLst>
              <a:ext uri="{FF2B5EF4-FFF2-40B4-BE49-F238E27FC236}">
                <a16:creationId xmlns:a16="http://schemas.microsoft.com/office/drawing/2014/main" id="{A2B82EC9-A0A5-4CB7-80C0-9EBBD9CC63E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2A25BB9A-D59D-4EBF-8B95-B39FD9E2A715}"/>
              </a:ext>
            </a:extLst>
          </p:cNvPr>
          <p:cNvPicPr>
            <a:picLocks noChangeAspect="1"/>
          </p:cNvPicPr>
          <p:nvPr/>
        </p:nvPicPr>
        <p:blipFill>
          <a:blip r:embed="rId3"/>
          <a:stretch>
            <a:fillRect/>
          </a:stretch>
        </p:blipFill>
        <p:spPr>
          <a:xfrm>
            <a:off x="4608194" y="3818473"/>
            <a:ext cx="2975610" cy="3001712"/>
          </a:xfrm>
          <a:prstGeom prst="rect">
            <a:avLst/>
          </a:prstGeom>
        </p:spPr>
      </p:pic>
    </p:spTree>
    <p:extLst>
      <p:ext uri="{BB962C8B-B14F-4D97-AF65-F5344CB8AC3E}">
        <p14:creationId xmlns:p14="http://schemas.microsoft.com/office/powerpoint/2010/main" val="216795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CA55-03C8-4B3E-8247-DF14A987DC1E}"/>
              </a:ext>
            </a:extLst>
          </p:cNvPr>
          <p:cNvSpPr>
            <a:spLocks noGrp="1"/>
          </p:cNvSpPr>
          <p:nvPr>
            <p:ph type="title"/>
          </p:nvPr>
        </p:nvSpPr>
        <p:spPr/>
        <p:txBody>
          <a:bodyPr/>
          <a:lstStyle/>
          <a:p>
            <a:r>
              <a:rPr lang="en-GB" dirty="0"/>
              <a:t>What if my child cannot access the check?</a:t>
            </a:r>
          </a:p>
        </p:txBody>
      </p:sp>
      <p:sp>
        <p:nvSpPr>
          <p:cNvPr id="3" name="Content Placeholder 2">
            <a:extLst>
              <a:ext uri="{FF2B5EF4-FFF2-40B4-BE49-F238E27FC236}">
                <a16:creationId xmlns:a16="http://schemas.microsoft.com/office/drawing/2014/main" id="{275869EE-111D-4AFD-A466-68EEB5545816}"/>
              </a:ext>
            </a:extLst>
          </p:cNvPr>
          <p:cNvSpPr>
            <a:spLocks noGrp="1"/>
          </p:cNvSpPr>
          <p:nvPr>
            <p:ph idx="1"/>
          </p:nvPr>
        </p:nvSpPr>
        <p:spPr>
          <a:xfrm>
            <a:off x="478302" y="2419643"/>
            <a:ext cx="11119338" cy="3549357"/>
          </a:xfrm>
        </p:spPr>
        <p:txBody>
          <a:bodyPr>
            <a:normAutofit fontScale="92500" lnSpcReduction="10000"/>
          </a:bodyPr>
          <a:lstStyle/>
          <a:p>
            <a:r>
              <a:rPr lang="en-GB" dirty="0"/>
              <a:t>There are several access arrangements available for the check, which can be used to support pupils with specific needs. </a:t>
            </a:r>
          </a:p>
          <a:p>
            <a:r>
              <a:rPr lang="en-GB" dirty="0"/>
              <a:t>Your child’s teacher will ensure that the access arrangements are appropriate for your child before they take the check in June. </a:t>
            </a:r>
          </a:p>
          <a:p>
            <a:r>
              <a:rPr lang="en-GB" dirty="0"/>
              <a:t>The check has been designed to be inclusive and accessible to as many children as possible, including those with special educational needs or disability (SEND) or English as an additional language (EAL). </a:t>
            </a:r>
          </a:p>
          <a:p>
            <a:r>
              <a:rPr lang="en-GB" dirty="0"/>
              <a:t>However, there may be some circumstances in which it will not be appropriate for a pupil to take the check, even when using suitable access arrangements. If you have any concerns about your child accessing the check, you should discuss this with your child’s school. </a:t>
            </a:r>
          </a:p>
        </p:txBody>
      </p:sp>
      <p:sp>
        <p:nvSpPr>
          <p:cNvPr id="4" name="Footer Placeholder 3">
            <a:extLst>
              <a:ext uri="{FF2B5EF4-FFF2-40B4-BE49-F238E27FC236}">
                <a16:creationId xmlns:a16="http://schemas.microsoft.com/office/drawing/2014/main" id="{10A167B1-0B7F-435B-B621-88BCB1F74998}"/>
              </a:ext>
            </a:extLst>
          </p:cNvPr>
          <p:cNvSpPr>
            <a:spLocks noGrp="1"/>
          </p:cNvSpPr>
          <p:nvPr>
            <p:ph type="ftr" sz="quarter" idx="11"/>
          </p:nvPr>
        </p:nvSpPr>
        <p:spPr/>
        <p:txBody>
          <a:bodyPr/>
          <a:lstStyle/>
          <a:p>
            <a:r>
              <a:rPr lang="en-US"/>
              <a:t>A Hames 11.2.2026</a:t>
            </a:r>
            <a:endParaRPr lang="en-US" dirty="0"/>
          </a:p>
        </p:txBody>
      </p:sp>
    </p:spTree>
    <p:extLst>
      <p:ext uri="{BB962C8B-B14F-4D97-AF65-F5344CB8AC3E}">
        <p14:creationId xmlns:p14="http://schemas.microsoft.com/office/powerpoint/2010/main" val="22563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A899-352C-4F59-8B79-9FB8A2EDA11A}"/>
              </a:ext>
            </a:extLst>
          </p:cNvPr>
          <p:cNvSpPr>
            <a:spLocks noGrp="1"/>
          </p:cNvSpPr>
          <p:nvPr>
            <p:ph type="title"/>
          </p:nvPr>
        </p:nvSpPr>
        <p:spPr/>
        <p:txBody>
          <a:bodyPr/>
          <a:lstStyle/>
          <a:p>
            <a:r>
              <a:rPr lang="en-GB" dirty="0"/>
              <a:t>Specific Arrangements for the check</a:t>
            </a:r>
          </a:p>
        </p:txBody>
      </p:sp>
      <p:sp>
        <p:nvSpPr>
          <p:cNvPr id="3" name="Content Placeholder 2">
            <a:extLst>
              <a:ext uri="{FF2B5EF4-FFF2-40B4-BE49-F238E27FC236}">
                <a16:creationId xmlns:a16="http://schemas.microsoft.com/office/drawing/2014/main" id="{45B7D5FD-EC7D-40EE-8E82-EA0E84D90FA5}"/>
              </a:ext>
            </a:extLst>
          </p:cNvPr>
          <p:cNvSpPr>
            <a:spLocks noGrp="1"/>
          </p:cNvSpPr>
          <p:nvPr>
            <p:ph idx="1"/>
          </p:nvPr>
        </p:nvSpPr>
        <p:spPr>
          <a:xfrm>
            <a:off x="1295402" y="2431772"/>
            <a:ext cx="9601196" cy="3863010"/>
          </a:xfrm>
        </p:spPr>
        <p:txBody>
          <a:bodyPr>
            <a:normAutofit/>
          </a:bodyPr>
          <a:lstStyle/>
          <a:p>
            <a:r>
              <a:rPr lang="en-GB" dirty="0"/>
              <a:t>Some children will be eligible for specific arrangements:</a:t>
            </a:r>
          </a:p>
          <a:p>
            <a:r>
              <a:rPr lang="en-GB" dirty="0"/>
              <a:t>Colour contrast;</a:t>
            </a:r>
          </a:p>
          <a:p>
            <a:r>
              <a:rPr lang="en-GB" dirty="0"/>
              <a:t>Font size adjustment;</a:t>
            </a:r>
          </a:p>
          <a:p>
            <a:r>
              <a:rPr lang="en-GB" dirty="0"/>
              <a:t>‘Next’ button (alternative to 3-second pause);</a:t>
            </a:r>
          </a:p>
          <a:p>
            <a:r>
              <a:rPr lang="en-GB" dirty="0"/>
              <a:t>An adult to input their answers;</a:t>
            </a:r>
          </a:p>
          <a:p>
            <a:r>
              <a:rPr lang="en-GB" dirty="0"/>
              <a:t>Audio version;</a:t>
            </a:r>
          </a:p>
          <a:p>
            <a:r>
              <a:rPr lang="en-GB" dirty="0"/>
              <a:t>Audible time alert.</a:t>
            </a:r>
          </a:p>
        </p:txBody>
      </p:sp>
      <p:sp>
        <p:nvSpPr>
          <p:cNvPr id="4" name="Footer Placeholder 3">
            <a:extLst>
              <a:ext uri="{FF2B5EF4-FFF2-40B4-BE49-F238E27FC236}">
                <a16:creationId xmlns:a16="http://schemas.microsoft.com/office/drawing/2014/main" id="{F680D071-4F40-4002-9F34-C46B22CAE6B7}"/>
              </a:ext>
            </a:extLst>
          </p:cNvPr>
          <p:cNvSpPr>
            <a:spLocks noGrp="1"/>
          </p:cNvSpPr>
          <p:nvPr>
            <p:ph type="ftr" sz="quarter" idx="11"/>
          </p:nvPr>
        </p:nvSpPr>
        <p:spPr/>
        <p:txBody>
          <a:bodyPr/>
          <a:lstStyle/>
          <a:p>
            <a:r>
              <a:rPr lang="en-US"/>
              <a:t>A Hames 11.2.2026</a:t>
            </a:r>
            <a:endParaRPr lang="en-US" dirty="0"/>
          </a:p>
        </p:txBody>
      </p:sp>
    </p:spTree>
    <p:extLst>
      <p:ext uri="{BB962C8B-B14F-4D97-AF65-F5344CB8AC3E}">
        <p14:creationId xmlns:p14="http://schemas.microsoft.com/office/powerpoint/2010/main" val="337025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63DB-DCC2-428E-A13A-C4665615F9DE}"/>
              </a:ext>
            </a:extLst>
          </p:cNvPr>
          <p:cNvSpPr>
            <a:spLocks noGrp="1"/>
          </p:cNvSpPr>
          <p:nvPr>
            <p:ph type="title"/>
          </p:nvPr>
        </p:nvSpPr>
        <p:spPr/>
        <p:txBody>
          <a:bodyPr/>
          <a:lstStyle/>
          <a:p>
            <a:r>
              <a:rPr lang="en-GB" dirty="0"/>
              <a:t>Aims</a:t>
            </a:r>
          </a:p>
        </p:txBody>
      </p:sp>
      <p:graphicFrame>
        <p:nvGraphicFramePr>
          <p:cNvPr id="5" name="Content Placeholder 4">
            <a:extLst>
              <a:ext uri="{FF2B5EF4-FFF2-40B4-BE49-F238E27FC236}">
                <a16:creationId xmlns:a16="http://schemas.microsoft.com/office/drawing/2014/main" id="{1E371B1A-633B-42F6-AE36-B5AC15533EE6}"/>
              </a:ext>
            </a:extLst>
          </p:cNvPr>
          <p:cNvGraphicFramePr>
            <a:graphicFrameLocks noGrp="1"/>
          </p:cNvGraphicFramePr>
          <p:nvPr>
            <p:ph idx="1"/>
            <p:extLst>
              <p:ext uri="{D42A27DB-BD31-4B8C-83A1-F6EECF244321}">
                <p14:modId xmlns:p14="http://schemas.microsoft.com/office/powerpoint/2010/main" val="1346924479"/>
              </p:ext>
            </p:extLst>
          </p:nvPr>
        </p:nvGraphicFramePr>
        <p:xfrm>
          <a:off x="1295400" y="2518117"/>
          <a:ext cx="9601200" cy="2996417"/>
        </p:xfrm>
        <a:graphic>
          <a:graphicData uri="http://schemas.openxmlformats.org/drawingml/2006/table">
            <a:tbl>
              <a:tblPr>
                <a:tableStyleId>{5C22544A-7EE6-4342-B048-85BDC9FD1C3A}</a:tableStyleId>
              </a:tblPr>
              <a:tblGrid>
                <a:gridCol w="9601200">
                  <a:extLst>
                    <a:ext uri="{9D8B030D-6E8A-4147-A177-3AD203B41FA5}">
                      <a16:colId xmlns:a16="http://schemas.microsoft.com/office/drawing/2014/main" val="1949515900"/>
                    </a:ext>
                  </a:extLst>
                </a:gridCol>
              </a:tblGrid>
              <a:tr h="2996417">
                <a:tc>
                  <a:txBody>
                    <a:bodyPr/>
                    <a:lstStyle/>
                    <a:p>
                      <a:pPr marL="342900" lvl="0" indent="-342900" algn="just">
                        <a:lnSpc>
                          <a:spcPct val="107000"/>
                        </a:lnSpc>
                        <a:spcAft>
                          <a:spcPts val="0"/>
                        </a:spcAft>
                        <a:buFont typeface="Arial" panose="020B0604020202020204" pitchFamily="34" charset="0"/>
                        <a:buChar char="•"/>
                      </a:pPr>
                      <a:r>
                        <a:rPr lang="en-GB" sz="2400" dirty="0">
                          <a:effectLst/>
                        </a:rPr>
                        <a:t>Whole Class - to raise the MTC average attainment score from an Autumn term average of </a:t>
                      </a:r>
                      <a:r>
                        <a:rPr lang="en-GB" sz="2400" dirty="0">
                          <a:effectLst/>
                          <a:highlight>
                            <a:srgbClr val="FFFF00"/>
                          </a:highlight>
                        </a:rPr>
                        <a:t>10.19</a:t>
                      </a:r>
                      <a:r>
                        <a:rPr lang="en-GB" sz="2400" dirty="0">
                          <a:effectLst/>
                        </a:rPr>
                        <a:t> and Spring Term of </a:t>
                      </a:r>
                      <a:r>
                        <a:rPr lang="en-GB" sz="2400" dirty="0">
                          <a:effectLst/>
                          <a:highlight>
                            <a:srgbClr val="FFFF00"/>
                          </a:highlight>
                        </a:rPr>
                        <a:t>13.92</a:t>
                      </a:r>
                      <a:r>
                        <a:rPr lang="en-GB" sz="2400" dirty="0">
                          <a:effectLst/>
                        </a:rPr>
                        <a:t> beyond the National summer 2025 average of </a:t>
                      </a:r>
                      <a:r>
                        <a:rPr lang="en-GB" sz="2400" dirty="0">
                          <a:effectLst/>
                          <a:highlight>
                            <a:srgbClr val="FFFF00"/>
                          </a:highlight>
                        </a:rPr>
                        <a:t>21</a:t>
                      </a:r>
                      <a:r>
                        <a:rPr lang="en-GB" sz="2400" dirty="0">
                          <a:effectLst/>
                        </a:rPr>
                        <a:t> by Summer 2026</a:t>
                      </a:r>
                    </a:p>
                    <a:p>
                      <a:pPr marL="0" lvl="0" indent="0" algn="just">
                        <a:lnSpc>
                          <a:spcPct val="107000"/>
                        </a:lnSpc>
                        <a:spcAft>
                          <a:spcPts val="0"/>
                        </a:spcAft>
                        <a:buFont typeface="Arial" panose="020B0604020202020204" pitchFamily="34" charset="0"/>
                        <a:buNone/>
                      </a:pPr>
                      <a:endParaRPr lang="en-GB" sz="2400" dirty="0">
                        <a:effectLst/>
                      </a:endParaRPr>
                    </a:p>
                    <a:p>
                      <a:pPr marL="342900" lvl="0" indent="-342900" algn="just">
                        <a:lnSpc>
                          <a:spcPct val="107000"/>
                        </a:lnSpc>
                        <a:spcAft>
                          <a:spcPts val="0"/>
                        </a:spcAft>
                        <a:buFont typeface="Arial" panose="020B0604020202020204" pitchFamily="34" charset="0"/>
                        <a:buChar char="•"/>
                      </a:pPr>
                      <a:r>
                        <a:rPr lang="en-GB" sz="2400" dirty="0">
                          <a:effectLst/>
                        </a:rPr>
                        <a:t>37% Pupils achieved 25/25</a:t>
                      </a:r>
                    </a:p>
                    <a:p>
                      <a:pPr marL="0" lvl="0" indent="0" algn="just">
                        <a:lnSpc>
                          <a:spcPct val="107000"/>
                        </a:lnSpc>
                        <a:spcAft>
                          <a:spcPts val="0"/>
                        </a:spcAft>
                        <a:buFont typeface="+mj-lt"/>
                        <a:buNone/>
                      </a:pPr>
                      <a:endParaRPr lang="en-GB" sz="2400" dirty="0">
                        <a:effectLst/>
                      </a:endParaRPr>
                    </a:p>
                  </a:txBody>
                  <a:tcPr marL="114300" marR="114300" marT="0" marB="0"/>
                </a:tc>
                <a:extLst>
                  <a:ext uri="{0D108BD9-81ED-4DB2-BD59-A6C34878D82A}">
                    <a16:rowId xmlns:a16="http://schemas.microsoft.com/office/drawing/2014/main" val="1955203701"/>
                  </a:ext>
                </a:extLst>
              </a:tr>
            </a:tbl>
          </a:graphicData>
        </a:graphic>
      </p:graphicFrame>
      <p:sp>
        <p:nvSpPr>
          <p:cNvPr id="4" name="Footer Placeholder 3">
            <a:extLst>
              <a:ext uri="{FF2B5EF4-FFF2-40B4-BE49-F238E27FC236}">
                <a16:creationId xmlns:a16="http://schemas.microsoft.com/office/drawing/2014/main" id="{54BA75F3-A319-4D93-BC88-B088FDA404EB}"/>
              </a:ext>
            </a:extLst>
          </p:cNvPr>
          <p:cNvSpPr>
            <a:spLocks noGrp="1"/>
          </p:cNvSpPr>
          <p:nvPr>
            <p:ph type="ftr" sz="quarter" idx="11"/>
          </p:nvPr>
        </p:nvSpPr>
        <p:spPr/>
        <p:txBody>
          <a:bodyPr/>
          <a:lstStyle/>
          <a:p>
            <a:r>
              <a:rPr lang="en-US"/>
              <a:t>A Hames 11.2.2026</a:t>
            </a:r>
            <a:endParaRPr lang="en-US" dirty="0"/>
          </a:p>
        </p:txBody>
      </p:sp>
    </p:spTree>
    <p:extLst>
      <p:ext uri="{BB962C8B-B14F-4D97-AF65-F5344CB8AC3E}">
        <p14:creationId xmlns:p14="http://schemas.microsoft.com/office/powerpoint/2010/main" val="796756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E1D5E-3A36-4BD4-9CD2-273A5E93BD9C}"/>
              </a:ext>
            </a:extLst>
          </p:cNvPr>
          <p:cNvSpPr>
            <a:spLocks noGrp="1"/>
          </p:cNvSpPr>
          <p:nvPr>
            <p:ph type="title"/>
          </p:nvPr>
        </p:nvSpPr>
        <p:spPr/>
        <p:txBody>
          <a:bodyPr/>
          <a:lstStyle/>
          <a:p>
            <a:r>
              <a:rPr lang="en-GB" dirty="0"/>
              <a:t>Heatmaps</a:t>
            </a:r>
          </a:p>
        </p:txBody>
      </p:sp>
      <p:sp>
        <p:nvSpPr>
          <p:cNvPr id="4" name="Footer Placeholder 3">
            <a:extLst>
              <a:ext uri="{FF2B5EF4-FFF2-40B4-BE49-F238E27FC236}">
                <a16:creationId xmlns:a16="http://schemas.microsoft.com/office/drawing/2014/main" id="{BFD03838-EA17-46EB-8F61-79555F70D717}"/>
              </a:ext>
            </a:extLst>
          </p:cNvPr>
          <p:cNvSpPr>
            <a:spLocks noGrp="1"/>
          </p:cNvSpPr>
          <p:nvPr>
            <p:ph type="ftr" sz="quarter" idx="11"/>
          </p:nvPr>
        </p:nvSpPr>
        <p:spPr/>
        <p:txBody>
          <a:bodyPr/>
          <a:lstStyle/>
          <a:p>
            <a:r>
              <a:rPr lang="en-US"/>
              <a:t>A Hames 11.2.2026</a:t>
            </a:r>
            <a:endParaRPr lang="en-US" dirty="0"/>
          </a:p>
        </p:txBody>
      </p:sp>
      <p:sp>
        <p:nvSpPr>
          <p:cNvPr id="6" name="Content Placeholder 5">
            <a:extLst>
              <a:ext uri="{FF2B5EF4-FFF2-40B4-BE49-F238E27FC236}">
                <a16:creationId xmlns:a16="http://schemas.microsoft.com/office/drawing/2014/main" id="{D88B1588-95DA-4017-A651-DF5A032D6955}"/>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3A55F793-56F2-4345-AC40-212D5931309B}"/>
              </a:ext>
            </a:extLst>
          </p:cNvPr>
          <p:cNvPicPr>
            <a:picLocks noChangeAspect="1"/>
          </p:cNvPicPr>
          <p:nvPr/>
        </p:nvPicPr>
        <p:blipFill>
          <a:blip r:embed="rId2"/>
          <a:stretch>
            <a:fillRect/>
          </a:stretch>
        </p:blipFill>
        <p:spPr>
          <a:xfrm>
            <a:off x="1834992" y="1804150"/>
            <a:ext cx="8025287" cy="5003170"/>
          </a:xfrm>
          <a:prstGeom prst="rect">
            <a:avLst/>
          </a:prstGeom>
        </p:spPr>
      </p:pic>
      <p:pic>
        <p:nvPicPr>
          <p:cNvPr id="8" name="Picture 7">
            <a:extLst>
              <a:ext uri="{FF2B5EF4-FFF2-40B4-BE49-F238E27FC236}">
                <a16:creationId xmlns:a16="http://schemas.microsoft.com/office/drawing/2014/main" id="{C1150205-AF15-4C20-9903-032C88DEC00D}"/>
              </a:ext>
            </a:extLst>
          </p:cNvPr>
          <p:cNvPicPr>
            <a:picLocks noChangeAspect="1"/>
          </p:cNvPicPr>
          <p:nvPr/>
        </p:nvPicPr>
        <p:blipFill>
          <a:blip r:embed="rId3"/>
          <a:stretch>
            <a:fillRect/>
          </a:stretch>
        </p:blipFill>
        <p:spPr>
          <a:xfrm>
            <a:off x="1834991" y="1765248"/>
            <a:ext cx="8887937" cy="5042071"/>
          </a:xfrm>
          <a:prstGeom prst="rect">
            <a:avLst/>
          </a:prstGeom>
        </p:spPr>
      </p:pic>
    </p:spTree>
    <p:extLst>
      <p:ext uri="{BB962C8B-B14F-4D97-AF65-F5344CB8AC3E}">
        <p14:creationId xmlns:p14="http://schemas.microsoft.com/office/powerpoint/2010/main" val="3642412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5F62-10BA-4D21-AD45-AE27994BE2AF}"/>
              </a:ext>
            </a:extLst>
          </p:cNvPr>
          <p:cNvSpPr>
            <a:spLocks noGrp="1"/>
          </p:cNvSpPr>
          <p:nvPr>
            <p:ph type="title"/>
          </p:nvPr>
        </p:nvSpPr>
        <p:spPr/>
        <p:txBody>
          <a:bodyPr/>
          <a:lstStyle/>
          <a:p>
            <a:r>
              <a:rPr lang="en-GB" dirty="0"/>
              <a:t>Ways to support times table knowledge</a:t>
            </a:r>
          </a:p>
        </p:txBody>
      </p:sp>
      <p:sp>
        <p:nvSpPr>
          <p:cNvPr id="3" name="Content Placeholder 2">
            <a:extLst>
              <a:ext uri="{FF2B5EF4-FFF2-40B4-BE49-F238E27FC236}">
                <a16:creationId xmlns:a16="http://schemas.microsoft.com/office/drawing/2014/main" id="{F1F18F56-A453-41B7-8F40-1DD4E0680B25}"/>
              </a:ext>
            </a:extLst>
          </p:cNvPr>
          <p:cNvSpPr>
            <a:spLocks noGrp="1"/>
          </p:cNvSpPr>
          <p:nvPr>
            <p:ph idx="1"/>
          </p:nvPr>
        </p:nvSpPr>
        <p:spPr>
          <a:xfrm>
            <a:off x="1960101" y="2430195"/>
            <a:ext cx="9601197" cy="4283613"/>
          </a:xfrm>
        </p:spPr>
        <p:txBody>
          <a:bodyPr>
            <a:normAutofit/>
          </a:bodyPr>
          <a:lstStyle/>
          <a:p>
            <a:r>
              <a:rPr lang="en-GB" dirty="0">
                <a:latin typeface="Garamond (Body)"/>
                <a:cs typeface="Arial" panose="020B0604020202020204" pitchFamily="34" charset="0"/>
              </a:rPr>
              <a:t>Count and look for patterns.</a:t>
            </a:r>
          </a:p>
          <a:p>
            <a:r>
              <a:rPr lang="en-GB" dirty="0">
                <a:latin typeface="Garamond (Body)"/>
                <a:cs typeface="Arial" panose="020B0604020202020204" pitchFamily="34" charset="0"/>
              </a:rPr>
              <a:t>Understand that multiplication is repeated addition.</a:t>
            </a:r>
          </a:p>
          <a:p>
            <a:r>
              <a:rPr lang="en-GB" dirty="0">
                <a:latin typeface="Garamond (Body)"/>
                <a:cs typeface="Arial" panose="020B0604020202020204" pitchFamily="34" charset="0"/>
              </a:rPr>
              <a:t>Remember that multiplication is commutative. </a:t>
            </a:r>
          </a:p>
          <a:p>
            <a:r>
              <a:rPr lang="en-GB" dirty="0">
                <a:latin typeface="Garamond (Body)"/>
                <a:cs typeface="Arial" panose="020B0604020202020204" pitchFamily="34" charset="0"/>
              </a:rPr>
              <a:t>Remember that multiplication is the inverse of division. </a:t>
            </a:r>
          </a:p>
          <a:p>
            <a:r>
              <a:rPr lang="en-GB" dirty="0">
                <a:latin typeface="Garamond (Body)"/>
                <a:cs typeface="Arial" panose="020B0604020202020204" pitchFamily="34" charset="0"/>
              </a:rPr>
              <a:t>Recall and utilise number families. </a:t>
            </a:r>
          </a:p>
          <a:p>
            <a:pPr marL="114300" indent="0">
              <a:buNone/>
            </a:pPr>
            <a:r>
              <a:rPr lang="en-GB" dirty="0">
                <a:latin typeface="Garamond (Body)"/>
                <a:cs typeface="Arial" panose="020B0604020202020204" pitchFamily="34" charset="0"/>
              </a:rPr>
              <a:t>Use different representations to represent multiplication, such as:</a:t>
            </a:r>
          </a:p>
          <a:p>
            <a:r>
              <a:rPr lang="en-GB" dirty="0">
                <a:latin typeface="Garamond (Body)"/>
                <a:cs typeface="Arial" panose="020B0604020202020204" pitchFamily="34" charset="0"/>
              </a:rPr>
              <a:t>Concrete manipulatives suck as multilink cubes or counters.</a:t>
            </a:r>
          </a:p>
          <a:p>
            <a:r>
              <a:rPr lang="en-GB" dirty="0">
                <a:latin typeface="Garamond (Body)"/>
                <a:cs typeface="Arial" panose="020B0604020202020204" pitchFamily="34" charset="0"/>
              </a:rPr>
              <a:t>Create pictorial representations such as arrays. </a:t>
            </a:r>
          </a:p>
          <a:p>
            <a:endParaRPr lang="en-GB" dirty="0"/>
          </a:p>
          <a:p>
            <a:endParaRPr lang="en-GB" dirty="0"/>
          </a:p>
        </p:txBody>
      </p:sp>
      <p:sp>
        <p:nvSpPr>
          <p:cNvPr id="4" name="Footer Placeholder 3">
            <a:extLst>
              <a:ext uri="{FF2B5EF4-FFF2-40B4-BE49-F238E27FC236}">
                <a16:creationId xmlns:a16="http://schemas.microsoft.com/office/drawing/2014/main" id="{7F0224E3-27B7-40FF-9A81-C671406C6C6A}"/>
              </a:ext>
            </a:extLst>
          </p:cNvPr>
          <p:cNvSpPr>
            <a:spLocks noGrp="1"/>
          </p:cNvSpPr>
          <p:nvPr>
            <p:ph type="ftr" sz="quarter" idx="11"/>
          </p:nvPr>
        </p:nvSpPr>
        <p:spPr/>
        <p:txBody>
          <a:bodyPr/>
          <a:lstStyle/>
          <a:p>
            <a:r>
              <a:rPr lang="en-US"/>
              <a:t>A Hames 11.2.2026</a:t>
            </a:r>
            <a:endParaRPr lang="en-US" dirty="0"/>
          </a:p>
        </p:txBody>
      </p:sp>
    </p:spTree>
    <p:extLst>
      <p:ext uri="{BB962C8B-B14F-4D97-AF65-F5344CB8AC3E}">
        <p14:creationId xmlns:p14="http://schemas.microsoft.com/office/powerpoint/2010/main" val="200638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E1D7-188D-4A82-96F0-01031ECCA7DC}"/>
              </a:ext>
            </a:extLst>
          </p:cNvPr>
          <p:cNvSpPr>
            <a:spLocks noGrp="1"/>
          </p:cNvSpPr>
          <p:nvPr>
            <p:ph type="title"/>
          </p:nvPr>
        </p:nvSpPr>
        <p:spPr>
          <a:xfrm>
            <a:off x="301611" y="475621"/>
            <a:ext cx="11360800" cy="579701"/>
          </a:xfrm>
        </p:spPr>
        <p:txBody>
          <a:bodyPr/>
          <a:lstStyle/>
          <a:p>
            <a:r>
              <a:rPr lang="en-GB" dirty="0">
                <a:latin typeface="Arial" panose="020B0604020202020204" pitchFamily="34" charset="0"/>
                <a:cs typeface="Arial" panose="020B0604020202020204" pitchFamily="34" charset="0"/>
              </a:rPr>
              <a:t>Counting and looking for patterns.</a:t>
            </a:r>
          </a:p>
        </p:txBody>
      </p:sp>
      <p:sp>
        <p:nvSpPr>
          <p:cNvPr id="3" name="Text Placeholder 2">
            <a:extLst>
              <a:ext uri="{FF2B5EF4-FFF2-40B4-BE49-F238E27FC236}">
                <a16:creationId xmlns:a16="http://schemas.microsoft.com/office/drawing/2014/main" id="{74009BA4-376A-435B-B6CC-4870AE5A81A3}"/>
              </a:ext>
            </a:extLst>
          </p:cNvPr>
          <p:cNvSpPr>
            <a:spLocks noGrp="1"/>
          </p:cNvSpPr>
          <p:nvPr>
            <p:ph type="body" idx="1"/>
          </p:nvPr>
        </p:nvSpPr>
        <p:spPr>
          <a:xfrm>
            <a:off x="415600" y="1212304"/>
            <a:ext cx="11360800" cy="2216696"/>
          </a:xfrm>
        </p:spPr>
        <p:txBody>
          <a:bodyPr/>
          <a:lstStyle/>
          <a:p>
            <a:pPr marL="152396" indent="0" algn="ctr">
              <a:buNone/>
            </a:pPr>
            <a:r>
              <a:rPr lang="en-US" dirty="0">
                <a:latin typeface="Arial" panose="020B0604020202020204" pitchFamily="34" charset="0"/>
                <a:cs typeface="Arial" panose="020B0604020202020204" pitchFamily="34" charset="0"/>
              </a:rPr>
              <a:t>Example: Counting in 2s </a:t>
            </a:r>
          </a:p>
          <a:p>
            <a:pPr marL="152396" indent="0" algn="ctr">
              <a:buNone/>
            </a:pPr>
            <a:r>
              <a:rPr lang="en-US" dirty="0">
                <a:latin typeface="Arial" panose="020B0604020202020204" pitchFamily="34" charset="0"/>
                <a:cs typeface="Arial" panose="020B0604020202020204" pitchFamily="34" charset="0"/>
              </a:rPr>
              <a:t>2, 4, 6, 8, 10…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Ensure children have a strong understanding of counting in groups first.</a:t>
            </a:r>
          </a:p>
          <a:p>
            <a:r>
              <a:rPr lang="en-US" dirty="0">
                <a:latin typeface="Arial" panose="020B0604020202020204" pitchFamily="34" charset="0"/>
                <a:cs typeface="Arial" panose="020B0604020202020204" pitchFamily="34" charset="0"/>
              </a:rPr>
              <a:t>When children are secure with counting, they can then look for patterns.</a:t>
            </a:r>
          </a:p>
          <a:p>
            <a:endParaRPr lang="en-GB" dirty="0">
              <a:latin typeface="Arial" panose="020B0604020202020204" pitchFamily="34" charset="0"/>
              <a:cs typeface="Arial" panose="020B0604020202020204" pitchFamily="34" charset="0"/>
            </a:endParaRPr>
          </a:p>
        </p:txBody>
      </p:sp>
      <p:pic>
        <p:nvPicPr>
          <p:cNvPr id="1026" name="Picture 2" descr="A picture containing light&#10;&#10;Description automatically generated">
            <a:extLst>
              <a:ext uri="{FF2B5EF4-FFF2-40B4-BE49-F238E27FC236}">
                <a16:creationId xmlns:a16="http://schemas.microsoft.com/office/drawing/2014/main" id="{ED732EBA-A40D-4553-8452-DD5D22F32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508" y="3202431"/>
            <a:ext cx="1846833" cy="1926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picture containing light&#10;&#10;Description automatically generated">
            <a:extLst>
              <a:ext uri="{FF2B5EF4-FFF2-40B4-BE49-F238E27FC236}">
                <a16:creationId xmlns:a16="http://schemas.microsoft.com/office/drawing/2014/main" id="{2D80EB4B-02C8-456C-A97C-953040248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710" y="4455879"/>
            <a:ext cx="1846833" cy="1926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picture containing light&#10;&#10;Description automatically generated">
            <a:extLst>
              <a:ext uri="{FF2B5EF4-FFF2-40B4-BE49-F238E27FC236}">
                <a16:creationId xmlns:a16="http://schemas.microsoft.com/office/drawing/2014/main" id="{C97A8C21-B87A-4A07-8BEA-AEF3FDD6B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913" y="3202433"/>
            <a:ext cx="1846833" cy="1926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picture containing light&#10;&#10;Description automatically generated">
            <a:extLst>
              <a:ext uri="{FF2B5EF4-FFF2-40B4-BE49-F238E27FC236}">
                <a16:creationId xmlns:a16="http://schemas.microsoft.com/office/drawing/2014/main" id="{92ED8FE8-DDF6-4A26-B808-007BA5D33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116" y="4455878"/>
            <a:ext cx="1846833" cy="192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76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4F17-690C-411B-9169-0BF5892744D8}"/>
              </a:ext>
            </a:extLst>
          </p:cNvPr>
          <p:cNvSpPr>
            <a:spLocks noGrp="1"/>
          </p:cNvSpPr>
          <p:nvPr>
            <p:ph type="title"/>
          </p:nvPr>
        </p:nvSpPr>
        <p:spPr>
          <a:xfrm>
            <a:off x="301611" y="687129"/>
            <a:ext cx="11360800" cy="579701"/>
          </a:xfrm>
        </p:spPr>
        <p:txBody>
          <a:bodyPr/>
          <a:lstStyle/>
          <a:p>
            <a:r>
              <a:rPr lang="en-GB" dirty="0">
                <a:latin typeface="Arial" panose="020B0604020202020204" pitchFamily="34" charset="0"/>
                <a:cs typeface="Arial" panose="020B0604020202020204" pitchFamily="34" charset="0"/>
              </a:rPr>
              <a:t>Repeated addition</a:t>
            </a:r>
          </a:p>
        </p:txBody>
      </p:sp>
      <p:sp>
        <p:nvSpPr>
          <p:cNvPr id="3" name="Text Placeholder 2">
            <a:extLst>
              <a:ext uri="{FF2B5EF4-FFF2-40B4-BE49-F238E27FC236}">
                <a16:creationId xmlns:a16="http://schemas.microsoft.com/office/drawing/2014/main" id="{43C2A161-1CD3-4248-9253-2E01A70FFB09}"/>
              </a:ext>
            </a:extLst>
          </p:cNvPr>
          <p:cNvSpPr>
            <a:spLocks noGrp="1"/>
          </p:cNvSpPr>
          <p:nvPr>
            <p:ph type="body" idx="1"/>
          </p:nvPr>
        </p:nvSpPr>
        <p:spPr>
          <a:xfrm>
            <a:off x="415600" y="1604166"/>
            <a:ext cx="11360800" cy="579701"/>
          </a:xfrm>
        </p:spPr>
        <p:txBody>
          <a:bodyPr/>
          <a:lstStyle/>
          <a:p>
            <a:pPr marL="152396" indent="0" algn="ctr">
              <a:buNone/>
            </a:pPr>
            <a:r>
              <a:rPr lang="en-US" dirty="0">
                <a:latin typeface="Arial" panose="020B0604020202020204" pitchFamily="34" charset="0"/>
                <a:cs typeface="Arial" panose="020B0604020202020204" pitchFamily="34" charset="0"/>
              </a:rPr>
              <a:t>Knowing that 2 x 4 is the same as 2 + 2 + 2 + 2</a:t>
            </a:r>
          </a:p>
        </p:txBody>
      </p:sp>
      <p:pic>
        <p:nvPicPr>
          <p:cNvPr id="2052" name="Picture 4" descr="A picture containing drawing, plate, food&#10;&#10;Description automatically generated">
            <a:extLst>
              <a:ext uri="{FF2B5EF4-FFF2-40B4-BE49-F238E27FC236}">
                <a16:creationId xmlns:a16="http://schemas.microsoft.com/office/drawing/2014/main" id="{D1ED755D-349D-4C7D-B712-21AB80881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488" y="2340356"/>
            <a:ext cx="1339088" cy="1205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picture containing drawing, plate, food&#10;&#10;Description automatically generated">
            <a:extLst>
              <a:ext uri="{FF2B5EF4-FFF2-40B4-BE49-F238E27FC236}">
                <a16:creationId xmlns:a16="http://schemas.microsoft.com/office/drawing/2014/main" id="{6D89FEE5-C1FE-40B7-95AE-8824D6770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856" y="2340356"/>
            <a:ext cx="1339088" cy="12051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 picture containing drawing, plate, food&#10;&#10;Description automatically generated">
            <a:extLst>
              <a:ext uri="{FF2B5EF4-FFF2-40B4-BE49-F238E27FC236}">
                <a16:creationId xmlns:a16="http://schemas.microsoft.com/office/drawing/2014/main" id="{B41DFA15-0680-476D-BF99-CE8EFDCB3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488" y="3545535"/>
            <a:ext cx="1339088" cy="1205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picture containing drawing, plate, food&#10;&#10;Description automatically generated">
            <a:extLst>
              <a:ext uri="{FF2B5EF4-FFF2-40B4-BE49-F238E27FC236}">
                <a16:creationId xmlns:a16="http://schemas.microsoft.com/office/drawing/2014/main" id="{74CC3544-07A9-4AE1-B0D1-58A6C50BE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856" y="3545535"/>
            <a:ext cx="1339088" cy="12051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4A55EDE7-E012-45DB-892B-8F309F80DB2A}"/>
              </a:ext>
            </a:extLst>
          </p:cNvPr>
          <p:cNvSpPr txBox="1">
            <a:spLocks/>
          </p:cNvSpPr>
          <p:nvPr/>
        </p:nvSpPr>
        <p:spPr>
          <a:xfrm>
            <a:off x="939912" y="4712323"/>
            <a:ext cx="4072016" cy="5797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52396" indent="0" algn="ctr">
              <a:buNone/>
            </a:pPr>
            <a:r>
              <a:rPr lang="en-US" sz="2133" dirty="0">
                <a:latin typeface="Arial" panose="020B0604020202020204" pitchFamily="34" charset="0"/>
                <a:cs typeface="Arial" panose="020B0604020202020204" pitchFamily="34" charset="0"/>
              </a:rPr>
              <a:t>2 + 2 + 2 + 2 = ?</a:t>
            </a:r>
          </a:p>
        </p:txBody>
      </p:sp>
      <p:grpSp>
        <p:nvGrpSpPr>
          <p:cNvPr id="5" name="Group 4">
            <a:extLst>
              <a:ext uri="{FF2B5EF4-FFF2-40B4-BE49-F238E27FC236}">
                <a16:creationId xmlns:a16="http://schemas.microsoft.com/office/drawing/2014/main" id="{06EA52FF-2409-4772-BF58-DFF5DA4522B2}"/>
              </a:ext>
            </a:extLst>
          </p:cNvPr>
          <p:cNvGrpSpPr/>
          <p:nvPr/>
        </p:nvGrpSpPr>
        <p:grpSpPr>
          <a:xfrm>
            <a:off x="6755132" y="2435327"/>
            <a:ext cx="4526533" cy="2125445"/>
            <a:chOff x="5066349" y="1455020"/>
            <a:chExt cx="3394900" cy="1594084"/>
          </a:xfrm>
        </p:grpSpPr>
        <p:pic>
          <p:nvPicPr>
            <p:cNvPr id="2054" name="Picture 6">
              <a:extLst>
                <a:ext uri="{FF2B5EF4-FFF2-40B4-BE49-F238E27FC236}">
                  <a16:creationId xmlns:a16="http://schemas.microsoft.com/office/drawing/2014/main" id="{3C24B2B3-1E35-472A-8282-F20F15A35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B6BC26A6-0C11-4FC2-8C54-E1AE5579F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5C8B27DC-8007-4864-9F0A-E6963C6BC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36D9DD71-54C9-4234-8881-873D12732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3E2F0975-66B4-4CE2-B1DD-E194C3D49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B9055130-1667-449B-8BB5-D9C605FA4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34FB13CE-A4A1-4271-AE53-BC37F4C71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1EBB9447-67A7-497B-83F0-854D70AD9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2287676"/>
              <a:ext cx="761428" cy="76142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Placeholder 2">
            <a:extLst>
              <a:ext uri="{FF2B5EF4-FFF2-40B4-BE49-F238E27FC236}">
                <a16:creationId xmlns:a16="http://schemas.microsoft.com/office/drawing/2014/main" id="{AFE84254-1F99-45C7-B4F7-38707AEBBCD5}"/>
              </a:ext>
            </a:extLst>
          </p:cNvPr>
          <p:cNvSpPr txBox="1">
            <a:spLocks/>
          </p:cNvSpPr>
          <p:nvPr/>
        </p:nvSpPr>
        <p:spPr>
          <a:xfrm>
            <a:off x="6755132" y="4712323"/>
            <a:ext cx="4526533" cy="5797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52396" indent="0" algn="ctr">
              <a:buNone/>
            </a:pPr>
            <a:r>
              <a:rPr lang="en-US" sz="2133" dirty="0">
                <a:latin typeface="Arial" panose="020B0604020202020204" pitchFamily="34" charset="0"/>
                <a:cs typeface="Arial" panose="020B0604020202020204" pitchFamily="34" charset="0"/>
              </a:rPr>
              <a:t>2 x 4 = ?</a:t>
            </a:r>
          </a:p>
        </p:txBody>
      </p:sp>
    </p:spTree>
    <p:extLst>
      <p:ext uri="{BB962C8B-B14F-4D97-AF65-F5344CB8AC3E}">
        <p14:creationId xmlns:p14="http://schemas.microsoft.com/office/powerpoint/2010/main" val="171036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5D4D-395E-4537-9264-7461C3B5C3E0}"/>
              </a:ext>
            </a:extLst>
          </p:cNvPr>
          <p:cNvSpPr>
            <a:spLocks noGrp="1"/>
          </p:cNvSpPr>
          <p:nvPr>
            <p:ph type="title"/>
          </p:nvPr>
        </p:nvSpPr>
        <p:spPr>
          <a:xfrm>
            <a:off x="301611" y="482402"/>
            <a:ext cx="11360800" cy="579701"/>
          </a:xfrm>
        </p:spPr>
        <p:txBody>
          <a:bodyPr/>
          <a:lstStyle/>
          <a:p>
            <a:r>
              <a:rPr lang="en-GB" dirty="0">
                <a:latin typeface="Arial" panose="020B0604020202020204" pitchFamily="34" charset="0"/>
                <a:cs typeface="Arial" panose="020B0604020202020204" pitchFamily="34" charset="0"/>
              </a:rPr>
              <a:t>Multiplication is commutative</a:t>
            </a:r>
          </a:p>
        </p:txBody>
      </p:sp>
      <p:sp>
        <p:nvSpPr>
          <p:cNvPr id="3" name="Text Placeholder 2">
            <a:extLst>
              <a:ext uri="{FF2B5EF4-FFF2-40B4-BE49-F238E27FC236}">
                <a16:creationId xmlns:a16="http://schemas.microsoft.com/office/drawing/2014/main" id="{66F8F600-15BD-41AF-8C84-8AB3A87F44C7}"/>
              </a:ext>
            </a:extLst>
          </p:cNvPr>
          <p:cNvSpPr>
            <a:spLocks noGrp="1"/>
          </p:cNvSpPr>
          <p:nvPr>
            <p:ph type="body" idx="1"/>
          </p:nvPr>
        </p:nvSpPr>
        <p:spPr>
          <a:xfrm>
            <a:off x="415600" y="1237470"/>
            <a:ext cx="11360800" cy="1680248"/>
          </a:xfrm>
        </p:spPr>
        <p:txBody>
          <a:bodyPr/>
          <a:lstStyle/>
          <a:p>
            <a:pPr marL="152396" indent="0" algn="ctr">
              <a:buNone/>
            </a:pPr>
            <a:r>
              <a:rPr lang="en-US" dirty="0">
                <a:latin typeface="Arial" panose="020B0604020202020204" pitchFamily="34" charset="0"/>
                <a:cs typeface="Arial" panose="020B0604020202020204" pitchFamily="34" charset="0"/>
              </a:rPr>
              <a:t>3 x 2 is the same as 2 x 3</a:t>
            </a:r>
          </a:p>
          <a:p>
            <a:endParaRPr lang="en-US" dirty="0">
              <a:latin typeface="Arial" panose="020B0604020202020204" pitchFamily="34" charset="0"/>
              <a:cs typeface="Arial" panose="020B0604020202020204" pitchFamily="34" charset="0"/>
            </a:endParaRPr>
          </a:p>
          <a:p>
            <a:pPr marL="152396" indent="0">
              <a:buNone/>
            </a:pPr>
            <a:r>
              <a:rPr lang="en-US" dirty="0">
                <a:latin typeface="Arial" panose="020B0604020202020204" pitchFamily="34" charset="0"/>
                <a:cs typeface="Arial" panose="020B0604020202020204" pitchFamily="34" charset="0"/>
              </a:rPr>
              <a:t>Children need to understand that multiplication can be completed in any order to produce the same answer. Sometimes this link needs to be made explicit. </a:t>
            </a:r>
            <a:endParaRPr lang="en-GB" dirty="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D8A78F91-41D2-4A20-A01A-4B4B3AEFB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376" y="3027046"/>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2C3A048-D1C3-4711-A37E-25AC1EA93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376" y="4006322"/>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BAD499E-313E-475C-9DF1-A4548F9C0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576" y="3029946"/>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9C133C5-968E-41D0-B56F-D9DE00D2B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576" y="4006322"/>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815A357-9E98-4238-962A-4E4169DBC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776" y="3027046"/>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9415FC2-F1C2-4F2F-8C47-1A47E1833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776" y="4006322"/>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1F6AF74-DE5A-48F9-A8E2-92D21B838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896" y="3027046"/>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6CD9CA5-5C63-471D-97CC-504D776DE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896" y="3940282"/>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062EC5E-5F57-49DB-A788-0BA443C21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896" y="4853518"/>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0635747-77D6-45D5-A341-C4E79C921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768" y="3027046"/>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FE28C4B-8B19-4A21-9B8C-617740013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768" y="3940282"/>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4A62770-7497-4C2A-B6AE-B94E471F5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768" y="4853518"/>
            <a:ext cx="803909" cy="8039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E39C81E3-B844-4BC0-B611-EE4D44F539B1}"/>
              </a:ext>
            </a:extLst>
          </p:cNvPr>
          <p:cNvSpPr txBox="1">
            <a:spLocks/>
          </p:cNvSpPr>
          <p:nvPr/>
        </p:nvSpPr>
        <p:spPr>
          <a:xfrm>
            <a:off x="415600" y="5011104"/>
            <a:ext cx="4509968" cy="5972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52396" indent="0" algn="ctr">
              <a:buNone/>
            </a:pPr>
            <a:r>
              <a:rPr lang="en-US" sz="2133" dirty="0">
                <a:latin typeface="Arial" panose="020B0604020202020204" pitchFamily="34" charset="0"/>
                <a:cs typeface="Arial" panose="020B0604020202020204" pitchFamily="34" charset="0"/>
              </a:rPr>
              <a:t>3 lots of 2 = 6</a:t>
            </a:r>
            <a:endParaRPr lang="en-GB" sz="2133" dirty="0">
              <a:latin typeface="Arial" panose="020B0604020202020204" pitchFamily="34" charset="0"/>
              <a:cs typeface="Arial" panose="020B0604020202020204" pitchFamily="34" charset="0"/>
            </a:endParaRPr>
          </a:p>
        </p:txBody>
      </p:sp>
      <p:sp>
        <p:nvSpPr>
          <p:cNvPr id="18" name="Text Placeholder 2">
            <a:extLst>
              <a:ext uri="{FF2B5EF4-FFF2-40B4-BE49-F238E27FC236}">
                <a16:creationId xmlns:a16="http://schemas.microsoft.com/office/drawing/2014/main" id="{AB1C3563-D9A6-4097-924D-A2187493A236}"/>
              </a:ext>
            </a:extLst>
          </p:cNvPr>
          <p:cNvSpPr txBox="1">
            <a:spLocks/>
          </p:cNvSpPr>
          <p:nvPr/>
        </p:nvSpPr>
        <p:spPr>
          <a:xfrm>
            <a:off x="6539821" y="5766754"/>
            <a:ext cx="4509968" cy="5972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52396" indent="0" algn="ctr">
              <a:buNone/>
            </a:pPr>
            <a:r>
              <a:rPr lang="en-US" sz="2133" dirty="0">
                <a:latin typeface="Arial" panose="020B0604020202020204" pitchFamily="34" charset="0"/>
                <a:cs typeface="Arial" panose="020B0604020202020204" pitchFamily="34" charset="0"/>
              </a:rPr>
              <a:t>2 lots of 3 = 6</a:t>
            </a:r>
            <a:endParaRPr lang="en-GB" sz="213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528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6191-DD9D-4806-9899-CA48248F4969}"/>
              </a:ext>
            </a:extLst>
          </p:cNvPr>
          <p:cNvSpPr>
            <a:spLocks noGrp="1"/>
          </p:cNvSpPr>
          <p:nvPr>
            <p:ph type="title"/>
          </p:nvPr>
        </p:nvSpPr>
        <p:spPr>
          <a:xfrm>
            <a:off x="290466" y="450967"/>
            <a:ext cx="11360800" cy="579701"/>
          </a:xfrm>
        </p:spPr>
        <p:txBody>
          <a:bodyPr/>
          <a:lstStyle/>
          <a:p>
            <a:r>
              <a:rPr lang="en-GB" dirty="0">
                <a:latin typeface="Arial" panose="020B0604020202020204" pitchFamily="34" charset="0"/>
                <a:cs typeface="Arial" panose="020B0604020202020204" pitchFamily="34" charset="0"/>
              </a:rPr>
              <a:t>Multiplication is the inverse of division</a:t>
            </a:r>
          </a:p>
        </p:txBody>
      </p:sp>
      <p:sp>
        <p:nvSpPr>
          <p:cNvPr id="3" name="Text Placeholder 2">
            <a:extLst>
              <a:ext uri="{FF2B5EF4-FFF2-40B4-BE49-F238E27FC236}">
                <a16:creationId xmlns:a16="http://schemas.microsoft.com/office/drawing/2014/main" id="{9B1B6D38-6981-465E-B58A-D18E6EBB34CD}"/>
              </a:ext>
            </a:extLst>
          </p:cNvPr>
          <p:cNvSpPr>
            <a:spLocks noGrp="1"/>
          </p:cNvSpPr>
          <p:nvPr>
            <p:ph type="body" idx="1"/>
          </p:nvPr>
        </p:nvSpPr>
        <p:spPr>
          <a:xfrm>
            <a:off x="415600" y="1124387"/>
            <a:ext cx="11360800" cy="1680248"/>
          </a:xfrm>
        </p:spPr>
        <p:txBody>
          <a:bodyPr/>
          <a:lstStyle/>
          <a:p>
            <a:pPr marL="152396" indent="0" algn="ctr">
              <a:buNone/>
            </a:pPr>
            <a:r>
              <a:rPr lang="en-US" dirty="0">
                <a:latin typeface="Arial" panose="020B0604020202020204" pitchFamily="34" charset="0"/>
                <a:cs typeface="Arial" panose="020B0604020202020204" pitchFamily="34" charset="0"/>
              </a:rPr>
              <a:t>20 ÷ 5 = 4 can be worked out because 5 x 4 = 20</a:t>
            </a:r>
          </a:p>
          <a:p>
            <a:endParaRPr lang="en-US" dirty="0">
              <a:latin typeface="Arial" panose="020B0604020202020204" pitchFamily="34" charset="0"/>
              <a:cs typeface="Arial" panose="020B0604020202020204" pitchFamily="34" charset="0"/>
            </a:endParaRPr>
          </a:p>
          <a:p>
            <a:pPr marL="152396" indent="0">
              <a:buNone/>
            </a:pPr>
            <a:r>
              <a:rPr lang="en-US" dirty="0">
                <a:latin typeface="Arial" panose="020B0604020202020204" pitchFamily="34" charset="0"/>
                <a:cs typeface="Arial" panose="020B0604020202020204" pitchFamily="34" charset="0"/>
              </a:rPr>
              <a:t>Using pictorial representations (such as arrays) is useful here for children to see the link between multiplication and division. </a:t>
            </a:r>
            <a:endParaRPr lang="en-GB"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C72E6B5-A29A-423F-BB29-2138D95E1C33}"/>
              </a:ext>
            </a:extLst>
          </p:cNvPr>
          <p:cNvGrpSpPr/>
          <p:nvPr/>
        </p:nvGrpSpPr>
        <p:grpSpPr>
          <a:xfrm>
            <a:off x="3163024" y="2796804"/>
            <a:ext cx="5615685" cy="3638013"/>
            <a:chOff x="623168" y="2328307"/>
            <a:chExt cx="4211764" cy="2728510"/>
          </a:xfrm>
        </p:grpSpPr>
        <p:pic>
          <p:nvPicPr>
            <p:cNvPr id="6" name="Picture 2">
              <a:extLst>
                <a:ext uri="{FF2B5EF4-FFF2-40B4-BE49-F238E27FC236}">
                  <a16:creationId xmlns:a16="http://schemas.microsoft.com/office/drawing/2014/main" id="{6027ECE4-8189-4B20-B0F0-A961396B8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3126A73-EFD5-4806-A319-E05A6A3AB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D2C8CB3-6FB1-4E52-B967-9AAD71CA0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DFDAAE6-2420-40F7-B9BF-8301F9274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7D1051F-6705-4E94-BD0A-6D442A740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9DAA8FB3-058A-4794-BADF-EB25FE90A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71F6F809-C972-42CA-BEF1-8633AE73B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1890399B-4F34-45BD-82F5-83E809B64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CFD87097-5259-4DA1-8BC6-AFB83E17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4C628292-A0C2-4D83-AC76-8285DE018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5BFC3E9-E5FC-4581-9CF0-CF3497ED7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1AD87F91-E9CB-40DD-A63D-E00FDD857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7AD61C52-4990-4051-BDC5-7CE390816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233418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9034019-D932-4FF5-B28C-5F1EAA44A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303576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F7E6EE44-82CF-4E8F-8468-6574515E7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37373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7E67123-73F3-4D56-8532-A3CD4BD6D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443892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8F3D817-899C-4A55-A696-F71C42118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234914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561CAF38-E9F5-4E34-80B6-70AB280D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305072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FC690B33-E855-45F6-B6B2-D42280777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375230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BA6A6C81-A326-4165-8EA1-6133F5B42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4453885"/>
              <a:ext cx="602932" cy="6029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4656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5301-D4DF-4B6C-A9BA-AFBECB97D8D7}"/>
              </a:ext>
            </a:extLst>
          </p:cNvPr>
          <p:cNvSpPr>
            <a:spLocks noGrp="1"/>
          </p:cNvSpPr>
          <p:nvPr>
            <p:ph type="title"/>
          </p:nvPr>
        </p:nvSpPr>
        <p:spPr>
          <a:xfrm>
            <a:off x="290466" y="406036"/>
            <a:ext cx="11360800" cy="579701"/>
          </a:xfrm>
        </p:spPr>
        <p:txBody>
          <a:bodyPr/>
          <a:lstStyle/>
          <a:p>
            <a:r>
              <a:rPr lang="en-GB" dirty="0">
                <a:latin typeface="Arial" panose="020B0604020202020204" pitchFamily="34" charset="0"/>
                <a:cs typeface="Arial" panose="020B0604020202020204" pitchFamily="34" charset="0"/>
              </a:rPr>
              <a:t>Number families</a:t>
            </a:r>
          </a:p>
        </p:txBody>
      </p:sp>
      <p:sp>
        <p:nvSpPr>
          <p:cNvPr id="3" name="Text Placeholder 2">
            <a:extLst>
              <a:ext uri="{FF2B5EF4-FFF2-40B4-BE49-F238E27FC236}">
                <a16:creationId xmlns:a16="http://schemas.microsoft.com/office/drawing/2014/main" id="{C8B5D8C4-73C1-4C7D-AEC5-7D53F01E9C88}"/>
              </a:ext>
            </a:extLst>
          </p:cNvPr>
          <p:cNvSpPr>
            <a:spLocks noGrp="1"/>
          </p:cNvSpPr>
          <p:nvPr>
            <p:ph type="body" idx="1"/>
          </p:nvPr>
        </p:nvSpPr>
        <p:spPr>
          <a:xfrm>
            <a:off x="415600" y="1242573"/>
            <a:ext cx="11360800" cy="1712760"/>
          </a:xfrm>
        </p:spPr>
        <p:txBody>
          <a:bodyPr/>
          <a:lstStyle/>
          <a:p>
            <a:pPr marL="152396" indent="0" algn="ctr">
              <a:buNone/>
            </a:pPr>
            <a:r>
              <a:rPr lang="en-US" dirty="0">
                <a:latin typeface="Arial" panose="020B0604020202020204" pitchFamily="34" charset="0"/>
                <a:cs typeface="Arial" panose="020B0604020202020204" pitchFamily="34" charset="0"/>
              </a:rPr>
              <a:t>4 x 5 = 20, 5 x 4 = 20, 20 ÷ 5 = 4, 20 ÷ 4 = 5</a:t>
            </a:r>
          </a:p>
          <a:p>
            <a:pPr marL="152396" indent="0">
              <a:buNone/>
            </a:pPr>
            <a:endParaRPr lang="en-US" dirty="0">
              <a:latin typeface="Arial" panose="020B0604020202020204" pitchFamily="34" charset="0"/>
              <a:cs typeface="Arial" panose="020B0604020202020204" pitchFamily="34" charset="0"/>
            </a:endParaRPr>
          </a:p>
          <a:p>
            <a:pPr marL="152396" indent="0">
              <a:buNone/>
            </a:pPr>
            <a:r>
              <a:rPr lang="en-US" dirty="0">
                <a:latin typeface="Arial" panose="020B0604020202020204" pitchFamily="34" charset="0"/>
                <a:cs typeface="Arial" panose="020B0604020202020204" pitchFamily="34" charset="0"/>
              </a:rPr>
              <a:t>Due to their commutative understanding, children should also be able to see whole number families. For many children this will need to be pointed out and discussed. </a:t>
            </a:r>
          </a:p>
        </p:txBody>
      </p:sp>
      <p:grpSp>
        <p:nvGrpSpPr>
          <p:cNvPr id="18" name="Group 17">
            <a:extLst>
              <a:ext uri="{FF2B5EF4-FFF2-40B4-BE49-F238E27FC236}">
                <a16:creationId xmlns:a16="http://schemas.microsoft.com/office/drawing/2014/main" id="{FFB42087-17D5-4674-9B88-35FC1FCABEEE}"/>
              </a:ext>
            </a:extLst>
          </p:cNvPr>
          <p:cNvGrpSpPr/>
          <p:nvPr/>
        </p:nvGrpSpPr>
        <p:grpSpPr>
          <a:xfrm>
            <a:off x="4429855" y="3429001"/>
            <a:ext cx="3082024" cy="2488348"/>
            <a:chOff x="3416241" y="2349122"/>
            <a:chExt cx="2311518" cy="1866261"/>
          </a:xfrm>
        </p:grpSpPr>
        <p:sp>
          <p:nvSpPr>
            <p:cNvPr id="7" name="Oval 6">
              <a:extLst>
                <a:ext uri="{FF2B5EF4-FFF2-40B4-BE49-F238E27FC236}">
                  <a16:creationId xmlns:a16="http://schemas.microsoft.com/office/drawing/2014/main" id="{1C50ECB3-D5CA-44B8-8DCB-30FFEA4B62EE}"/>
                </a:ext>
              </a:extLst>
            </p:cNvPr>
            <p:cNvSpPr/>
            <p:nvPr/>
          </p:nvSpPr>
          <p:spPr>
            <a:xfrm>
              <a:off x="4186747" y="2349122"/>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solidFill>
                    <a:schemeClr val="tx1"/>
                  </a:solidFill>
                </a:rPr>
                <a:t>20</a:t>
              </a:r>
            </a:p>
          </p:txBody>
        </p:sp>
        <p:sp>
          <p:nvSpPr>
            <p:cNvPr id="8" name="Oval 7">
              <a:extLst>
                <a:ext uri="{FF2B5EF4-FFF2-40B4-BE49-F238E27FC236}">
                  <a16:creationId xmlns:a16="http://schemas.microsoft.com/office/drawing/2014/main" id="{0C6A3E00-8620-4500-8BD3-888C39317FA7}"/>
                </a:ext>
              </a:extLst>
            </p:cNvPr>
            <p:cNvSpPr/>
            <p:nvPr/>
          </p:nvSpPr>
          <p:spPr>
            <a:xfrm>
              <a:off x="3416241"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solidFill>
                    <a:schemeClr val="tx1"/>
                  </a:solidFill>
                </a:rPr>
                <a:t>4</a:t>
              </a:r>
            </a:p>
          </p:txBody>
        </p:sp>
        <p:sp>
          <p:nvSpPr>
            <p:cNvPr id="9" name="Oval 8">
              <a:extLst>
                <a:ext uri="{FF2B5EF4-FFF2-40B4-BE49-F238E27FC236}">
                  <a16:creationId xmlns:a16="http://schemas.microsoft.com/office/drawing/2014/main" id="{B55C38D0-D418-4333-90EA-9D4EB4824E4F}"/>
                </a:ext>
              </a:extLst>
            </p:cNvPr>
            <p:cNvSpPr/>
            <p:nvPr/>
          </p:nvSpPr>
          <p:spPr>
            <a:xfrm>
              <a:off x="4957253"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solidFill>
                    <a:schemeClr val="tx1"/>
                  </a:solidFill>
                </a:rPr>
                <a:t>5</a:t>
              </a:r>
            </a:p>
          </p:txBody>
        </p:sp>
        <p:cxnSp>
          <p:nvCxnSpPr>
            <p:cNvPr id="11" name="Straight Connector 10">
              <a:extLst>
                <a:ext uri="{FF2B5EF4-FFF2-40B4-BE49-F238E27FC236}">
                  <a16:creationId xmlns:a16="http://schemas.microsoft.com/office/drawing/2014/main" id="{1D2F5B95-4BDE-49D2-8DE1-E90F91F733BA}"/>
                </a:ext>
              </a:extLst>
            </p:cNvPr>
            <p:cNvCxnSpPr>
              <a:stCxn id="7" idx="3"/>
              <a:endCxn id="8" idx="0"/>
            </p:cNvCxnSpPr>
            <p:nvPr/>
          </p:nvCxnSpPr>
          <p:spPr>
            <a:xfrm flipH="1">
              <a:off x="3801494"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D55E64C-9861-497E-BD51-6717618F1739}"/>
                </a:ext>
              </a:extLst>
            </p:cNvPr>
            <p:cNvCxnSpPr>
              <a:cxnSpLocks/>
              <a:stCxn id="7" idx="5"/>
              <a:endCxn id="9" idx="0"/>
            </p:cNvCxnSpPr>
            <p:nvPr/>
          </p:nvCxnSpPr>
          <p:spPr>
            <a:xfrm>
              <a:off x="4844415"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20F802E-0331-475C-AA03-59269856922C}"/>
                </a:ext>
              </a:extLst>
            </p:cNvPr>
            <p:cNvCxnSpPr>
              <a:cxnSpLocks/>
              <a:stCxn id="8" idx="6"/>
              <a:endCxn id="9" idx="2"/>
            </p:cNvCxnSpPr>
            <p:nvPr/>
          </p:nvCxnSpPr>
          <p:spPr>
            <a:xfrm>
              <a:off x="4186747" y="3830130"/>
              <a:ext cx="770506"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3422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DF40-2DEC-45F7-B2B1-A36335B87ED5}"/>
              </a:ext>
            </a:extLst>
          </p:cNvPr>
          <p:cNvSpPr>
            <a:spLocks noGrp="1"/>
          </p:cNvSpPr>
          <p:nvPr>
            <p:ph type="title"/>
          </p:nvPr>
        </p:nvSpPr>
        <p:spPr/>
        <p:txBody>
          <a:bodyPr/>
          <a:lstStyle/>
          <a:p>
            <a:r>
              <a:rPr lang="en-GB" dirty="0"/>
              <a:t>Multiplication Tables Check</a:t>
            </a:r>
          </a:p>
        </p:txBody>
      </p:sp>
      <p:sp>
        <p:nvSpPr>
          <p:cNvPr id="3" name="Content Placeholder 2">
            <a:extLst>
              <a:ext uri="{FF2B5EF4-FFF2-40B4-BE49-F238E27FC236}">
                <a16:creationId xmlns:a16="http://schemas.microsoft.com/office/drawing/2014/main" id="{B4488787-10FD-43CA-B592-60948650DC98}"/>
              </a:ext>
            </a:extLst>
          </p:cNvPr>
          <p:cNvSpPr>
            <a:spLocks noGrp="1"/>
          </p:cNvSpPr>
          <p:nvPr>
            <p:ph idx="1"/>
          </p:nvPr>
        </p:nvSpPr>
        <p:spPr>
          <a:xfrm>
            <a:off x="441960" y="2375742"/>
            <a:ext cx="11049000" cy="3318936"/>
          </a:xfrm>
        </p:spPr>
        <p:txBody>
          <a:bodyPr/>
          <a:lstStyle/>
          <a:p>
            <a:r>
              <a:rPr lang="en-GB" dirty="0"/>
              <a:t>As your child is now in Year 4, they will be participating in the multiplication tables check (MTC) in June 2026.</a:t>
            </a:r>
          </a:p>
          <a:p>
            <a:r>
              <a:rPr lang="en-GB" dirty="0"/>
              <a:t>This is a statutory test put in place by Government and must be completed by all eligible children via an on-line assessment tool during the first two weeks in June. </a:t>
            </a:r>
          </a:p>
        </p:txBody>
      </p:sp>
      <p:sp>
        <p:nvSpPr>
          <p:cNvPr id="4" name="Footer Placeholder 3">
            <a:extLst>
              <a:ext uri="{FF2B5EF4-FFF2-40B4-BE49-F238E27FC236}">
                <a16:creationId xmlns:a16="http://schemas.microsoft.com/office/drawing/2014/main" id="{332C852A-F7D1-452D-A13D-92B1FEEC0216}"/>
              </a:ext>
            </a:extLst>
          </p:cNvPr>
          <p:cNvSpPr>
            <a:spLocks noGrp="1"/>
          </p:cNvSpPr>
          <p:nvPr>
            <p:ph type="ftr" sz="quarter" idx="11"/>
          </p:nvPr>
        </p:nvSpPr>
        <p:spPr/>
        <p:txBody>
          <a:bodyPr/>
          <a:lstStyle/>
          <a:p>
            <a:r>
              <a:rPr lang="en-US"/>
              <a:t>A Hames 11.2.2026</a:t>
            </a:r>
            <a:endParaRPr lang="en-US" dirty="0"/>
          </a:p>
        </p:txBody>
      </p:sp>
      <p:pic>
        <p:nvPicPr>
          <p:cNvPr id="5" name="Picture 4">
            <a:extLst>
              <a:ext uri="{FF2B5EF4-FFF2-40B4-BE49-F238E27FC236}">
                <a16:creationId xmlns:a16="http://schemas.microsoft.com/office/drawing/2014/main" id="{E07167AC-F3A0-4526-93E9-8E0062808107}"/>
              </a:ext>
            </a:extLst>
          </p:cNvPr>
          <p:cNvPicPr>
            <a:picLocks noChangeAspect="1"/>
          </p:cNvPicPr>
          <p:nvPr/>
        </p:nvPicPr>
        <p:blipFill>
          <a:blip r:embed="rId2"/>
          <a:stretch>
            <a:fillRect/>
          </a:stretch>
        </p:blipFill>
        <p:spPr>
          <a:xfrm>
            <a:off x="4476561" y="4062600"/>
            <a:ext cx="3238878" cy="2185800"/>
          </a:xfrm>
          <a:prstGeom prst="rect">
            <a:avLst/>
          </a:prstGeom>
        </p:spPr>
      </p:pic>
    </p:spTree>
    <p:extLst>
      <p:ext uri="{BB962C8B-B14F-4D97-AF65-F5344CB8AC3E}">
        <p14:creationId xmlns:p14="http://schemas.microsoft.com/office/powerpoint/2010/main" val="427362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EA14-0FBE-44EA-82F9-8CF6661A77DA}"/>
              </a:ext>
            </a:extLst>
          </p:cNvPr>
          <p:cNvSpPr>
            <a:spLocks noGrp="1"/>
          </p:cNvSpPr>
          <p:nvPr>
            <p:ph type="title"/>
          </p:nvPr>
        </p:nvSpPr>
        <p:spPr>
          <a:xfrm>
            <a:off x="301611" y="489791"/>
            <a:ext cx="11360800" cy="579701"/>
          </a:xfrm>
        </p:spPr>
        <p:txBody>
          <a:bodyPr/>
          <a:lstStyle/>
          <a:p>
            <a:r>
              <a:rPr lang="en-GB" dirty="0">
                <a:latin typeface="Arial" panose="020B0604020202020204" pitchFamily="34" charset="0"/>
                <a:cs typeface="Arial" panose="020B0604020202020204" pitchFamily="34" charset="0"/>
              </a:rPr>
              <a:t>Using known facts</a:t>
            </a:r>
          </a:p>
        </p:txBody>
      </p:sp>
      <p:sp>
        <p:nvSpPr>
          <p:cNvPr id="3" name="Text Placeholder 2">
            <a:extLst>
              <a:ext uri="{FF2B5EF4-FFF2-40B4-BE49-F238E27FC236}">
                <a16:creationId xmlns:a16="http://schemas.microsoft.com/office/drawing/2014/main" id="{A05129C1-4E66-459A-B19A-EA4B29DDB938}"/>
              </a:ext>
            </a:extLst>
          </p:cNvPr>
          <p:cNvSpPr>
            <a:spLocks noGrp="1"/>
          </p:cNvSpPr>
          <p:nvPr>
            <p:ph type="body" idx="1"/>
          </p:nvPr>
        </p:nvSpPr>
        <p:spPr>
          <a:xfrm>
            <a:off x="415600" y="1092468"/>
            <a:ext cx="11360800" cy="2443264"/>
          </a:xfrm>
        </p:spPr>
        <p:txBody>
          <a:bodyPr/>
          <a:lstStyle/>
          <a:p>
            <a:pPr marL="152396" indent="0" algn="ctr">
              <a:buNone/>
            </a:pPr>
            <a:r>
              <a:rPr lang="en-US" dirty="0">
                <a:latin typeface="Arial" panose="020B0604020202020204" pitchFamily="34" charset="0"/>
                <a:cs typeface="Arial" panose="020B0604020202020204" pitchFamily="34" charset="0"/>
              </a:rPr>
              <a:t>4 x 6 = ?</a:t>
            </a:r>
          </a:p>
          <a:p>
            <a:pPr marL="152396" indent="0" algn="ctr">
              <a:buNone/>
            </a:pPr>
            <a:r>
              <a:rPr lang="en-US" dirty="0">
                <a:latin typeface="Arial" panose="020B0604020202020204" pitchFamily="34" charset="0"/>
                <a:cs typeface="Arial" panose="020B0604020202020204" pitchFamily="34" charset="0"/>
              </a:rPr>
              <a:t>I know 4 x 5 = 20</a:t>
            </a:r>
          </a:p>
          <a:p>
            <a:pPr marL="152396" indent="0" algn="ctr">
              <a:buNone/>
            </a:pPr>
            <a:r>
              <a:rPr lang="en-US" dirty="0">
                <a:latin typeface="Arial" panose="020B0604020202020204" pitchFamily="34" charset="0"/>
                <a:cs typeface="Arial" panose="020B0604020202020204" pitchFamily="34" charset="0"/>
              </a:rPr>
              <a:t>Therefore, 20 + 4 = 24</a:t>
            </a:r>
          </a:p>
          <a:p>
            <a:pPr marL="152396" indent="0">
              <a:buNone/>
            </a:pPr>
            <a:endParaRPr lang="en-US" dirty="0">
              <a:latin typeface="Arial" panose="020B0604020202020204" pitchFamily="34" charset="0"/>
              <a:cs typeface="Arial" panose="020B0604020202020204" pitchFamily="34" charset="0"/>
            </a:endParaRPr>
          </a:p>
          <a:p>
            <a:pPr marL="152396" indent="0">
              <a:buNone/>
            </a:pPr>
            <a:r>
              <a:rPr lang="en-US" dirty="0">
                <a:latin typeface="Arial" panose="020B0604020202020204" pitchFamily="34" charset="0"/>
                <a:cs typeface="Arial" panose="020B0604020202020204" pitchFamily="34" charset="0"/>
              </a:rPr>
              <a:t>By using known facts from ‘easier’ times tables, children should be able to find answers with increasing speed. </a:t>
            </a:r>
          </a:p>
          <a:p>
            <a:endParaRPr lang="en-GB" dirty="0"/>
          </a:p>
        </p:txBody>
      </p:sp>
      <p:grpSp>
        <p:nvGrpSpPr>
          <p:cNvPr id="31" name="Group 30">
            <a:extLst>
              <a:ext uri="{FF2B5EF4-FFF2-40B4-BE49-F238E27FC236}">
                <a16:creationId xmlns:a16="http://schemas.microsoft.com/office/drawing/2014/main" id="{1700B538-77D6-4403-ADCB-9B1021376ABA}"/>
              </a:ext>
            </a:extLst>
          </p:cNvPr>
          <p:cNvGrpSpPr/>
          <p:nvPr/>
        </p:nvGrpSpPr>
        <p:grpSpPr>
          <a:xfrm>
            <a:off x="3054555" y="3558705"/>
            <a:ext cx="6082891" cy="2462975"/>
            <a:chOff x="2198555" y="2571750"/>
            <a:chExt cx="4562168" cy="1847231"/>
          </a:xfrm>
        </p:grpSpPr>
        <p:pic>
          <p:nvPicPr>
            <p:cNvPr id="5" name="Picture 6">
              <a:extLst>
                <a:ext uri="{FF2B5EF4-FFF2-40B4-BE49-F238E27FC236}">
                  <a16:creationId xmlns:a16="http://schemas.microsoft.com/office/drawing/2014/main" id="{5B495A64-494C-432F-8A19-21BB12302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223D794-3E2B-48FE-B1A2-5971F89A1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257175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E93F1E-2560-4EE7-8663-0E440D74F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257175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1F85775-84CC-419E-8802-6ACA7E80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BD82D2C-E5CA-4BFD-9008-F58F9EC12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D0FB3352-7787-4A75-912E-52216FA54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294119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566518B-2CFC-4E76-AF19-9511EEEE8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2941198"/>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A6FB293-6F1E-48A1-A852-1A92F7F2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6E83BF23-71C1-4E99-B8C7-0977DECD3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DDF65B71-5F16-4928-B7ED-5E079CB97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331064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C6EF850-1FC2-4805-9C07-617828232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331064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C75AA11-42AE-4A38-929A-598540484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657B3C3C-D230-4180-95BC-544E23A60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9CD0E242-5EFA-4400-B406-9CE1ABB8A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368009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A3BB7F4-33A0-4775-B24A-6FAED9065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368009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488E84E-23EE-4E7A-8D25-DF1BC0D30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E0A1B289-4794-437F-829D-E567CD896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A18D1CF5-BA4D-4C16-9283-18FE5B243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404953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955D97B-00BD-4A67-8798-26901C9C1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4049533"/>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F21C878-9358-4378-99F5-72B801EA3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B0BC7581-917D-4888-9D73-0A0464E52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69" y="330487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663C8391-004A-474E-893F-92C1470AA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538" y="330487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6DD5F4D-F2B7-498B-BDC9-ADC76B03B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407" y="330487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A464452-CBBC-4459-9220-D4AB8BAE5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6" y="3304874"/>
              <a:ext cx="369447" cy="36944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242A281-2BB4-40B8-B541-CE6A9A947749}"/>
                </a:ext>
              </a:extLst>
            </p:cNvPr>
            <p:cNvSpPr txBox="1"/>
            <p:nvPr/>
          </p:nvSpPr>
          <p:spPr>
            <a:xfrm>
              <a:off x="4340173" y="3372312"/>
              <a:ext cx="282000" cy="346249"/>
            </a:xfrm>
            <a:prstGeom prst="rect">
              <a:avLst/>
            </a:prstGeom>
            <a:noFill/>
          </p:spPr>
          <p:txBody>
            <a:bodyPr wrap="square">
              <a:spAutoFit/>
            </a:bodyPr>
            <a:lstStyle/>
            <a:p>
              <a:r>
                <a:rPr lang="en-US" sz="2400" dirty="0"/>
                <a:t>+</a:t>
              </a:r>
              <a:endParaRPr lang="en-GB" sz="2400" dirty="0"/>
            </a:p>
          </p:txBody>
        </p:sp>
      </p:grpSp>
    </p:spTree>
    <p:extLst>
      <p:ext uri="{BB962C8B-B14F-4D97-AF65-F5344CB8AC3E}">
        <p14:creationId xmlns:p14="http://schemas.microsoft.com/office/powerpoint/2010/main" val="3281244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B148-9267-4C8C-96A6-CDD0E9D62A17}"/>
              </a:ext>
            </a:extLst>
          </p:cNvPr>
          <p:cNvSpPr>
            <a:spLocks noGrp="1"/>
          </p:cNvSpPr>
          <p:nvPr>
            <p:ph type="title"/>
          </p:nvPr>
        </p:nvSpPr>
        <p:spPr/>
        <p:txBody>
          <a:bodyPr/>
          <a:lstStyle/>
          <a:p>
            <a:r>
              <a:rPr lang="en-GB" dirty="0"/>
              <a:t>Daily Practice</a:t>
            </a:r>
          </a:p>
        </p:txBody>
      </p:sp>
      <p:sp>
        <p:nvSpPr>
          <p:cNvPr id="3" name="Content Placeholder 2">
            <a:extLst>
              <a:ext uri="{FF2B5EF4-FFF2-40B4-BE49-F238E27FC236}">
                <a16:creationId xmlns:a16="http://schemas.microsoft.com/office/drawing/2014/main" id="{ADF3D89D-B90A-4D45-BA58-06C38F269776}"/>
              </a:ext>
            </a:extLst>
          </p:cNvPr>
          <p:cNvSpPr>
            <a:spLocks noGrp="1"/>
          </p:cNvSpPr>
          <p:nvPr>
            <p:ph idx="1"/>
          </p:nvPr>
        </p:nvSpPr>
        <p:spPr>
          <a:xfrm>
            <a:off x="1295401" y="2556932"/>
            <a:ext cx="9601196" cy="3318936"/>
          </a:xfrm>
        </p:spPr>
        <p:txBody>
          <a:bodyPr/>
          <a:lstStyle/>
          <a:p>
            <a:r>
              <a:rPr lang="en-GB" dirty="0"/>
              <a:t>In school, we practise daily.  </a:t>
            </a:r>
          </a:p>
          <a:p>
            <a:r>
              <a:rPr lang="en-GB" dirty="0"/>
              <a:t>Some children requiring additional practice will be invited to attend booster sessions which will take place over some lunchtimes. </a:t>
            </a:r>
          </a:p>
          <a:p>
            <a:r>
              <a:rPr lang="en-GB" dirty="0"/>
              <a:t>We will send you periodic updates on the progress your child is making with their times tables in the form of ‘heat maps’. </a:t>
            </a:r>
          </a:p>
          <a:p>
            <a:r>
              <a:rPr lang="en-GB" dirty="0"/>
              <a:t>Your child’s score is not published but will be communicated to schools after the MTC and will be included on school reports.  </a:t>
            </a:r>
          </a:p>
          <a:p>
            <a:endParaRPr lang="en-GB" dirty="0"/>
          </a:p>
        </p:txBody>
      </p:sp>
      <p:sp>
        <p:nvSpPr>
          <p:cNvPr id="4" name="Footer Placeholder 3">
            <a:extLst>
              <a:ext uri="{FF2B5EF4-FFF2-40B4-BE49-F238E27FC236}">
                <a16:creationId xmlns:a16="http://schemas.microsoft.com/office/drawing/2014/main" id="{FA48C6E1-9C2D-4E4A-95A9-29DAD615D9BF}"/>
              </a:ext>
            </a:extLst>
          </p:cNvPr>
          <p:cNvSpPr>
            <a:spLocks noGrp="1"/>
          </p:cNvSpPr>
          <p:nvPr>
            <p:ph type="ftr" sz="quarter" idx="11"/>
          </p:nvPr>
        </p:nvSpPr>
        <p:spPr/>
        <p:txBody>
          <a:bodyPr/>
          <a:lstStyle/>
          <a:p>
            <a:r>
              <a:rPr lang="en-US"/>
              <a:t>A Hames 11.2.2026</a:t>
            </a:r>
            <a:endParaRPr lang="en-US" dirty="0"/>
          </a:p>
        </p:txBody>
      </p:sp>
    </p:spTree>
    <p:extLst>
      <p:ext uri="{BB962C8B-B14F-4D97-AF65-F5344CB8AC3E}">
        <p14:creationId xmlns:p14="http://schemas.microsoft.com/office/powerpoint/2010/main" val="1548670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a:xfrm>
            <a:off x="324160" y="299355"/>
            <a:ext cx="11360800" cy="579701"/>
          </a:xfrm>
        </p:spPr>
        <p:txBody>
          <a:bodyPr/>
          <a:lstStyle/>
          <a:p>
            <a:r>
              <a:rPr lang="en-GB" sz="4400" dirty="0">
                <a:latin typeface="Garamond headings"/>
                <a:cs typeface="Arial" panose="020B0604020202020204" pitchFamily="34" charset="0"/>
              </a:rPr>
              <a:t>How best to prepare your child for the check</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0" y="1101313"/>
            <a:ext cx="12009120" cy="5756687"/>
          </a:xfrm>
        </p:spPr>
        <p:txBody>
          <a:bodyPr/>
          <a:lstStyle/>
          <a:p>
            <a:r>
              <a:rPr lang="en-GB" sz="2400" dirty="0">
                <a:latin typeface="Garamond (Body)"/>
                <a:cs typeface="Arial" panose="020B0604020202020204" pitchFamily="34" charset="0"/>
              </a:rPr>
              <a:t>Remind them that the check should last no more than </a:t>
            </a:r>
            <a:r>
              <a:rPr lang="en-GB" sz="2400" dirty="0">
                <a:solidFill>
                  <a:srgbClr val="283593"/>
                </a:solidFill>
                <a:latin typeface="Garamond (Body)"/>
                <a:cs typeface="Arial" panose="020B0604020202020204" pitchFamily="34" charset="0"/>
              </a:rPr>
              <a:t>5 minutes.</a:t>
            </a:r>
            <a:endParaRPr lang="en-GB" sz="2400" dirty="0">
              <a:latin typeface="Garamond (Body)"/>
              <a:cs typeface="Arial" panose="020B0604020202020204" pitchFamily="34" charset="0"/>
            </a:endParaRPr>
          </a:p>
          <a:p>
            <a:r>
              <a:rPr lang="en-GB" sz="2400" dirty="0">
                <a:latin typeface="Garamond (Body)"/>
                <a:cs typeface="Arial" panose="020B0604020202020204" pitchFamily="34" charset="0"/>
              </a:rPr>
              <a:t>If you want to go over times tables, make them fun.</a:t>
            </a:r>
          </a:p>
          <a:p>
            <a:pPr defTabSz="1219170">
              <a:lnSpc>
                <a:spcPct val="115000"/>
              </a:lnSpc>
              <a:buClr>
                <a:srgbClr val="595959"/>
              </a:buClr>
              <a:defRPr/>
            </a:pPr>
            <a:r>
              <a:rPr lang="en-GB" sz="2400" kern="0" dirty="0">
                <a:solidFill>
                  <a:srgbClr val="000000"/>
                </a:solidFill>
                <a:latin typeface="Garamond (Body)"/>
                <a:cs typeface="Arial" panose="020B0604020202020204" pitchFamily="34" charset="0"/>
              </a:rPr>
              <a:t>If you have any concerns, talk to your child’s teacher. </a:t>
            </a:r>
          </a:p>
          <a:p>
            <a:pPr defTabSz="1219170">
              <a:lnSpc>
                <a:spcPct val="115000"/>
              </a:lnSpc>
              <a:buClr>
                <a:srgbClr val="595959"/>
              </a:buClr>
              <a:defRPr/>
            </a:pPr>
            <a:r>
              <a:rPr lang="en-GB" sz="2400" dirty="0">
                <a:solidFill>
                  <a:srgbClr val="000000"/>
                </a:solidFill>
                <a:latin typeface="Garamond (Body)"/>
                <a:cs typeface="Arial" panose="020B0604020202020204" pitchFamily="34" charset="0"/>
              </a:rPr>
              <a:t>If your child has any concerns, encourage them to talk to a trusted adult (for example, yourself, their teacher).</a:t>
            </a:r>
          </a:p>
          <a:p>
            <a:pPr defTabSz="1219170">
              <a:lnSpc>
                <a:spcPct val="115000"/>
              </a:lnSpc>
              <a:buClr>
                <a:srgbClr val="595959"/>
              </a:buClr>
              <a:defRPr/>
            </a:pPr>
            <a:r>
              <a:rPr lang="en-US" sz="2400" kern="0" dirty="0">
                <a:solidFill>
                  <a:srgbClr val="000000"/>
                </a:solidFill>
                <a:latin typeface="Garamond (Body)"/>
                <a:cs typeface="Arial" panose="020B0604020202020204" pitchFamily="34" charset="0"/>
              </a:rPr>
              <a:t>If you’re looking to support your child further with </a:t>
            </a:r>
            <a:r>
              <a:rPr lang="en-US" sz="2400" kern="0" dirty="0" err="1">
                <a:solidFill>
                  <a:srgbClr val="000000"/>
                </a:solidFill>
                <a:latin typeface="Garamond (Body)"/>
                <a:cs typeface="Arial" panose="020B0604020202020204" pitchFamily="34" charset="0"/>
              </a:rPr>
              <a:t>maths</a:t>
            </a:r>
            <a:r>
              <a:rPr lang="en-US" sz="2400" kern="0" dirty="0">
                <a:solidFill>
                  <a:srgbClr val="000000"/>
                </a:solidFill>
                <a:latin typeface="Garamond (Body)"/>
                <a:cs typeface="Arial" panose="020B0604020202020204" pitchFamily="34" charset="0"/>
              </a:rPr>
              <a:t> at home, there are lots of good websites with free resources. </a:t>
            </a:r>
          </a:p>
          <a:p>
            <a:pPr marL="152396" indent="0" defTabSz="1219170">
              <a:lnSpc>
                <a:spcPct val="115000"/>
              </a:lnSpc>
              <a:buClr>
                <a:srgbClr val="595959"/>
              </a:buClr>
              <a:buNone/>
              <a:defRPr/>
            </a:pPr>
            <a:r>
              <a:rPr lang="en-US" sz="2400" kern="0" dirty="0">
                <a:solidFill>
                  <a:srgbClr val="000000"/>
                </a:solidFill>
                <a:latin typeface="Garamond (Body)"/>
                <a:cs typeface="Arial" panose="020B0604020202020204" pitchFamily="34" charset="0"/>
              </a:rPr>
              <a:t>      - </a:t>
            </a:r>
            <a:r>
              <a:rPr lang="en-US" sz="2400" kern="0" dirty="0">
                <a:solidFill>
                  <a:srgbClr val="000000"/>
                </a:solidFill>
                <a:latin typeface="Garamond (Body)"/>
                <a:cs typeface="Arial" panose="020B0604020202020204" pitchFamily="34" charset="0"/>
                <a:hlinkClick r:id="rId3"/>
              </a:rPr>
              <a:t>https://ttrockstars.com/</a:t>
            </a:r>
            <a:endParaRPr lang="en-US" sz="2400" kern="0" dirty="0">
              <a:solidFill>
                <a:srgbClr val="000000"/>
              </a:solidFill>
              <a:latin typeface="Garamond (Body)"/>
              <a:cs typeface="Arial" panose="020B0604020202020204" pitchFamily="34" charset="0"/>
            </a:endParaRPr>
          </a:p>
          <a:p>
            <a:pPr marL="152396" indent="0" defTabSz="1219170">
              <a:lnSpc>
                <a:spcPct val="115000"/>
              </a:lnSpc>
              <a:buClr>
                <a:srgbClr val="595959"/>
              </a:buClr>
              <a:buNone/>
              <a:defRPr/>
            </a:pPr>
            <a:r>
              <a:rPr lang="en-US" sz="2400" kern="0" dirty="0">
                <a:solidFill>
                  <a:srgbClr val="000000"/>
                </a:solidFill>
                <a:latin typeface="Garamond (Body)"/>
                <a:cs typeface="Arial" panose="020B0604020202020204" pitchFamily="34" charset="0"/>
              </a:rPr>
              <a:t>      -  </a:t>
            </a:r>
            <a:r>
              <a:rPr lang="en-US" sz="2400" kern="0" dirty="0">
                <a:solidFill>
                  <a:srgbClr val="000000"/>
                </a:solidFill>
                <a:latin typeface="Garamond (Body)"/>
                <a:cs typeface="Arial" panose="020B0604020202020204" pitchFamily="34" charset="0"/>
                <a:hlinkClick r:id="rId4"/>
              </a:rPr>
              <a:t>https://www.timestables.co.uk/multiplication-tables-check/</a:t>
            </a:r>
            <a:endParaRPr lang="en-US" sz="2400" kern="0" dirty="0">
              <a:solidFill>
                <a:srgbClr val="000000"/>
              </a:solidFill>
              <a:latin typeface="Garamond (Body)"/>
              <a:cs typeface="Arial" panose="020B0604020202020204" pitchFamily="34" charset="0"/>
            </a:endParaRPr>
          </a:p>
          <a:p>
            <a:pPr marL="152396" indent="0" defTabSz="1219170">
              <a:lnSpc>
                <a:spcPct val="115000"/>
              </a:lnSpc>
              <a:buClr>
                <a:srgbClr val="595959"/>
              </a:buClr>
              <a:buNone/>
              <a:defRPr/>
            </a:pPr>
            <a:r>
              <a:rPr lang="en-US" sz="2400" kern="0" dirty="0">
                <a:solidFill>
                  <a:srgbClr val="000000"/>
                </a:solidFill>
                <a:latin typeface="Garamond (Body)"/>
                <a:cs typeface="Arial" panose="020B0604020202020204" pitchFamily="34" charset="0"/>
              </a:rPr>
              <a:t>      -  </a:t>
            </a:r>
            <a:r>
              <a:rPr lang="en-US" sz="2400" kern="0" dirty="0">
                <a:solidFill>
                  <a:srgbClr val="000000"/>
                </a:solidFill>
                <a:latin typeface="Garamond (Body)"/>
                <a:cs typeface="Arial" panose="020B0604020202020204" pitchFamily="34" charset="0"/>
                <a:hlinkClick r:id="rId5"/>
              </a:rPr>
              <a:t>https://mathsframe.co.uk/en/resources/resource/477/Multiplication-Tables-Check</a:t>
            </a:r>
            <a:endParaRPr lang="en-US" sz="2400" kern="0" dirty="0">
              <a:solidFill>
                <a:srgbClr val="000000"/>
              </a:solidFill>
              <a:latin typeface="Garamond (Body)"/>
              <a:cs typeface="Arial" panose="020B0604020202020204" pitchFamily="34" charset="0"/>
            </a:endParaRPr>
          </a:p>
          <a:p>
            <a:pPr marL="152396" indent="0" defTabSz="1219170">
              <a:lnSpc>
                <a:spcPct val="115000"/>
              </a:lnSpc>
              <a:buClr>
                <a:srgbClr val="595959"/>
              </a:buClr>
              <a:buNone/>
              <a:defRPr/>
            </a:pPr>
            <a:r>
              <a:rPr lang="en-US" sz="2400" kern="0" dirty="0">
                <a:solidFill>
                  <a:srgbClr val="000000"/>
                </a:solidFill>
                <a:latin typeface="Garamond (Body)"/>
                <a:cs typeface="Arial" panose="020B0604020202020204" pitchFamily="34" charset="0"/>
              </a:rPr>
              <a:t>      -  </a:t>
            </a:r>
            <a:r>
              <a:rPr lang="en-US" sz="2400" kern="0" dirty="0">
                <a:solidFill>
                  <a:srgbClr val="000000"/>
                </a:solidFill>
                <a:latin typeface="Garamond (Body)"/>
                <a:cs typeface="Arial" panose="020B0604020202020204" pitchFamily="34" charset="0"/>
                <a:hlinkClick r:id="rId6"/>
              </a:rPr>
              <a:t>https://talkingtimestables.uk/y4_ks2_mtc_practice_tests_multiplication_tables_check.php</a:t>
            </a:r>
            <a:endParaRPr lang="en-US" sz="2400" kern="0" dirty="0">
              <a:solidFill>
                <a:srgbClr val="000000"/>
              </a:solidFill>
              <a:latin typeface="Garamond (Body)"/>
              <a:cs typeface="Arial" panose="020B0604020202020204" pitchFamily="34" charset="0"/>
            </a:endParaRPr>
          </a:p>
          <a:p>
            <a:pPr marL="152396" indent="0" defTabSz="1219170">
              <a:lnSpc>
                <a:spcPct val="115000"/>
              </a:lnSpc>
              <a:buClr>
                <a:srgbClr val="595959"/>
              </a:buClr>
              <a:buNone/>
              <a:defRPr/>
            </a:pPr>
            <a:endParaRPr lang="en-US" sz="2400" kern="0" dirty="0">
              <a:solidFill>
                <a:srgbClr val="000000"/>
              </a:solidFill>
              <a:latin typeface="Garamond (Body)"/>
            </a:endParaRPr>
          </a:p>
          <a:p>
            <a:pPr marL="152396" indent="0" defTabSz="1219170">
              <a:lnSpc>
                <a:spcPct val="115000"/>
              </a:lnSpc>
              <a:buClr>
                <a:srgbClr val="595959"/>
              </a:buClr>
              <a:buNone/>
              <a:defRPr/>
            </a:pPr>
            <a:endParaRPr lang="en-US" sz="2400" kern="0" dirty="0">
              <a:solidFill>
                <a:srgbClr val="000000"/>
              </a:solidFill>
              <a:latin typeface="Garamond (Body)"/>
            </a:endParaRPr>
          </a:p>
          <a:p>
            <a:pPr marL="152396" indent="0" defTabSz="1219170">
              <a:lnSpc>
                <a:spcPct val="115000"/>
              </a:lnSpc>
              <a:buClr>
                <a:srgbClr val="595959"/>
              </a:buClr>
              <a:buNone/>
              <a:defRPr/>
            </a:pPr>
            <a:endParaRPr lang="en-US" kern="0" dirty="0">
              <a:solidFill>
                <a:srgbClr val="000000"/>
              </a:solidFill>
              <a:latin typeface="Arial"/>
            </a:endParaRPr>
          </a:p>
        </p:txBody>
      </p:sp>
    </p:spTree>
    <p:extLst>
      <p:ext uri="{BB962C8B-B14F-4D97-AF65-F5344CB8AC3E}">
        <p14:creationId xmlns:p14="http://schemas.microsoft.com/office/powerpoint/2010/main" val="176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705178"/>
            <a:ext cx="9324528" cy="5139869"/>
          </a:xfrm>
          <a:prstGeom prst="rect">
            <a:avLst/>
          </a:prstGeom>
          <a:noFill/>
        </p:spPr>
        <p:txBody>
          <a:bodyPr wrap="square" rtlCol="0">
            <a:spAutoFit/>
          </a:bodyPr>
          <a:lstStyle/>
          <a:p>
            <a:pPr algn="ctr"/>
            <a:r>
              <a:rPr lang="en-GB" sz="4400" dirty="0">
                <a:solidFill>
                  <a:schemeClr val="accent2">
                    <a:lumMod val="75000"/>
                  </a:schemeClr>
                </a:solidFill>
                <a:latin typeface="Garamond headings"/>
                <a:cs typeface="Arial" panose="020B0604020202020204" pitchFamily="34" charset="0"/>
              </a:rPr>
              <a:t>What can you do to support your child?</a:t>
            </a:r>
          </a:p>
          <a:p>
            <a:pPr algn="ctr"/>
            <a:endParaRPr lang="en-GB" sz="4400" dirty="0">
              <a:latin typeface="Sassoon Penpals" panose="02000400000000000000" pitchFamily="2" charset="0"/>
            </a:endParaRPr>
          </a:p>
          <a:p>
            <a:pPr marL="571500" indent="-571500">
              <a:buFont typeface="Arial" panose="020B0604020202020204" pitchFamily="34" charset="0"/>
              <a:buChar char="•"/>
            </a:pPr>
            <a:r>
              <a:rPr lang="en-GB" sz="2400" dirty="0">
                <a:latin typeface="Garamond (Body)"/>
                <a:cs typeface="Arial" panose="020B0604020202020204" pitchFamily="34" charset="0"/>
              </a:rPr>
              <a:t>Play games with your child to support their recall of times table facts</a:t>
            </a:r>
          </a:p>
          <a:p>
            <a:endParaRPr lang="en-GB" sz="2400" dirty="0">
              <a:latin typeface="Garamond (Body)"/>
              <a:cs typeface="Arial" panose="020B0604020202020204" pitchFamily="34" charset="0"/>
            </a:endParaRPr>
          </a:p>
          <a:p>
            <a:pPr marL="571500" indent="-571500">
              <a:buFont typeface="Arial" panose="020B0604020202020204" pitchFamily="34" charset="0"/>
              <a:buChar char="•"/>
            </a:pPr>
            <a:r>
              <a:rPr lang="en-GB" sz="2400" dirty="0">
                <a:latin typeface="Garamond (Body)"/>
                <a:cs typeface="Arial" panose="020B0604020202020204" pitchFamily="34" charset="0"/>
              </a:rPr>
              <a:t>Ensure children are constantly revisiting their times table facts from previous weeks to ensure they develop fluency in all facts </a:t>
            </a:r>
          </a:p>
          <a:p>
            <a:endParaRPr lang="en-GB" sz="2400" dirty="0">
              <a:latin typeface="Garamond (Body)"/>
              <a:cs typeface="Arial" panose="020B0604020202020204" pitchFamily="34" charset="0"/>
            </a:endParaRPr>
          </a:p>
          <a:p>
            <a:pPr marL="571500" indent="-571500">
              <a:buFont typeface="Arial" panose="020B0604020202020204" pitchFamily="34" charset="0"/>
              <a:buChar char="•"/>
            </a:pPr>
            <a:r>
              <a:rPr lang="en-GB" sz="2400" dirty="0">
                <a:latin typeface="Garamond (Body)"/>
                <a:cs typeface="Arial" panose="020B0604020202020204" pitchFamily="34" charset="0"/>
              </a:rPr>
              <a:t>Support and encourage your child – ask them questions about their progress on TTRS</a:t>
            </a:r>
          </a:p>
          <a:p>
            <a:endParaRPr lang="en-GB" sz="2400" dirty="0">
              <a:latin typeface="Garamond (Body)"/>
              <a:cs typeface="Arial" panose="020B0604020202020204" pitchFamily="34" charset="0"/>
            </a:endParaRPr>
          </a:p>
          <a:p>
            <a:pPr marL="571500" indent="-571500">
              <a:buFont typeface="Arial" panose="020B0604020202020204" pitchFamily="34" charset="0"/>
              <a:buChar char="•"/>
            </a:pPr>
            <a:r>
              <a:rPr lang="en-GB" sz="2400" dirty="0">
                <a:latin typeface="Garamond (Body)"/>
                <a:cs typeface="Arial" panose="020B0604020202020204" pitchFamily="34" charset="0"/>
              </a:rPr>
              <a:t>TTRS Battle of the bands</a:t>
            </a:r>
          </a:p>
          <a:p>
            <a:endParaRPr lang="en-GB" sz="2400" dirty="0">
              <a:latin typeface="Sassoon Penpals" panose="02000400000000000000" pitchFamily="2" charset="0"/>
            </a:endParaRPr>
          </a:p>
        </p:txBody>
      </p:sp>
      <p:sp>
        <p:nvSpPr>
          <p:cNvPr id="2" name="Footer Placeholder 1">
            <a:extLst>
              <a:ext uri="{FF2B5EF4-FFF2-40B4-BE49-F238E27FC236}">
                <a16:creationId xmlns:a16="http://schemas.microsoft.com/office/drawing/2014/main" id="{A4F4066D-550D-43AF-B9FA-1D2EE468CDEA}"/>
              </a:ext>
            </a:extLst>
          </p:cNvPr>
          <p:cNvSpPr>
            <a:spLocks noGrp="1"/>
          </p:cNvSpPr>
          <p:nvPr>
            <p:ph type="ftr" sz="quarter" idx="11"/>
          </p:nvPr>
        </p:nvSpPr>
        <p:spPr/>
        <p:txBody>
          <a:bodyPr/>
          <a:lstStyle/>
          <a:p>
            <a:r>
              <a:rPr lang="en-US"/>
              <a:t>A Hames 11.2.2026</a:t>
            </a:r>
            <a:endParaRPr lang="en-US" dirty="0"/>
          </a:p>
        </p:txBody>
      </p:sp>
    </p:spTree>
    <p:extLst>
      <p:ext uri="{BB962C8B-B14F-4D97-AF65-F5344CB8AC3E}">
        <p14:creationId xmlns:p14="http://schemas.microsoft.com/office/powerpoint/2010/main" val="39360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BAAE-EBE0-47BF-848C-1F2645B91CA0}"/>
              </a:ext>
            </a:extLst>
          </p:cNvPr>
          <p:cNvSpPr>
            <a:spLocks noGrp="1"/>
          </p:cNvSpPr>
          <p:nvPr>
            <p:ph type="title"/>
          </p:nvPr>
        </p:nvSpPr>
        <p:spPr/>
        <p:txBody>
          <a:bodyPr/>
          <a:lstStyle/>
          <a:p>
            <a:r>
              <a:rPr lang="en-GB" dirty="0"/>
              <a:t>Useful websites</a:t>
            </a:r>
          </a:p>
        </p:txBody>
      </p:sp>
      <p:sp>
        <p:nvSpPr>
          <p:cNvPr id="3" name="Content Placeholder 2">
            <a:extLst>
              <a:ext uri="{FF2B5EF4-FFF2-40B4-BE49-F238E27FC236}">
                <a16:creationId xmlns:a16="http://schemas.microsoft.com/office/drawing/2014/main" id="{AB555938-0473-4090-B377-7472DD046037}"/>
              </a:ext>
            </a:extLst>
          </p:cNvPr>
          <p:cNvSpPr>
            <a:spLocks noGrp="1"/>
          </p:cNvSpPr>
          <p:nvPr>
            <p:ph idx="1"/>
          </p:nvPr>
        </p:nvSpPr>
        <p:spPr/>
        <p:txBody>
          <a:bodyPr>
            <a:normAutofit lnSpcReduction="10000"/>
          </a:bodyPr>
          <a:lstStyle/>
          <a:p>
            <a:r>
              <a:rPr lang="en-GB" u="sng" dirty="0">
                <a:latin typeface="Garamond (Body)"/>
                <a:hlinkClick r:id="rId2"/>
              </a:rPr>
              <a:t>Multiplication Tables Check - 2025 - Timestables.co.uk</a:t>
            </a:r>
            <a:endParaRPr lang="en-GB" u="sng" dirty="0">
              <a:latin typeface="Garamond (Body)"/>
            </a:endParaRPr>
          </a:p>
          <a:p>
            <a:r>
              <a:rPr lang="en-GB" dirty="0">
                <a:latin typeface="Garamond (Body)"/>
                <a:hlinkClick r:id="rId3"/>
              </a:rPr>
              <a:t>https://www.topmarks.co.uk/maths-games/hit-the-button</a:t>
            </a:r>
            <a:endParaRPr lang="en-GB" dirty="0">
              <a:latin typeface="Garamond (Body)"/>
            </a:endParaRPr>
          </a:p>
          <a:p>
            <a:r>
              <a:rPr lang="en-GB" u="sng" dirty="0">
                <a:latin typeface="Garamond (Body)"/>
                <a:hlinkClick r:id="rId4"/>
              </a:rPr>
              <a:t>Multiplication Tables Check – </a:t>
            </a:r>
            <a:r>
              <a:rPr lang="en-GB" u="sng" dirty="0" err="1">
                <a:latin typeface="Garamond (Body)"/>
                <a:hlinkClick r:id="rId4"/>
              </a:rPr>
              <a:t>Mathsframe</a:t>
            </a:r>
            <a:endParaRPr lang="en-GB" u="sng" dirty="0">
              <a:latin typeface="Garamond (Body)"/>
            </a:endParaRPr>
          </a:p>
          <a:p>
            <a:pPr marL="0" indent="0">
              <a:buNone/>
            </a:pPr>
            <a:r>
              <a:rPr lang="en-GB" dirty="0">
                <a:latin typeface="Garamond (Body)"/>
              </a:rPr>
              <a:t>These websites replicate the check with great accuracy</a:t>
            </a:r>
          </a:p>
          <a:p>
            <a:r>
              <a:rPr lang="en-GB" dirty="0">
                <a:latin typeface="Garamond (Body)"/>
              </a:rPr>
              <a:t>Times Tables </a:t>
            </a:r>
            <a:r>
              <a:rPr lang="en-GB" dirty="0" err="1">
                <a:latin typeface="Garamond (Body)"/>
              </a:rPr>
              <a:t>Rockstars</a:t>
            </a:r>
            <a:r>
              <a:rPr lang="en-GB" dirty="0">
                <a:latin typeface="Garamond (Body)"/>
              </a:rPr>
              <a:t> is an online programme to support children with securing fluent recall of multiplication and division facts.</a:t>
            </a:r>
          </a:p>
          <a:p>
            <a:r>
              <a:rPr lang="en-GB" dirty="0">
                <a:latin typeface="Garamond (Body)"/>
                <a:cs typeface="Arial" panose="020B0604020202020204" pitchFamily="34" charset="0"/>
              </a:rPr>
              <a:t>Go onto TTRS for 5 minutes a day. </a:t>
            </a:r>
          </a:p>
          <a:p>
            <a:endParaRPr lang="en-GB" dirty="0"/>
          </a:p>
        </p:txBody>
      </p:sp>
      <p:sp>
        <p:nvSpPr>
          <p:cNvPr id="4" name="Footer Placeholder 3">
            <a:extLst>
              <a:ext uri="{FF2B5EF4-FFF2-40B4-BE49-F238E27FC236}">
                <a16:creationId xmlns:a16="http://schemas.microsoft.com/office/drawing/2014/main" id="{2EF09E81-992B-4FE8-B64C-34D06375012C}"/>
              </a:ext>
            </a:extLst>
          </p:cNvPr>
          <p:cNvSpPr>
            <a:spLocks noGrp="1"/>
          </p:cNvSpPr>
          <p:nvPr>
            <p:ph type="ftr" sz="quarter" idx="11"/>
          </p:nvPr>
        </p:nvSpPr>
        <p:spPr/>
        <p:txBody>
          <a:bodyPr/>
          <a:lstStyle/>
          <a:p>
            <a:r>
              <a:rPr lang="en-US"/>
              <a:t>A Hames 11.2.2026</a:t>
            </a:r>
            <a:endParaRPr lang="en-US" dirty="0"/>
          </a:p>
        </p:txBody>
      </p:sp>
      <p:pic>
        <p:nvPicPr>
          <p:cNvPr id="5" name="Picture 4" descr="Times Tables Rock Stars: Play">
            <a:extLst>
              <a:ext uri="{FF2B5EF4-FFF2-40B4-BE49-F238E27FC236}">
                <a16:creationId xmlns:a16="http://schemas.microsoft.com/office/drawing/2014/main" id="{BC723E42-1C9E-41B9-A928-686905B035F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103" b="89744" l="2326" r="94961">
                        <a14:foregroundMark x1="5426" y1="18974" x2="9302" y2="26667"/>
                        <a14:foregroundMark x1="3101" y1="30769" x2="2326" y2="27179"/>
                        <a14:foregroundMark x1="13953" y1="5641" x2="17442" y2="12821"/>
                        <a14:foregroundMark x1="29845" y1="5128" x2="39147" y2="4615"/>
                        <a14:foregroundMark x1="94961" y1="21026" x2="89535" y2="25128"/>
                        <a14:foregroundMark x1="82171" y1="55385" x2="75969" y2="62051"/>
                        <a14:foregroundMark x1="86822" y1="68205" x2="83333" y2="64103"/>
                        <a14:foregroundMark x1="24419" y1="57436" x2="21705" y2="65641"/>
                        <a14:foregroundMark x1="12016" y1="70256" x2="14341" y2="66667"/>
                      </a14:backgroundRemoval>
                    </a14:imgEffect>
                  </a14:imgLayer>
                </a14:imgProps>
              </a:ext>
              <a:ext uri="{28A0092B-C50C-407E-A947-70E740481C1C}">
                <a14:useLocalDpi xmlns:a14="http://schemas.microsoft.com/office/drawing/2010/main" val="0"/>
              </a:ext>
            </a:extLst>
          </a:blip>
          <a:srcRect/>
          <a:stretch>
            <a:fillRect/>
          </a:stretch>
        </p:blipFill>
        <p:spPr bwMode="auto">
          <a:xfrm>
            <a:off x="8440615" y="1297107"/>
            <a:ext cx="3210475" cy="2426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8638A1A-1400-4027-8639-C896E40D5D75}"/>
              </a:ext>
            </a:extLst>
          </p:cNvPr>
          <p:cNvPicPr>
            <a:picLocks noChangeAspect="1"/>
          </p:cNvPicPr>
          <p:nvPr/>
        </p:nvPicPr>
        <p:blipFill>
          <a:blip r:embed="rId7"/>
          <a:stretch>
            <a:fillRect/>
          </a:stretch>
        </p:blipFill>
        <p:spPr>
          <a:xfrm>
            <a:off x="241056" y="95249"/>
            <a:ext cx="3409950" cy="2190750"/>
          </a:xfrm>
          <a:prstGeom prst="rect">
            <a:avLst/>
          </a:prstGeom>
        </p:spPr>
      </p:pic>
    </p:spTree>
    <p:extLst>
      <p:ext uri="{BB962C8B-B14F-4D97-AF65-F5344CB8AC3E}">
        <p14:creationId xmlns:p14="http://schemas.microsoft.com/office/powerpoint/2010/main" val="3026121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291D-FF5B-4749-A66A-E7B3EA6DBE4F}"/>
              </a:ext>
            </a:extLst>
          </p:cNvPr>
          <p:cNvSpPr>
            <a:spLocks noGrp="1"/>
          </p:cNvSpPr>
          <p:nvPr>
            <p:ph type="title"/>
          </p:nvPr>
        </p:nvSpPr>
        <p:spPr/>
        <p:txBody>
          <a:bodyPr/>
          <a:lstStyle/>
          <a:p>
            <a:r>
              <a:rPr lang="en-GB" dirty="0"/>
              <a:t>Thank you for taking the time to attend!</a:t>
            </a:r>
          </a:p>
        </p:txBody>
      </p:sp>
      <p:sp>
        <p:nvSpPr>
          <p:cNvPr id="4" name="Footer Placeholder 3">
            <a:extLst>
              <a:ext uri="{FF2B5EF4-FFF2-40B4-BE49-F238E27FC236}">
                <a16:creationId xmlns:a16="http://schemas.microsoft.com/office/drawing/2014/main" id="{AC4732A0-5C03-4575-B55F-28084D32773F}"/>
              </a:ext>
            </a:extLst>
          </p:cNvPr>
          <p:cNvSpPr>
            <a:spLocks noGrp="1"/>
          </p:cNvSpPr>
          <p:nvPr>
            <p:ph type="ftr" sz="quarter" idx="11"/>
          </p:nvPr>
        </p:nvSpPr>
        <p:spPr/>
        <p:txBody>
          <a:bodyPr/>
          <a:lstStyle/>
          <a:p>
            <a:r>
              <a:rPr lang="en-US"/>
              <a:t>A Hames 11.2.2026</a:t>
            </a:r>
            <a:endParaRPr lang="en-US" dirty="0"/>
          </a:p>
        </p:txBody>
      </p:sp>
      <p:pic>
        <p:nvPicPr>
          <p:cNvPr id="3" name="Picture 2">
            <a:extLst>
              <a:ext uri="{FF2B5EF4-FFF2-40B4-BE49-F238E27FC236}">
                <a16:creationId xmlns:a16="http://schemas.microsoft.com/office/drawing/2014/main" id="{8D03A8EE-FBCB-4C48-8D0C-CA1540C276B3}"/>
              </a:ext>
            </a:extLst>
          </p:cNvPr>
          <p:cNvPicPr>
            <a:picLocks noChangeAspect="1"/>
          </p:cNvPicPr>
          <p:nvPr/>
        </p:nvPicPr>
        <p:blipFill>
          <a:blip r:embed="rId2"/>
          <a:stretch>
            <a:fillRect/>
          </a:stretch>
        </p:blipFill>
        <p:spPr>
          <a:xfrm>
            <a:off x="4024975" y="2560002"/>
            <a:ext cx="4142049" cy="3548698"/>
          </a:xfrm>
          <a:prstGeom prst="rect">
            <a:avLst/>
          </a:prstGeom>
        </p:spPr>
      </p:pic>
    </p:spTree>
    <p:extLst>
      <p:ext uri="{BB962C8B-B14F-4D97-AF65-F5344CB8AC3E}">
        <p14:creationId xmlns:p14="http://schemas.microsoft.com/office/powerpoint/2010/main" val="296403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3D30-ED65-4AF3-878D-128B9E8B4B3B}"/>
              </a:ext>
            </a:extLst>
          </p:cNvPr>
          <p:cNvSpPr>
            <a:spLocks noGrp="1"/>
          </p:cNvSpPr>
          <p:nvPr>
            <p:ph type="title"/>
          </p:nvPr>
        </p:nvSpPr>
        <p:spPr/>
        <p:txBody>
          <a:bodyPr>
            <a:normAutofit fontScale="90000"/>
          </a:bodyPr>
          <a:lstStyle/>
          <a:p>
            <a:r>
              <a:rPr lang="en-GB" dirty="0"/>
              <a:t>Important Information about the Multiplication Tables Check (MTC)</a:t>
            </a:r>
          </a:p>
        </p:txBody>
      </p:sp>
      <p:sp>
        <p:nvSpPr>
          <p:cNvPr id="3" name="Content Placeholder 2">
            <a:extLst>
              <a:ext uri="{FF2B5EF4-FFF2-40B4-BE49-F238E27FC236}">
                <a16:creationId xmlns:a16="http://schemas.microsoft.com/office/drawing/2014/main" id="{F08F16D5-A203-449A-8817-48004861BAB2}"/>
              </a:ext>
            </a:extLst>
          </p:cNvPr>
          <p:cNvSpPr>
            <a:spLocks noGrp="1"/>
          </p:cNvSpPr>
          <p:nvPr>
            <p:ph idx="1"/>
          </p:nvPr>
        </p:nvSpPr>
        <p:spPr>
          <a:xfrm>
            <a:off x="563880" y="2438400"/>
            <a:ext cx="11094720" cy="3803374"/>
          </a:xfrm>
        </p:spPr>
        <p:txBody>
          <a:bodyPr>
            <a:normAutofit/>
          </a:bodyPr>
          <a:lstStyle/>
          <a:p>
            <a:r>
              <a:rPr lang="en-GB" dirty="0"/>
              <a:t>The purpose of the MTC is to determine whether your child can fluently recall their times tables up to 12 x 12, which is essential for future success in mathematics. </a:t>
            </a:r>
          </a:p>
          <a:p>
            <a:r>
              <a:rPr lang="en-GB" dirty="0"/>
              <a:t>It will also help us to identify if your child may need additional support in this area.</a:t>
            </a:r>
          </a:p>
          <a:p>
            <a:r>
              <a:rPr lang="en-GB" dirty="0"/>
              <a:t> There is no ‘pass’ rate or threshold which means that, unlike the Phonics Screening Check, children will not be expected to re-sit the check.</a:t>
            </a:r>
          </a:p>
          <a:p>
            <a:r>
              <a:rPr lang="en-GB" dirty="0"/>
              <a:t>The Department for Education (DfE) will create a report about the overall results across schools in England, not individual schools.</a:t>
            </a:r>
          </a:p>
        </p:txBody>
      </p:sp>
      <p:sp>
        <p:nvSpPr>
          <p:cNvPr id="4" name="Footer Placeholder 3">
            <a:extLst>
              <a:ext uri="{FF2B5EF4-FFF2-40B4-BE49-F238E27FC236}">
                <a16:creationId xmlns:a16="http://schemas.microsoft.com/office/drawing/2014/main" id="{41AB4380-1E55-4E7D-9E98-E019A2E0A7DB}"/>
              </a:ext>
            </a:extLst>
          </p:cNvPr>
          <p:cNvSpPr>
            <a:spLocks noGrp="1"/>
          </p:cNvSpPr>
          <p:nvPr>
            <p:ph type="ftr" sz="quarter" idx="11"/>
          </p:nvPr>
        </p:nvSpPr>
        <p:spPr/>
        <p:txBody>
          <a:bodyPr/>
          <a:lstStyle/>
          <a:p>
            <a:r>
              <a:rPr lang="en-US"/>
              <a:t>A Hames 11.2.2026</a:t>
            </a:r>
            <a:endParaRPr lang="en-US" dirty="0"/>
          </a:p>
        </p:txBody>
      </p:sp>
    </p:spTree>
    <p:extLst>
      <p:ext uri="{BB962C8B-B14F-4D97-AF65-F5344CB8AC3E}">
        <p14:creationId xmlns:p14="http://schemas.microsoft.com/office/powerpoint/2010/main" val="301615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6AD9-EAB5-4F0F-8A6A-435DA6295097}"/>
              </a:ext>
            </a:extLst>
          </p:cNvPr>
          <p:cNvSpPr>
            <a:spLocks noGrp="1"/>
          </p:cNvSpPr>
          <p:nvPr>
            <p:ph type="title"/>
          </p:nvPr>
        </p:nvSpPr>
        <p:spPr/>
        <p:txBody>
          <a:bodyPr/>
          <a:lstStyle/>
          <a:p>
            <a:r>
              <a:rPr lang="en-GB" dirty="0"/>
              <a:t>The National Curriculum</a:t>
            </a:r>
          </a:p>
        </p:txBody>
      </p:sp>
      <p:sp>
        <p:nvSpPr>
          <p:cNvPr id="3" name="Content Placeholder 2">
            <a:extLst>
              <a:ext uri="{FF2B5EF4-FFF2-40B4-BE49-F238E27FC236}">
                <a16:creationId xmlns:a16="http://schemas.microsoft.com/office/drawing/2014/main" id="{6C2E3265-EC93-4785-A1D0-144F5BDD304B}"/>
              </a:ext>
            </a:extLst>
          </p:cNvPr>
          <p:cNvSpPr>
            <a:spLocks noGrp="1"/>
          </p:cNvSpPr>
          <p:nvPr>
            <p:ph idx="1"/>
          </p:nvPr>
        </p:nvSpPr>
        <p:spPr>
          <a:xfrm>
            <a:off x="1295402" y="2468031"/>
            <a:ext cx="10454638" cy="3318936"/>
          </a:xfrm>
        </p:spPr>
        <p:txBody>
          <a:bodyPr>
            <a:noAutofit/>
          </a:bodyPr>
          <a:lstStyle/>
          <a:p>
            <a:pPr marL="0" indent="0">
              <a:buNone/>
            </a:pPr>
            <a:r>
              <a:rPr lang="en-GB" dirty="0">
                <a:latin typeface="Garamond (Body)"/>
                <a:cs typeface="Arial" panose="020B0604020202020204" pitchFamily="34" charset="0"/>
              </a:rPr>
              <a:t>There is an expectation in the National Curriculum that: </a:t>
            </a:r>
          </a:p>
          <a:p>
            <a:r>
              <a:rPr lang="en-GB" i="1" dirty="0">
                <a:solidFill>
                  <a:srgbClr val="00B050"/>
                </a:solidFill>
                <a:latin typeface="Garamond (Body)"/>
                <a:cs typeface="Arial" panose="020B0604020202020204" pitchFamily="34" charset="0"/>
              </a:rPr>
              <a:t>Year 3 can, “Recall and use multiplication and division facts for the 3, 4 and 8 multiplication tables.”</a:t>
            </a:r>
          </a:p>
          <a:p>
            <a:r>
              <a:rPr lang="en-GB" i="1" dirty="0">
                <a:latin typeface="Garamond (Body)"/>
                <a:cs typeface="Arial" panose="020B0604020202020204" pitchFamily="34" charset="0"/>
              </a:rPr>
              <a:t>	</a:t>
            </a:r>
            <a:r>
              <a:rPr lang="en-GB" i="1" dirty="0">
                <a:solidFill>
                  <a:srgbClr val="0070C0"/>
                </a:solidFill>
                <a:latin typeface="Garamond (Body)"/>
                <a:cs typeface="Arial" panose="020B0604020202020204" pitchFamily="34" charset="0"/>
              </a:rPr>
              <a:t>Year 4 can, “Recall multiplication and division facts for multiplication tables up to 12 × 12.”</a:t>
            </a:r>
            <a:endParaRPr lang="en-GB" dirty="0">
              <a:latin typeface="Garamond (Body)"/>
            </a:endParaRPr>
          </a:p>
          <a:p>
            <a:pPr marL="0" indent="0">
              <a:buNone/>
            </a:pPr>
            <a:r>
              <a:rPr lang="en-GB" dirty="0">
                <a:latin typeface="Garamond (Body)"/>
              </a:rPr>
              <a:t>Having a secure grasp of the basics of maths, including the fluent recall of times tables, is crucial for children’s success in moving on to more complex maths.</a:t>
            </a:r>
          </a:p>
        </p:txBody>
      </p:sp>
      <p:sp>
        <p:nvSpPr>
          <p:cNvPr id="4" name="Footer Placeholder 3">
            <a:extLst>
              <a:ext uri="{FF2B5EF4-FFF2-40B4-BE49-F238E27FC236}">
                <a16:creationId xmlns:a16="http://schemas.microsoft.com/office/drawing/2014/main" id="{14BFB161-5A5B-4DE2-8949-59A337F6DF23}"/>
              </a:ext>
            </a:extLst>
          </p:cNvPr>
          <p:cNvSpPr>
            <a:spLocks noGrp="1"/>
          </p:cNvSpPr>
          <p:nvPr>
            <p:ph type="ftr" sz="quarter" idx="11"/>
          </p:nvPr>
        </p:nvSpPr>
        <p:spPr/>
        <p:txBody>
          <a:bodyPr/>
          <a:lstStyle/>
          <a:p>
            <a:r>
              <a:rPr lang="en-US"/>
              <a:t>A Hames 11.2.2026</a:t>
            </a:r>
            <a:endParaRPr lang="en-US" dirty="0"/>
          </a:p>
        </p:txBody>
      </p:sp>
    </p:spTree>
    <p:extLst>
      <p:ext uri="{BB962C8B-B14F-4D97-AF65-F5344CB8AC3E}">
        <p14:creationId xmlns:p14="http://schemas.microsoft.com/office/powerpoint/2010/main" val="187454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7616" y="829131"/>
            <a:ext cx="9419024" cy="4770537"/>
          </a:xfrm>
          <a:prstGeom prst="rect">
            <a:avLst/>
          </a:prstGeom>
          <a:noFill/>
        </p:spPr>
        <p:txBody>
          <a:bodyPr wrap="square" rtlCol="0">
            <a:spAutoFit/>
          </a:bodyPr>
          <a:lstStyle/>
          <a:p>
            <a:pPr algn="ctr"/>
            <a:r>
              <a:rPr lang="en-GB" sz="4400" dirty="0">
                <a:latin typeface="Garamond headings"/>
                <a:cs typeface="Arial" panose="020B0604020202020204" pitchFamily="34" charset="0"/>
              </a:rPr>
              <a:t>Why has the Multiplication Tables Check been introduced?</a:t>
            </a:r>
          </a:p>
          <a:p>
            <a:pPr algn="ctr"/>
            <a:endParaRPr lang="en-GB" sz="2400" dirty="0">
              <a:latin typeface="Garamond (Body)"/>
              <a:cs typeface="Arial" panose="020B0604020202020204" pitchFamily="34" charset="0"/>
            </a:endParaRPr>
          </a:p>
          <a:p>
            <a:pPr marL="342900" indent="-342900">
              <a:buFont typeface="Arial" panose="020B0604020202020204" pitchFamily="34" charset="0"/>
              <a:buChar char="•"/>
            </a:pPr>
            <a:r>
              <a:rPr lang="en-GB" sz="2400" dirty="0">
                <a:latin typeface="Garamond (Body)"/>
                <a:cs typeface="Arial" panose="020B0604020202020204" pitchFamily="34" charset="0"/>
              </a:rPr>
              <a:t>Multiplication facts underpin a lot of maths knowledge: </a:t>
            </a:r>
          </a:p>
          <a:p>
            <a:pPr marL="342900" indent="-342900">
              <a:buFont typeface="Arial" panose="020B0604020202020204" pitchFamily="34" charset="0"/>
              <a:buChar char="•"/>
            </a:pPr>
            <a:r>
              <a:rPr lang="en-GB" sz="2400" dirty="0">
                <a:latin typeface="Garamond (Body)"/>
                <a:cs typeface="Arial" panose="020B0604020202020204" pitchFamily="34" charset="0"/>
              </a:rPr>
              <a:t>Division</a:t>
            </a:r>
          </a:p>
          <a:p>
            <a:pPr marL="342900" indent="-342900">
              <a:buFont typeface="Arial" panose="020B0604020202020204" pitchFamily="34" charset="0"/>
              <a:buChar char="•"/>
            </a:pPr>
            <a:r>
              <a:rPr lang="en-GB" sz="2400" dirty="0">
                <a:latin typeface="Garamond (Body)"/>
                <a:cs typeface="Arial" panose="020B0604020202020204" pitchFamily="34" charset="0"/>
              </a:rPr>
              <a:t>Fractions</a:t>
            </a:r>
          </a:p>
          <a:p>
            <a:pPr marL="342900" indent="-342900">
              <a:buFont typeface="Arial" panose="020B0604020202020204" pitchFamily="34" charset="0"/>
              <a:buChar char="•"/>
            </a:pPr>
            <a:r>
              <a:rPr lang="en-GB" sz="2400" dirty="0">
                <a:latin typeface="Garamond (Body)"/>
                <a:cs typeface="Arial" panose="020B0604020202020204" pitchFamily="34" charset="0"/>
              </a:rPr>
              <a:t>Percentages </a:t>
            </a:r>
          </a:p>
          <a:p>
            <a:pPr marL="342900" indent="-342900">
              <a:buFont typeface="Arial" panose="020B0604020202020204" pitchFamily="34" charset="0"/>
              <a:buChar char="•"/>
            </a:pPr>
            <a:r>
              <a:rPr lang="en-GB" sz="2400" dirty="0">
                <a:latin typeface="Garamond (Body)"/>
                <a:cs typeface="Arial" panose="020B0604020202020204" pitchFamily="34" charset="0"/>
              </a:rPr>
              <a:t>Multiplication </a:t>
            </a:r>
          </a:p>
          <a:p>
            <a:pPr marL="342900" indent="-342900">
              <a:buFont typeface="Arial" panose="020B0604020202020204" pitchFamily="34" charset="0"/>
              <a:buChar char="•"/>
            </a:pPr>
            <a:r>
              <a:rPr lang="en-GB" sz="2400" dirty="0">
                <a:latin typeface="Garamond (Body)"/>
                <a:cs typeface="Arial" panose="020B0604020202020204" pitchFamily="34" charset="0"/>
              </a:rPr>
              <a:t>Number sequences </a:t>
            </a:r>
          </a:p>
          <a:p>
            <a:pPr marL="342900" indent="-342900">
              <a:buFont typeface="Arial" panose="020B0604020202020204" pitchFamily="34" charset="0"/>
              <a:buChar char="•"/>
            </a:pPr>
            <a:r>
              <a:rPr lang="en-GB" sz="2400" dirty="0">
                <a:latin typeface="Garamond (Body)"/>
                <a:cs typeface="Arial" panose="020B0604020202020204" pitchFamily="34" charset="0"/>
              </a:rPr>
              <a:t>Many more!</a:t>
            </a:r>
          </a:p>
          <a:p>
            <a:pPr marL="342900" indent="-342900">
              <a:buFont typeface="Arial" panose="020B0604020202020204" pitchFamily="34" charset="0"/>
              <a:buChar char="•"/>
            </a:pPr>
            <a:r>
              <a:rPr lang="en-GB" sz="2400" dirty="0">
                <a:latin typeface="Garamond (Body)"/>
                <a:cs typeface="Arial" panose="020B0604020202020204" pitchFamily="34" charset="0"/>
              </a:rPr>
              <a:t>Expectations from Y1 – 4 in the National Curriculum </a:t>
            </a:r>
          </a:p>
        </p:txBody>
      </p:sp>
      <p:sp>
        <p:nvSpPr>
          <p:cNvPr id="2" name="Footer Placeholder 1">
            <a:extLst>
              <a:ext uri="{FF2B5EF4-FFF2-40B4-BE49-F238E27FC236}">
                <a16:creationId xmlns:a16="http://schemas.microsoft.com/office/drawing/2014/main" id="{CD04C111-ECDC-4583-9AB4-A426FC573E4A}"/>
              </a:ext>
            </a:extLst>
          </p:cNvPr>
          <p:cNvSpPr>
            <a:spLocks noGrp="1"/>
          </p:cNvSpPr>
          <p:nvPr>
            <p:ph type="ftr" sz="quarter" idx="11"/>
          </p:nvPr>
        </p:nvSpPr>
        <p:spPr/>
        <p:txBody>
          <a:bodyPr/>
          <a:lstStyle/>
          <a:p>
            <a:r>
              <a:rPr lang="en-US"/>
              <a:t>A Hames 11.2.2026</a:t>
            </a:r>
            <a:endParaRPr lang="en-US" dirty="0"/>
          </a:p>
        </p:txBody>
      </p:sp>
    </p:spTree>
    <p:extLst>
      <p:ext uri="{BB962C8B-B14F-4D97-AF65-F5344CB8AC3E}">
        <p14:creationId xmlns:p14="http://schemas.microsoft.com/office/powerpoint/2010/main" val="76169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0B7D-7E34-44C3-A66E-D6258B244360}"/>
              </a:ext>
            </a:extLst>
          </p:cNvPr>
          <p:cNvSpPr>
            <a:spLocks noGrp="1"/>
          </p:cNvSpPr>
          <p:nvPr>
            <p:ph type="title"/>
          </p:nvPr>
        </p:nvSpPr>
        <p:spPr/>
        <p:txBody>
          <a:bodyPr/>
          <a:lstStyle/>
          <a:p>
            <a:r>
              <a:rPr lang="en-GB" dirty="0"/>
              <a:t>When will the check take place?</a:t>
            </a:r>
          </a:p>
        </p:txBody>
      </p:sp>
      <p:sp>
        <p:nvSpPr>
          <p:cNvPr id="3" name="Content Placeholder 2">
            <a:extLst>
              <a:ext uri="{FF2B5EF4-FFF2-40B4-BE49-F238E27FC236}">
                <a16:creationId xmlns:a16="http://schemas.microsoft.com/office/drawing/2014/main" id="{4C384492-9CBC-4293-A71A-80EA4064AB92}"/>
              </a:ext>
            </a:extLst>
          </p:cNvPr>
          <p:cNvSpPr>
            <a:spLocks noGrp="1"/>
          </p:cNvSpPr>
          <p:nvPr>
            <p:ph idx="1"/>
          </p:nvPr>
        </p:nvSpPr>
        <p:spPr>
          <a:xfrm>
            <a:off x="1021080" y="2556932"/>
            <a:ext cx="9875517" cy="3318936"/>
          </a:xfrm>
        </p:spPr>
        <p:txBody>
          <a:bodyPr/>
          <a:lstStyle/>
          <a:p>
            <a:r>
              <a:rPr lang="en-GB" dirty="0"/>
              <a:t>There will be a 2 week window from Monday 1st June 2026 to Friday 19</a:t>
            </a:r>
            <a:r>
              <a:rPr lang="en-GB" baseline="30000" dirty="0"/>
              <a:t>th</a:t>
            </a:r>
            <a:r>
              <a:rPr lang="en-GB" dirty="0"/>
              <a:t> June for schools to administer the check.</a:t>
            </a:r>
          </a:p>
          <a:p>
            <a:r>
              <a:rPr lang="en-GB" dirty="0"/>
              <a:t>There is no set day to administer the check and children are not expected to take the check at the same time. </a:t>
            </a:r>
          </a:p>
          <a:p>
            <a:r>
              <a:rPr lang="en-GB" dirty="0"/>
              <a:t>All eligible Year 4 children in England will be required to take the check.</a:t>
            </a:r>
          </a:p>
        </p:txBody>
      </p:sp>
      <p:sp>
        <p:nvSpPr>
          <p:cNvPr id="4" name="Footer Placeholder 3">
            <a:extLst>
              <a:ext uri="{FF2B5EF4-FFF2-40B4-BE49-F238E27FC236}">
                <a16:creationId xmlns:a16="http://schemas.microsoft.com/office/drawing/2014/main" id="{A014D4B1-EDA4-48F1-8EF1-40C61C8B218E}"/>
              </a:ext>
            </a:extLst>
          </p:cNvPr>
          <p:cNvSpPr>
            <a:spLocks noGrp="1"/>
          </p:cNvSpPr>
          <p:nvPr>
            <p:ph type="ftr" sz="quarter" idx="11"/>
          </p:nvPr>
        </p:nvSpPr>
        <p:spPr/>
        <p:txBody>
          <a:bodyPr/>
          <a:lstStyle/>
          <a:p>
            <a:r>
              <a:rPr lang="en-US"/>
              <a:t>A Hames 11.2.2026</a:t>
            </a:r>
            <a:endParaRPr lang="en-US" dirty="0"/>
          </a:p>
        </p:txBody>
      </p:sp>
    </p:spTree>
    <p:extLst>
      <p:ext uri="{BB962C8B-B14F-4D97-AF65-F5344CB8AC3E}">
        <p14:creationId xmlns:p14="http://schemas.microsoft.com/office/powerpoint/2010/main" val="394706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8318C-ED2F-4C3D-8053-3FC9F2CE17AC}"/>
              </a:ext>
            </a:extLst>
          </p:cNvPr>
          <p:cNvSpPr>
            <a:spLocks noGrp="1"/>
          </p:cNvSpPr>
          <p:nvPr>
            <p:ph type="title"/>
          </p:nvPr>
        </p:nvSpPr>
        <p:spPr/>
        <p:txBody>
          <a:bodyPr/>
          <a:lstStyle/>
          <a:p>
            <a:r>
              <a:rPr lang="en-GB" dirty="0"/>
              <a:t>How is the check carried out?</a:t>
            </a:r>
          </a:p>
        </p:txBody>
      </p:sp>
      <p:sp>
        <p:nvSpPr>
          <p:cNvPr id="3" name="Content Placeholder 2">
            <a:extLst>
              <a:ext uri="{FF2B5EF4-FFF2-40B4-BE49-F238E27FC236}">
                <a16:creationId xmlns:a16="http://schemas.microsoft.com/office/drawing/2014/main" id="{3146FF20-A7E9-4450-9C41-30676733C5C7}"/>
              </a:ext>
            </a:extLst>
          </p:cNvPr>
          <p:cNvSpPr>
            <a:spLocks noGrp="1"/>
          </p:cNvSpPr>
          <p:nvPr>
            <p:ph idx="1"/>
          </p:nvPr>
        </p:nvSpPr>
        <p:spPr>
          <a:xfrm>
            <a:off x="911087" y="2378765"/>
            <a:ext cx="10141225" cy="3869635"/>
          </a:xfrm>
        </p:spPr>
        <p:txBody>
          <a:bodyPr>
            <a:normAutofit/>
          </a:bodyPr>
          <a:lstStyle/>
          <a:p>
            <a:r>
              <a:rPr lang="en-GB" dirty="0"/>
              <a:t>The check is an online assessment.</a:t>
            </a:r>
          </a:p>
          <a:p>
            <a:r>
              <a:rPr lang="en-GB" dirty="0"/>
              <a:t>The children will answer questions by using a keyboard on a laptop or the on-screen number pad on an iPad.</a:t>
            </a:r>
          </a:p>
          <a:p>
            <a:r>
              <a:rPr lang="en-GB" dirty="0"/>
              <a:t>Usually the check will take less than 5 minutes for each child.</a:t>
            </a:r>
          </a:p>
          <a:p>
            <a:r>
              <a:rPr lang="en-GB" dirty="0"/>
              <a:t>The children will have 6 seconds from the time the question appears to input heir answer.</a:t>
            </a:r>
          </a:p>
          <a:p>
            <a:r>
              <a:rPr lang="en-GB" dirty="0"/>
              <a:t>There will be a total of 25 questions with a 3 second pause in between questions.</a:t>
            </a:r>
          </a:p>
          <a:p>
            <a:r>
              <a:rPr lang="en-GB" dirty="0"/>
              <a:t>There will be 3 practice questions before the check begins.</a:t>
            </a:r>
          </a:p>
        </p:txBody>
      </p:sp>
      <p:sp>
        <p:nvSpPr>
          <p:cNvPr id="4" name="Footer Placeholder 3">
            <a:extLst>
              <a:ext uri="{FF2B5EF4-FFF2-40B4-BE49-F238E27FC236}">
                <a16:creationId xmlns:a16="http://schemas.microsoft.com/office/drawing/2014/main" id="{92A16D30-5D4C-40F4-B5F0-B74A6247593E}"/>
              </a:ext>
            </a:extLst>
          </p:cNvPr>
          <p:cNvSpPr>
            <a:spLocks noGrp="1"/>
          </p:cNvSpPr>
          <p:nvPr>
            <p:ph type="ftr" sz="quarter" idx="11"/>
          </p:nvPr>
        </p:nvSpPr>
        <p:spPr/>
        <p:txBody>
          <a:bodyPr/>
          <a:lstStyle/>
          <a:p>
            <a:r>
              <a:rPr lang="en-US"/>
              <a:t>A Hames 11.2.2026</a:t>
            </a:r>
            <a:endParaRPr lang="en-US" dirty="0"/>
          </a:p>
        </p:txBody>
      </p:sp>
    </p:spTree>
    <p:extLst>
      <p:ext uri="{BB962C8B-B14F-4D97-AF65-F5344CB8AC3E}">
        <p14:creationId xmlns:p14="http://schemas.microsoft.com/office/powerpoint/2010/main" val="350154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DDB9-BFE4-453A-A290-460D56B2CCA8}"/>
              </a:ext>
            </a:extLst>
          </p:cNvPr>
          <p:cNvSpPr>
            <a:spLocks noGrp="1"/>
          </p:cNvSpPr>
          <p:nvPr>
            <p:ph type="title"/>
          </p:nvPr>
        </p:nvSpPr>
        <p:spPr/>
        <p:txBody>
          <a:bodyPr/>
          <a:lstStyle/>
          <a:p>
            <a:r>
              <a:rPr lang="en-GB" dirty="0"/>
              <a:t>The Check Questions</a:t>
            </a:r>
          </a:p>
        </p:txBody>
      </p:sp>
      <p:sp>
        <p:nvSpPr>
          <p:cNvPr id="3" name="Content Placeholder 2">
            <a:extLst>
              <a:ext uri="{FF2B5EF4-FFF2-40B4-BE49-F238E27FC236}">
                <a16:creationId xmlns:a16="http://schemas.microsoft.com/office/drawing/2014/main" id="{2B28CBB9-5B24-42DB-9CEF-0205AB402FC5}"/>
              </a:ext>
            </a:extLst>
          </p:cNvPr>
          <p:cNvSpPr>
            <a:spLocks noGrp="1"/>
          </p:cNvSpPr>
          <p:nvPr>
            <p:ph idx="1"/>
          </p:nvPr>
        </p:nvSpPr>
        <p:spPr>
          <a:xfrm>
            <a:off x="716280" y="2458277"/>
            <a:ext cx="10061047" cy="3589869"/>
          </a:xfrm>
        </p:spPr>
        <p:txBody>
          <a:bodyPr/>
          <a:lstStyle/>
          <a:p>
            <a:r>
              <a:rPr lang="en-GB" dirty="0"/>
              <a:t>Each child will be randomly assigned a set of questions</a:t>
            </a:r>
          </a:p>
          <a:p>
            <a:r>
              <a:rPr lang="en-GB" dirty="0"/>
              <a:t>There will only be multiplication questions in the check, not division facts.</a:t>
            </a:r>
          </a:p>
          <a:p>
            <a:r>
              <a:rPr lang="en-GB" dirty="0"/>
              <a:t>The 6, 7, 8, 9 and 12 times tables are more likely to be asked.</a:t>
            </a:r>
          </a:p>
          <a:p>
            <a:r>
              <a:rPr lang="en-GB" dirty="0"/>
              <a:t>Reversal of questions (e.g. 8 x 6 and 6 x 8) will not be asked in the same check.</a:t>
            </a:r>
          </a:p>
          <a:p>
            <a:r>
              <a:rPr lang="en-GB" dirty="0"/>
              <a:t>Children will not see their individual results when they complete the check.</a:t>
            </a:r>
          </a:p>
        </p:txBody>
      </p:sp>
      <p:sp>
        <p:nvSpPr>
          <p:cNvPr id="4" name="Footer Placeholder 3">
            <a:extLst>
              <a:ext uri="{FF2B5EF4-FFF2-40B4-BE49-F238E27FC236}">
                <a16:creationId xmlns:a16="http://schemas.microsoft.com/office/drawing/2014/main" id="{AA6FA604-9A67-42F2-9B73-282A96ED5C4A}"/>
              </a:ext>
            </a:extLst>
          </p:cNvPr>
          <p:cNvSpPr>
            <a:spLocks noGrp="1"/>
          </p:cNvSpPr>
          <p:nvPr>
            <p:ph type="ftr" sz="quarter" idx="11"/>
          </p:nvPr>
        </p:nvSpPr>
        <p:spPr/>
        <p:txBody>
          <a:bodyPr/>
          <a:lstStyle/>
          <a:p>
            <a:r>
              <a:rPr lang="en-US"/>
              <a:t>A Hames 11.2.2026</a:t>
            </a:r>
            <a:endParaRPr lang="en-US" dirty="0"/>
          </a:p>
        </p:txBody>
      </p:sp>
    </p:spTree>
    <p:extLst>
      <p:ext uri="{BB962C8B-B14F-4D97-AF65-F5344CB8AC3E}">
        <p14:creationId xmlns:p14="http://schemas.microsoft.com/office/powerpoint/2010/main" val="83168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F928-3727-429A-987E-291BEACD4983}"/>
              </a:ext>
            </a:extLst>
          </p:cNvPr>
          <p:cNvSpPr>
            <a:spLocks noGrp="1"/>
          </p:cNvSpPr>
          <p:nvPr>
            <p:ph type="title"/>
          </p:nvPr>
        </p:nvSpPr>
        <p:spPr/>
        <p:txBody>
          <a:bodyPr/>
          <a:lstStyle/>
          <a:p>
            <a:r>
              <a:rPr lang="en-GB" dirty="0"/>
              <a:t>More information about the questions</a:t>
            </a:r>
          </a:p>
        </p:txBody>
      </p:sp>
      <p:sp>
        <p:nvSpPr>
          <p:cNvPr id="5" name="Footer Placeholder 4">
            <a:extLst>
              <a:ext uri="{FF2B5EF4-FFF2-40B4-BE49-F238E27FC236}">
                <a16:creationId xmlns:a16="http://schemas.microsoft.com/office/drawing/2014/main" id="{D3928E7B-12F8-474A-B8DC-926B2181E1C1}"/>
              </a:ext>
            </a:extLst>
          </p:cNvPr>
          <p:cNvSpPr>
            <a:spLocks noGrp="1"/>
          </p:cNvSpPr>
          <p:nvPr>
            <p:ph type="ftr" sz="quarter" idx="11"/>
          </p:nvPr>
        </p:nvSpPr>
        <p:spPr/>
        <p:txBody>
          <a:bodyPr/>
          <a:lstStyle/>
          <a:p>
            <a:r>
              <a:rPr lang="en-US"/>
              <a:t>A Hames 11.2.2026</a:t>
            </a:r>
            <a:endParaRPr lang="en-US" dirty="0"/>
          </a:p>
        </p:txBody>
      </p:sp>
      <p:pic>
        <p:nvPicPr>
          <p:cNvPr id="6" name="Picture 2" descr="2018 Times Tables and Multiplciation Check Table">
            <a:extLst>
              <a:ext uri="{FF2B5EF4-FFF2-40B4-BE49-F238E27FC236}">
                <a16:creationId xmlns:a16="http://schemas.microsoft.com/office/drawing/2014/main" id="{C43A1526-5407-4AB0-9B2A-A17B692C76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17" r="29270" b="5548"/>
          <a:stretch/>
        </p:blipFill>
        <p:spPr bwMode="auto">
          <a:xfrm>
            <a:off x="3106268" y="2001128"/>
            <a:ext cx="4849012" cy="437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033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1530</TotalTime>
  <Words>1890</Words>
  <Application>Microsoft Office PowerPoint</Application>
  <PresentationFormat>Widescreen</PresentationFormat>
  <Paragraphs>170</Paragraphs>
  <Slides>25</Slides>
  <Notes>6</Notes>
  <HiddenSlides>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Garamond</vt:lpstr>
      <vt:lpstr>Garamond (Body)</vt:lpstr>
      <vt:lpstr>Garamond headings</vt:lpstr>
      <vt:lpstr>Nunito</vt:lpstr>
      <vt:lpstr>Sassoon Penpals</vt:lpstr>
      <vt:lpstr>Organic</vt:lpstr>
      <vt:lpstr>Year 4 Multiplication Tables Check 2026</vt:lpstr>
      <vt:lpstr>Multiplication Tables Check</vt:lpstr>
      <vt:lpstr>Important Information about the Multiplication Tables Check (MTC)</vt:lpstr>
      <vt:lpstr>The National Curriculum</vt:lpstr>
      <vt:lpstr>PowerPoint Presentation</vt:lpstr>
      <vt:lpstr>When will the check take place?</vt:lpstr>
      <vt:lpstr>How is the check carried out?</vt:lpstr>
      <vt:lpstr>The Check Questions</vt:lpstr>
      <vt:lpstr>More information about the questions</vt:lpstr>
      <vt:lpstr>What if my child cannot access the check?</vt:lpstr>
      <vt:lpstr>Specific Arrangements for the check</vt:lpstr>
      <vt:lpstr>Aims</vt:lpstr>
      <vt:lpstr>Heatmaps</vt:lpstr>
      <vt:lpstr>Ways to support times table knowledge</vt:lpstr>
      <vt:lpstr>Counting and looking for patterns.</vt:lpstr>
      <vt:lpstr>Repeated addition</vt:lpstr>
      <vt:lpstr>Multiplication is commutative</vt:lpstr>
      <vt:lpstr>Multiplication is the inverse of division</vt:lpstr>
      <vt:lpstr>Number families</vt:lpstr>
      <vt:lpstr>Using known facts</vt:lpstr>
      <vt:lpstr>Daily Practice</vt:lpstr>
      <vt:lpstr>How best to prepare your child for the check</vt:lpstr>
      <vt:lpstr>PowerPoint Presentation</vt:lpstr>
      <vt:lpstr>Useful websites</vt:lpstr>
      <vt:lpstr>Thank you for taking the time to attend!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Multiplication Tables Check 2025</dc:title>
  <dc:creator>Andrea Hames</dc:creator>
  <cp:lastModifiedBy>Andrea Hames</cp:lastModifiedBy>
  <cp:revision>59</cp:revision>
  <cp:lastPrinted>2025-02-12T14:22:34Z</cp:lastPrinted>
  <dcterms:created xsi:type="dcterms:W3CDTF">2025-02-11T18:33:57Z</dcterms:created>
  <dcterms:modified xsi:type="dcterms:W3CDTF">2026-02-11T12:52:17Z</dcterms:modified>
</cp:coreProperties>
</file>