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4" r:id="rId3"/>
    <p:sldId id="290" r:id="rId4"/>
    <p:sldId id="281" r:id="rId5"/>
    <p:sldId id="266" r:id="rId6"/>
    <p:sldId id="259" r:id="rId7"/>
    <p:sldId id="267" r:id="rId8"/>
    <p:sldId id="284" r:id="rId9"/>
    <p:sldId id="261" r:id="rId10"/>
    <p:sldId id="272" r:id="rId11"/>
    <p:sldId id="287" r:id="rId12"/>
    <p:sldId id="274" r:id="rId13"/>
    <p:sldId id="275" r:id="rId14"/>
    <p:sldId id="276" r:id="rId15"/>
    <p:sldId id="273" r:id="rId16"/>
    <p:sldId id="279" r:id="rId17"/>
    <p:sldId id="280" r:id="rId18"/>
    <p:sldId id="271" r:id="rId19"/>
    <p:sldId id="270" r:id="rId2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669900"/>
    <a:srgbClr val="99CC00"/>
    <a:srgbClr val="CCCC00"/>
    <a:srgbClr val="00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1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3E2A86-DE65-4460-B1BF-CBBE7279D353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F1EA2C-8680-4FAF-8BEC-9185FC9C11A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085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2E9CF-0F5F-445A-B969-E2F1DFA08B41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947BF-D673-4C2B-930A-11A8841E9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80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947BF-D673-4C2B-930A-11A8841E9E2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28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88AB8-5303-4A07-9605-F13C0D7CBCCC}" type="datetimeFigureOut">
              <a:rPr lang="en-GB" smtClean="0"/>
              <a:pPr/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9351-5DE3-4084-9974-B3A6732236B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dmin@st-wilfrids.cheshire.sch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b Marley - Shine Like A S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2" y="613608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476672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Welcome to Year 2</a:t>
            </a: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88640"/>
            <a:ext cx="1368152" cy="13913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484784"/>
            <a:ext cx="345653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11415" t="24809" r="21637" b="55107"/>
          <a:stretch>
            <a:fillRect/>
          </a:stretch>
        </p:blipFill>
        <p:spPr bwMode="auto">
          <a:xfrm>
            <a:off x="2915816" y="4221088"/>
            <a:ext cx="3312368" cy="132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 t="23275"/>
          <a:stretch>
            <a:fillRect/>
          </a:stretch>
        </p:blipFill>
        <p:spPr bwMode="auto">
          <a:xfrm>
            <a:off x="4644008" y="1124744"/>
            <a:ext cx="4125167" cy="237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4" name="AutoShape 10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501008"/>
            <a:ext cx="2241384" cy="168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4221088"/>
            <a:ext cx="1689909" cy="225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5085184"/>
            <a:ext cx="1977434" cy="148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B84648-5D01-4405-8BE7-15F061743A11}"/>
              </a:ext>
            </a:extLst>
          </p:cNvPr>
          <p:cNvSpPr/>
          <p:nvPr/>
        </p:nvSpPr>
        <p:spPr>
          <a:xfrm>
            <a:off x="314178" y="6484694"/>
            <a:ext cx="8515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002060"/>
                </a:solidFill>
                <a:latin typeface="Comic Sans MS" panose="030F0702030302020204" pitchFamily="66" charset="0"/>
              </a:rPr>
              <a:t>Love ~ joy ~ responsibility ~ creativity ~ respect ~ opportunity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itchFamily="66" charset="0"/>
              </a:rPr>
              <a:t>Reading…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06" y="1417638"/>
            <a:ext cx="7989649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Children will read regularly to the teacher and/or teaching assistant. This may be during a guided reading session, as a whole class or individually with an adult.</a:t>
            </a:r>
          </a:p>
          <a:p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All children in Y2 will take part in whole class reading sessions throughout the week.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will read a variety of genres: poetry, story, information texts.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6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itchFamily="66" charset="0"/>
              </a:rPr>
              <a:t>Writing…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06" y="1417638"/>
            <a:ext cx="7989649" cy="4891682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use the resource Pathways to Write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are building on what they already have learnt in Year 1, writing in full sentences, starting with a capital letter, clear finger spaces, full stops and correct letter formation. 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Spelling – learning and applying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SPaG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– learning rules and applying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Variety of genres 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Independent editing of work – spotting mistakes and correcting these,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eg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, adding in punctuation.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itchFamily="66" charset="0"/>
              </a:rPr>
              <a:t>Maths…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06" y="1417638"/>
            <a:ext cx="7989649" cy="510770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are following the White Rose scheme to plan and prepare lessons.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Calculation Policy – website </a:t>
            </a:r>
            <a:r>
              <a:rPr lang="en-US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(under revision)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sessions will use the mastery approach                 - fluency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				- problem solving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				- reasoning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Concrete   Pictorial    Abstract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59391"/>
          <a:stretch/>
        </p:blipFill>
        <p:spPr>
          <a:xfrm>
            <a:off x="965188" y="5247259"/>
            <a:ext cx="5544616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6892" y="356078"/>
            <a:ext cx="5832648" cy="6452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BF395-588F-413C-A6BF-028162E04B94}"/>
              </a:ext>
            </a:extLst>
          </p:cNvPr>
          <p:cNvSpPr txBox="1"/>
          <p:nvPr/>
        </p:nvSpPr>
        <p:spPr>
          <a:xfrm>
            <a:off x="251520" y="4046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example</a:t>
            </a:r>
          </a:p>
        </p:txBody>
      </p:sp>
    </p:spTree>
    <p:extLst>
      <p:ext uri="{BB962C8B-B14F-4D97-AF65-F5344CB8AC3E}">
        <p14:creationId xmlns:p14="http://schemas.microsoft.com/office/powerpoint/2010/main" val="359548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8403"/>
            <a:ext cx="6048672" cy="67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6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20688"/>
            <a:ext cx="6192688" cy="56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3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itchFamily="66" charset="0"/>
              </a:rPr>
              <a:t>Assessment…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06" y="1417638"/>
            <a:ext cx="7989649" cy="45259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Phonic assessments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Independent writing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NFER (reading comprehension)  and NFER (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) assessments each term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 going teacher assessments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End of Year Assessments-  Reading,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, Writing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Phonics Screening Check for those children who scored below 32 in Y1. (June)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87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itchFamily="66" charset="0"/>
              </a:rPr>
              <a:t>Assessment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06" y="1417638"/>
            <a:ext cx="798964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Working towards </a:t>
            </a:r>
            <a:r>
              <a:rPr lang="en-US" sz="2800" dirty="0">
                <a:latin typeface="Comic Sans MS" panose="030F0702030302020204" pitchFamily="66" charset="0"/>
              </a:rPr>
              <a:t>- yet to be secure in the end of year expectations</a:t>
            </a: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b="1" dirty="0">
                <a:latin typeface="Comic Sans MS" panose="030F0702030302020204" pitchFamily="66" charset="0"/>
              </a:rPr>
              <a:t>ARE (Aged related expectations) Expected / Meeting </a:t>
            </a:r>
            <a:r>
              <a:rPr lang="en-US" sz="2800" dirty="0">
                <a:latin typeface="Comic Sans MS" panose="030F0702030302020204" pitchFamily="66" charset="0"/>
              </a:rPr>
              <a:t>- secure in the majority of the end of year expectations</a:t>
            </a: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b="1" dirty="0">
                <a:latin typeface="Comic Sans MS" panose="030F0702030302020204" pitchFamily="66" charset="0"/>
              </a:rPr>
              <a:t>Exceeding / Greater Depth </a:t>
            </a:r>
            <a:r>
              <a:rPr lang="en-US" sz="2800" dirty="0">
                <a:latin typeface="Comic Sans MS" panose="030F0702030302020204" pitchFamily="66" charset="0"/>
              </a:rPr>
              <a:t>- secure in almost all or all the end of year expectations and is able to use and apply their knowledge and skills confidently. 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5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itchFamily="66" charset="0"/>
              </a:rPr>
              <a:t>Homework…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989649" cy="516506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For</a:t>
            </a:r>
            <a:r>
              <a:rPr lang="en-US" sz="5100" dirty="0">
                <a:solidFill>
                  <a:srgbClr val="FF0000"/>
                </a:solidFill>
                <a:latin typeface="Comic Sans MS" panose="030F0702030302020204" pitchFamily="66" charset="0"/>
              </a:rPr>
              <a:t> Autumn 1 the homework will be as follows…</a:t>
            </a:r>
          </a:p>
          <a:p>
            <a:pPr>
              <a:lnSpc>
                <a:spcPct val="170000"/>
              </a:lnSpc>
            </a:pPr>
            <a:r>
              <a:rPr lang="en-US" sz="5100" dirty="0">
                <a:solidFill>
                  <a:srgbClr val="FF0000"/>
                </a:solidFill>
                <a:latin typeface="Comic Sans MS" panose="030F0702030302020204" pitchFamily="66" charset="0"/>
              </a:rPr>
              <a:t>Daily Reading </a:t>
            </a:r>
          </a:p>
          <a:p>
            <a:pPr>
              <a:lnSpc>
                <a:spcPct val="170000"/>
              </a:lnSpc>
            </a:pPr>
            <a:r>
              <a:rPr lang="en-US" sz="5100" dirty="0">
                <a:solidFill>
                  <a:srgbClr val="FF0000"/>
                </a:solidFill>
                <a:latin typeface="Comic Sans MS" panose="030F0702030302020204" pitchFamily="66" charset="0"/>
              </a:rPr>
              <a:t>Spelling sheet to be practiced at home</a:t>
            </a:r>
          </a:p>
          <a:p>
            <a:pPr>
              <a:lnSpc>
                <a:spcPct val="170000"/>
              </a:lnSpc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2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59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*** Homework is to be done WITH your child, they will need support ***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8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Comic Sans MS" pitchFamily="66" charset="0"/>
              </a:rPr>
              <a:t>Thank you for taking the time to learn all about Year 2.</a:t>
            </a:r>
            <a:br>
              <a:rPr lang="en-GB" sz="3200" dirty="0">
                <a:solidFill>
                  <a:schemeClr val="accent1"/>
                </a:solidFill>
                <a:latin typeface="Comic Sans MS" pitchFamily="66" charset="0"/>
              </a:rPr>
            </a:br>
            <a:br>
              <a:rPr lang="en-GB" sz="3200" dirty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en-GB" sz="3200" dirty="0">
                <a:solidFill>
                  <a:schemeClr val="accent1"/>
                </a:solidFill>
                <a:latin typeface="Comic Sans MS" pitchFamily="66" charset="0"/>
              </a:rPr>
              <a:t>Please email any questions to</a:t>
            </a:r>
            <a:br>
              <a:rPr lang="en-GB" sz="3200" dirty="0">
                <a:solidFill>
                  <a:schemeClr val="accent1"/>
                </a:solidFill>
                <a:latin typeface="Comic Sans MS" pitchFamily="66" charset="0"/>
              </a:rPr>
            </a:br>
            <a:br>
              <a:rPr lang="en-GB" sz="3200" dirty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en-GB" sz="3200" u="sng" dirty="0">
                <a:solidFill>
                  <a:srgbClr val="FF0000"/>
                </a:solidFill>
                <a:latin typeface="Comic Sans MS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admin@st-wilfrids.cheshire.sch.uk</a:t>
            </a:r>
            <a:br>
              <a:rPr lang="en-GB" sz="3200" u="sng" dirty="0">
                <a:solidFill>
                  <a:srgbClr val="FF0000"/>
                </a:solidFill>
                <a:latin typeface="Comic Sans MS" pitchFamily="66" charset="0"/>
              </a:rPr>
            </a:br>
            <a:br>
              <a:rPr lang="en-GB" sz="3200" u="sng" dirty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en-GB" sz="3200" dirty="0">
                <a:solidFill>
                  <a:schemeClr val="accent1"/>
                </a:solidFill>
                <a:latin typeface="Comic Sans MS" pitchFamily="66" charset="0"/>
              </a:rPr>
              <a:t>and we will get back to you as soon as possible.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6E733-74A7-42A6-A845-57B1F9308126}"/>
              </a:ext>
            </a:extLst>
          </p:cNvPr>
          <p:cNvSpPr/>
          <p:nvPr/>
        </p:nvSpPr>
        <p:spPr>
          <a:xfrm>
            <a:off x="197768" y="412235"/>
            <a:ext cx="87484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It has been so lovely meeting you on the playground at home time.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The children have settled into Year 2 so wonderfully and are already working very hard. </a:t>
            </a:r>
          </a:p>
          <a:p>
            <a:pPr algn="ctr"/>
            <a:endParaRPr lang="en-GB" sz="32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endParaRPr lang="en-GB" sz="32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We hope this power point helps you to learn a little bit of information about 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Year 2.</a:t>
            </a:r>
          </a:p>
          <a:p>
            <a:pPr algn="ctr"/>
            <a:endParaRPr lang="en-GB" sz="32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endParaRPr lang="en-GB" sz="32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endParaRPr lang="en-GB" sz="32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48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88640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The staff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246"/>
            <a:ext cx="719390" cy="73158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336988" y="4643294"/>
            <a:ext cx="4345429" cy="1544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accent1"/>
              </a:solidFill>
              <a:latin typeface="Comic Sans MS" pitchFamily="66" charset="0"/>
            </a:endParaRPr>
          </a:p>
          <a:p>
            <a:endParaRPr lang="en-GB" sz="2400" dirty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GB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GB" sz="3000" dirty="0">
                <a:solidFill>
                  <a:srgbClr val="00B050"/>
                </a:solidFill>
                <a:latin typeface="Comic Sans MS" pitchFamily="66" charset="0"/>
              </a:rPr>
              <a:t>    </a:t>
            </a:r>
            <a:r>
              <a:rPr lang="en-GB" sz="7000" dirty="0">
                <a:solidFill>
                  <a:srgbClr val="00B050"/>
                </a:solidFill>
                <a:latin typeface="Comic Sans MS" pitchFamily="66" charset="0"/>
              </a:rPr>
              <a:t>Miss Jones </a:t>
            </a:r>
          </a:p>
          <a:p>
            <a:r>
              <a:rPr lang="en-GB" sz="8000" b="1" dirty="0">
                <a:solidFill>
                  <a:srgbClr val="00B050"/>
                </a:solidFill>
                <a:latin typeface="Comic Sans MS" pitchFamily="66" charset="0"/>
              </a:rPr>
              <a:t>Teaching Assistant</a:t>
            </a:r>
            <a:endParaRPr 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26070" y="987784"/>
            <a:ext cx="5148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Mrs Bold                   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Mon-Weds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5184" y="943985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itchFamily="66" charset="0"/>
              </a:rPr>
              <a:t>Mrs Griffiths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itchFamily="66" charset="0"/>
              </a:rPr>
              <a:t>Weds-Fri</a:t>
            </a:r>
            <a:endParaRPr lang="en-GB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0674" t="27187" r="41616" b="35407"/>
          <a:stretch>
            <a:fillRect/>
          </a:stretch>
        </p:blipFill>
        <p:spPr bwMode="auto">
          <a:xfrm>
            <a:off x="1465165" y="2108800"/>
            <a:ext cx="1765595" cy="209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7A1E40-20D4-48EA-B34C-ADBB008B49C1}"/>
              </a:ext>
            </a:extLst>
          </p:cNvPr>
          <p:cNvSpPr txBox="1">
            <a:spLocks/>
          </p:cNvSpPr>
          <p:nvPr/>
        </p:nvSpPr>
        <p:spPr>
          <a:xfrm>
            <a:off x="226571" y="5275520"/>
            <a:ext cx="4345429" cy="15607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accent1"/>
              </a:solidFill>
              <a:latin typeface="Comic Sans MS" pitchFamily="66" charset="0"/>
            </a:endParaRPr>
          </a:p>
          <a:p>
            <a:endParaRPr lang="en-GB" sz="2400" dirty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GB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GB" sz="2400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endParaRPr lang="en-GB" sz="112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77AB5-E350-4D1F-A4E8-90685AB87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1" t="6079" r="18779" b="13584"/>
          <a:stretch/>
        </p:blipFill>
        <p:spPr>
          <a:xfrm>
            <a:off x="6212875" y="2130132"/>
            <a:ext cx="1505097" cy="2071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05580E-4683-49DC-85D3-E338D366F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351" y="2499228"/>
            <a:ext cx="1413297" cy="25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5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itchFamily="66" charset="0"/>
              </a:rPr>
              <a:t>This year is all about…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 on the independence your child has already developed during their time in the Foundation Stage and Year 1</a:t>
            </a:r>
          </a:p>
          <a:p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Help your child to grow, develop and achieve their potential in all areas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8000"/>
                </a:solidFill>
                <a:latin typeface="Comic Sans MS" panose="030F0702030302020204" pitchFamily="66" charset="0"/>
              </a:rPr>
              <a:t>Build strong friendships and enjoy their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2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848" y="-28291"/>
            <a:ext cx="7772400" cy="1470025"/>
          </a:xfrm>
        </p:spPr>
        <p:txBody>
          <a:bodyPr>
            <a:noAutofit/>
          </a:bodyPr>
          <a:lstStyle/>
          <a:p>
            <a:r>
              <a:rPr lang="en-GB" dirty="0">
                <a:latin typeface="Comic Sans MS" pitchFamily="66" charset="0"/>
              </a:rPr>
              <a:t>Our Year 2 timetable…..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2599183-E7DD-47FB-BB57-D034F3F41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984" y="5772402"/>
            <a:ext cx="6988456" cy="866056"/>
          </a:xfrm>
        </p:spPr>
        <p:txBody>
          <a:bodyPr>
            <a:normAutofit fontScale="77500" lnSpcReduction="20000"/>
          </a:bodyPr>
          <a:lstStyle/>
          <a:p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First history theme: Great Fire of London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8465" y="6126417"/>
            <a:ext cx="719390" cy="731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A5055-61B4-44AB-BEA9-39870B08F95C}"/>
              </a:ext>
            </a:extLst>
          </p:cNvPr>
          <p:cNvSpPr txBox="1"/>
          <p:nvPr/>
        </p:nvSpPr>
        <p:spPr>
          <a:xfrm>
            <a:off x="323528" y="5733256"/>
            <a:ext cx="1696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PE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and 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A6C356-55EE-4514-B298-7C52B9CFF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2" t="23401" r="15001" b="15000"/>
          <a:stretch/>
        </p:blipFill>
        <p:spPr>
          <a:xfrm>
            <a:off x="600829" y="1268760"/>
            <a:ext cx="819733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tx2"/>
                </a:solidFill>
                <a:latin typeface="Comic Sans MS" pitchFamily="66" charset="0"/>
              </a:rPr>
              <a:t>How you can help…..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66" y="1530041"/>
            <a:ext cx="8686800" cy="5159705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omic Sans MS" pitchFamily="66" charset="0"/>
              </a:rPr>
              <a:t>Being secure in number bonds to 10/20</a:t>
            </a:r>
          </a:p>
          <a:p>
            <a:pPr marL="0" indent="0">
              <a:buNone/>
            </a:pPr>
            <a:endParaRPr lang="en-GB" sz="1800" dirty="0">
              <a:latin typeface="Comic Sans MS" pitchFamily="66" charset="0"/>
            </a:endParaRPr>
          </a:p>
          <a:p>
            <a:r>
              <a:rPr lang="en-GB" sz="2800" dirty="0">
                <a:solidFill>
                  <a:srgbClr val="009900"/>
                </a:solidFill>
                <a:latin typeface="Comic Sans MS" pitchFamily="66" charset="0"/>
              </a:rPr>
              <a:t>TIMES TABLES - </a:t>
            </a:r>
            <a:r>
              <a:rPr lang="en-GB" sz="2000" dirty="0">
                <a:latin typeface="Comic Sans MS" pitchFamily="66" charset="0"/>
              </a:rPr>
              <a:t>counting in twos, fives, tens and threes</a:t>
            </a:r>
          </a:p>
          <a:p>
            <a:pPr marL="0" indent="0">
              <a:buNone/>
            </a:pPr>
            <a:endParaRPr lang="en-GB" sz="2800" dirty="0">
              <a:latin typeface="Comic Sans MS" pitchFamily="66" charset="0"/>
            </a:endParaRPr>
          </a:p>
          <a:p>
            <a:r>
              <a:rPr lang="en-GB" sz="2800" dirty="0">
                <a:solidFill>
                  <a:srgbClr val="0070C0"/>
                </a:solidFill>
                <a:latin typeface="Comic Sans MS" pitchFamily="66" charset="0"/>
              </a:rPr>
              <a:t>SPELLINGS </a:t>
            </a:r>
            <a:r>
              <a:rPr lang="en-GB" sz="2800" dirty="0">
                <a:latin typeface="Comic Sans MS" pitchFamily="66" charset="0"/>
              </a:rPr>
              <a:t>– </a:t>
            </a:r>
            <a:r>
              <a:rPr lang="en-GB" sz="2000" dirty="0">
                <a:latin typeface="Comic Sans MS" pitchFamily="66" charset="0"/>
              </a:rPr>
              <a:t>weekly spellings and common exception words</a:t>
            </a:r>
          </a:p>
          <a:p>
            <a:endParaRPr lang="en-GB" sz="28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GB" sz="2800" dirty="0">
                <a:solidFill>
                  <a:srgbClr val="FFC000"/>
                </a:solidFill>
                <a:latin typeface="Comic Sans MS" pitchFamily="66" charset="0"/>
              </a:rPr>
              <a:t>TALKING – </a:t>
            </a:r>
            <a:r>
              <a:rPr lang="en-GB" sz="1800" dirty="0">
                <a:latin typeface="Comic Sans MS" pitchFamily="66" charset="0"/>
              </a:rPr>
              <a:t>asking them about what they have been doing at school</a:t>
            </a:r>
          </a:p>
          <a:p>
            <a:endParaRPr lang="en-GB" sz="2000" dirty="0">
              <a:solidFill>
                <a:srgbClr val="FFC000"/>
              </a:solidFill>
              <a:latin typeface="Comic Sans MS" pitchFamily="66" charset="0"/>
            </a:endParaRPr>
          </a:p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READING – </a:t>
            </a:r>
            <a:r>
              <a:rPr lang="en-GB" sz="1800" dirty="0">
                <a:latin typeface="Comic Sans MS" pitchFamily="66" charset="0"/>
              </a:rPr>
              <a:t>reading with your child at home every day and </a:t>
            </a:r>
          </a:p>
          <a:p>
            <a:pPr marL="2286000" lvl="5" indent="0">
              <a:buNone/>
            </a:pPr>
            <a:r>
              <a:rPr lang="en-GB" sz="1800" dirty="0">
                <a:latin typeface="Comic Sans MS" pitchFamily="66" charset="0"/>
              </a:rPr>
              <a:t>asking them questions about the 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8436"/>
            <a:ext cx="1234480" cy="12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itchFamily="66" charset="0"/>
              </a:rPr>
              <a:t>Equipment….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50652"/>
            <a:ext cx="867696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600" dirty="0">
                <a:solidFill>
                  <a:srgbClr val="FF0000"/>
                </a:solidFill>
                <a:latin typeface="Comic Sans MS" pitchFamily="66" charset="0"/>
              </a:rPr>
              <a:t>PE kit – blue school PE shorts, red T-shirt with logo,</a:t>
            </a:r>
          </a:p>
          <a:p>
            <a:pPr marL="0" indent="0">
              <a:buNone/>
            </a:pPr>
            <a:endParaRPr lang="en-GB" sz="26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600" dirty="0">
                <a:solidFill>
                  <a:srgbClr val="FF0000"/>
                </a:solidFill>
                <a:latin typeface="Comic Sans MS" pitchFamily="66" charset="0"/>
              </a:rPr>
              <a:t>Water bottle</a:t>
            </a:r>
          </a:p>
          <a:p>
            <a:endParaRPr lang="en-GB" sz="26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600" dirty="0">
                <a:solidFill>
                  <a:srgbClr val="FF0000"/>
                </a:solidFill>
                <a:latin typeface="Comic Sans MS" pitchFamily="66" charset="0"/>
              </a:rPr>
              <a:t>Bag for reading book, reading diary, letters, tissues </a:t>
            </a:r>
          </a:p>
          <a:p>
            <a:endParaRPr lang="en-GB" sz="26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600" dirty="0">
                <a:solidFill>
                  <a:srgbClr val="FF0000"/>
                </a:solidFill>
                <a:latin typeface="Comic Sans MS" pitchFamily="66" charset="0"/>
              </a:rPr>
              <a:t>No toys or personal belongings are to be brought to school</a:t>
            </a:r>
          </a:p>
          <a:p>
            <a:pPr marL="0" indent="0">
              <a:buNone/>
            </a:pPr>
            <a:endParaRPr lang="en-GB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4610" y="6102900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329"/>
            <a:ext cx="8229600" cy="1143000"/>
          </a:xfrm>
        </p:spPr>
        <p:txBody>
          <a:bodyPr/>
          <a:lstStyle/>
          <a:p>
            <a:r>
              <a:rPr lang="en-GB" dirty="0">
                <a:latin typeface="Comic Sans MS" pitchFamily="66" charset="0"/>
              </a:rPr>
              <a:t>Religious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24" y="1210407"/>
            <a:ext cx="8784976" cy="540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 RE we follow the New RE Directory ‘To Know You More Clearly’ and use the resource prescribed by the diocese; ‘The Vine and the Branches.’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 Year 2 this year we will be learning…</a:t>
            </a:r>
          </a:p>
          <a:p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6849" y="6121971"/>
            <a:ext cx="719390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78570-ECE4-4B9A-89C3-1CE22FD25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51401" r="28738" b="28999"/>
          <a:stretch/>
        </p:blipFill>
        <p:spPr>
          <a:xfrm>
            <a:off x="446109" y="4437112"/>
            <a:ext cx="7798989" cy="191554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21F106-CB6D-4A1E-B5E2-3DF6D522A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687255"/>
              </p:ext>
            </p:extLst>
          </p:nvPr>
        </p:nvGraphicFramePr>
        <p:xfrm>
          <a:off x="1475656" y="3910707"/>
          <a:ext cx="6624736" cy="524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618">
                  <a:extLst>
                    <a:ext uri="{9D8B030D-6E8A-4147-A177-3AD203B41FA5}">
                      <a16:colId xmlns:a16="http://schemas.microsoft.com/office/drawing/2014/main" val="651916338"/>
                    </a:ext>
                  </a:extLst>
                </a:gridCol>
                <a:gridCol w="1104375">
                  <a:extLst>
                    <a:ext uri="{9D8B030D-6E8A-4147-A177-3AD203B41FA5}">
                      <a16:colId xmlns:a16="http://schemas.microsoft.com/office/drawing/2014/main" val="4126843665"/>
                    </a:ext>
                  </a:extLst>
                </a:gridCol>
                <a:gridCol w="1104375">
                  <a:extLst>
                    <a:ext uri="{9D8B030D-6E8A-4147-A177-3AD203B41FA5}">
                      <a16:colId xmlns:a16="http://schemas.microsoft.com/office/drawing/2014/main" val="1745207183"/>
                    </a:ext>
                  </a:extLst>
                </a:gridCol>
                <a:gridCol w="1103618">
                  <a:extLst>
                    <a:ext uri="{9D8B030D-6E8A-4147-A177-3AD203B41FA5}">
                      <a16:colId xmlns:a16="http://schemas.microsoft.com/office/drawing/2014/main" val="1656785759"/>
                    </a:ext>
                  </a:extLst>
                </a:gridCol>
                <a:gridCol w="1104375">
                  <a:extLst>
                    <a:ext uri="{9D8B030D-6E8A-4147-A177-3AD203B41FA5}">
                      <a16:colId xmlns:a16="http://schemas.microsoft.com/office/drawing/2014/main" val="2537788850"/>
                    </a:ext>
                  </a:extLst>
                </a:gridCol>
                <a:gridCol w="1104375">
                  <a:extLst>
                    <a:ext uri="{9D8B030D-6E8A-4147-A177-3AD203B41FA5}">
                      <a16:colId xmlns:a16="http://schemas.microsoft.com/office/drawing/2014/main" val="832904824"/>
                    </a:ext>
                  </a:extLst>
                </a:gridCol>
              </a:tblGrid>
              <a:tr h="524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Branch 1</a:t>
                      </a:r>
                      <a:endParaRPr lang="en-GB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Creation and Covenant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Branch 2</a:t>
                      </a:r>
                      <a:endParaRPr lang="en-GB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Prophecy and Promise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Branch 3</a:t>
                      </a:r>
                      <a:endParaRPr lang="en-GB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Galilee to Jerusalem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dirty="0">
                          <a:effectLst/>
                        </a:rPr>
                        <a:t>Branch 4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dirty="0">
                          <a:effectLst/>
                        </a:rPr>
                        <a:t>Desert to Garden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Branch 5</a:t>
                      </a:r>
                      <a:endParaRPr lang="en-GB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</a:rPr>
                        <a:t>Ends of the Earth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dirty="0">
                          <a:effectLst/>
                        </a:rPr>
                        <a:t>Branch 6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dirty="0">
                          <a:effectLst/>
                        </a:rPr>
                        <a:t>Dialogue and Encounter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288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513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844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itchFamily="66" charset="0"/>
              </a:rPr>
              <a:t>Reading at home…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092" y="1348367"/>
            <a:ext cx="8424936" cy="5328592"/>
          </a:xfrm>
        </p:spPr>
        <p:txBody>
          <a:bodyPr>
            <a:normAutofit fontScale="77500" lnSpcReduction="20000"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The expectation is that you read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with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 your child read every day. If there is resistance, try to read to them for a period first to build the love of a shared story / book. Please write the date and a comment in their Reading Diary.</a:t>
            </a: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000" dirty="0">
                <a:solidFill>
                  <a:srgbClr val="00B050"/>
                </a:solidFill>
                <a:latin typeface="Comic Sans MS" pitchFamily="66" charset="0"/>
              </a:rPr>
              <a:t>Keep reading sessions short (unless your child wants to carry on) and enjoyable.</a:t>
            </a:r>
          </a:p>
          <a:p>
            <a:endParaRPr lang="en-GB" sz="2000" dirty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GB" sz="2000" dirty="0">
                <a:solidFill>
                  <a:srgbClr val="0070C0"/>
                </a:solidFill>
                <a:latin typeface="Comic Sans MS" pitchFamily="66" charset="0"/>
              </a:rPr>
              <a:t>Read a variety of texts. Be led by what your child wants to read.</a:t>
            </a:r>
          </a:p>
          <a:p>
            <a:endParaRPr lang="en-GB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Your child will come home with a phonics phased decodable book to read to you. This book will be changed once a week. We ask that these books are read at least four times a week in order to reinforce the vocabulary, phonetic decoding and fluency.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GB" sz="2000" dirty="0">
                <a:solidFill>
                  <a:srgbClr val="7030A0"/>
                </a:solidFill>
                <a:latin typeface="Comic Sans MS" pitchFamily="66" charset="0"/>
              </a:rPr>
              <a:t>Your child will also be able to bring home a  ‘Reading for Joy’ book. This is for </a:t>
            </a:r>
            <a:r>
              <a:rPr lang="en-GB" sz="2000" b="1" dirty="0">
                <a:solidFill>
                  <a:srgbClr val="7030A0"/>
                </a:solidFill>
                <a:latin typeface="Comic Sans MS" pitchFamily="66" charset="0"/>
              </a:rPr>
              <a:t>you to read, share and enjoy together with your child. </a:t>
            </a:r>
            <a:r>
              <a:rPr lang="en-GB" sz="2000" dirty="0">
                <a:solidFill>
                  <a:srgbClr val="7030A0"/>
                </a:solidFill>
                <a:latin typeface="Comic Sans MS" pitchFamily="66" charset="0"/>
              </a:rPr>
              <a:t>This will expose children to a wider range of vocabulary. These books can be changed by your child each week.</a:t>
            </a:r>
            <a:endParaRPr lang="en-GB" sz="2000" dirty="0">
              <a:latin typeface="Comic Sans MS" pitchFamily="66" charset="0"/>
            </a:endParaRPr>
          </a:p>
          <a:p>
            <a:endParaRPr lang="en-GB" sz="2000" dirty="0">
              <a:latin typeface="Comic Sans MS" pitchFamily="66" charset="0"/>
            </a:endParaRPr>
          </a:p>
          <a:p>
            <a:r>
              <a:rPr lang="en-GB" sz="2000" dirty="0">
                <a:solidFill>
                  <a:srgbClr val="00B0F0"/>
                </a:solidFill>
                <a:latin typeface="Comic Sans MS" pitchFamily="66" charset="0"/>
              </a:rPr>
              <a:t>Talk about books and don’t forget to let your child see you reading for pleasure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C000"/>
                </a:solidFill>
                <a:latin typeface="Comic Sans MS" pitchFamily="66" charset="0"/>
              </a:rPr>
              <a:t>	</a:t>
            </a:r>
          </a:p>
        </p:txBody>
      </p:sp>
      <p:pic>
        <p:nvPicPr>
          <p:cNvPr id="3074" name="Picture 2" descr="C:\Users\estokes\AppData\Local\Microsoft\Windows\Temporary Internet Files\Content.IE5\MBYQLMCR\books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2" y="181041"/>
            <a:ext cx="1233659" cy="10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4610" y="6126417"/>
            <a:ext cx="719390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910</Words>
  <Application>Microsoft Office PowerPoint</Application>
  <PresentationFormat>On-screen Show (4:3)</PresentationFormat>
  <Paragraphs>136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This year is all about…</vt:lpstr>
      <vt:lpstr>Our Year 2 timetable…..</vt:lpstr>
      <vt:lpstr>How you can help…..</vt:lpstr>
      <vt:lpstr>Equipment….</vt:lpstr>
      <vt:lpstr>Religious Education</vt:lpstr>
      <vt:lpstr>Reading at home…</vt:lpstr>
      <vt:lpstr>Reading…</vt:lpstr>
      <vt:lpstr>Writing…</vt:lpstr>
      <vt:lpstr>Maths…</vt:lpstr>
      <vt:lpstr>PowerPoint Presentation</vt:lpstr>
      <vt:lpstr>PowerPoint Presentation</vt:lpstr>
      <vt:lpstr>PowerPoint Presentation</vt:lpstr>
      <vt:lpstr>Assessment…</vt:lpstr>
      <vt:lpstr>Assessment continued…</vt:lpstr>
      <vt:lpstr>Homework…</vt:lpstr>
      <vt:lpstr>Thank you for taking the time to learn all about Year 2.  Please email any questions to  admin@st-wilfrids.cheshire.sch.uk  and we will get back to you as soon as possible.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STAR Class</dc:title>
  <dc:creator>Emma Stokes</dc:creator>
  <cp:lastModifiedBy>Lyndsey Bold</cp:lastModifiedBy>
  <cp:revision>67</cp:revision>
  <cp:lastPrinted>2019-09-12T10:54:38Z</cp:lastPrinted>
  <dcterms:created xsi:type="dcterms:W3CDTF">2017-09-13T08:43:10Z</dcterms:created>
  <dcterms:modified xsi:type="dcterms:W3CDTF">2025-10-09T13:09:41Z</dcterms:modified>
</cp:coreProperties>
</file>