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6" r:id="rId2"/>
    <p:sldId id="257" r:id="rId3"/>
    <p:sldId id="258" r:id="rId4"/>
    <p:sldId id="259" r:id="rId5"/>
    <p:sldId id="270" r:id="rId6"/>
    <p:sldId id="297" r:id="rId7"/>
    <p:sldId id="296" r:id="rId8"/>
    <p:sldId id="274" r:id="rId9"/>
    <p:sldId id="271" r:id="rId10"/>
    <p:sldId id="278" r:id="rId11"/>
    <p:sldId id="273" r:id="rId12"/>
    <p:sldId id="285" r:id="rId13"/>
    <p:sldId id="283" r:id="rId14"/>
    <p:sldId id="276" r:id="rId15"/>
    <p:sldId id="286" r:id="rId16"/>
    <p:sldId id="272" r:id="rId17"/>
    <p:sldId id="275" r:id="rId18"/>
    <p:sldId id="280" r:id="rId19"/>
    <p:sldId id="281" r:id="rId20"/>
    <p:sldId id="288" r:id="rId21"/>
    <p:sldId id="289" r:id="rId22"/>
    <p:sldId id="277" r:id="rId23"/>
    <p:sldId id="267" r:id="rId24"/>
    <p:sldId id="263" r:id="rId25"/>
    <p:sldId id="264" r:id="rId26"/>
    <p:sldId id="266" r:id="rId27"/>
    <p:sldId id="287" r:id="rId28"/>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94660"/>
  </p:normalViewPr>
  <p:slideViewPr>
    <p:cSldViewPr>
      <p:cViewPr varScale="1">
        <p:scale>
          <a:sx n="80" d="100"/>
          <a:sy n="80" d="100"/>
        </p:scale>
        <p:origin x="151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09032"/>
          </a:xfrm>
          <a:prstGeom prst="rect">
            <a:avLst/>
          </a:prstGeom>
        </p:spPr>
        <p:txBody>
          <a:bodyPr vert="horz" lIns="98472" tIns="49236" rIns="98472" bIns="49236" rtlCol="0"/>
          <a:lstStyle>
            <a:lvl1pPr algn="l">
              <a:defRPr sz="1300"/>
            </a:lvl1pPr>
          </a:lstStyle>
          <a:p>
            <a:endParaRPr lang="en-GB"/>
          </a:p>
        </p:txBody>
      </p:sp>
      <p:sp>
        <p:nvSpPr>
          <p:cNvPr id="3" name="Date Placeholder 2"/>
          <p:cNvSpPr>
            <a:spLocks noGrp="1"/>
          </p:cNvSpPr>
          <p:nvPr>
            <p:ph type="dt" sz="quarter" idx="1"/>
          </p:nvPr>
        </p:nvSpPr>
        <p:spPr>
          <a:xfrm>
            <a:off x="3995217" y="0"/>
            <a:ext cx="3056414" cy="509032"/>
          </a:xfrm>
          <a:prstGeom prst="rect">
            <a:avLst/>
          </a:prstGeom>
        </p:spPr>
        <p:txBody>
          <a:bodyPr vert="horz" lIns="98472" tIns="49236" rIns="98472" bIns="49236" rtlCol="0"/>
          <a:lstStyle>
            <a:lvl1pPr algn="r">
              <a:defRPr sz="1300"/>
            </a:lvl1pPr>
          </a:lstStyle>
          <a:p>
            <a:fld id="{60DE1CFE-E961-4D6D-ADE5-107A5EE753E1}" type="datetimeFigureOut">
              <a:rPr lang="en-GB" smtClean="0"/>
              <a:t>01/09/2025</a:t>
            </a:fld>
            <a:endParaRPr lang="en-GB"/>
          </a:p>
        </p:txBody>
      </p:sp>
      <p:sp>
        <p:nvSpPr>
          <p:cNvPr id="4" name="Footer Placeholder 3"/>
          <p:cNvSpPr>
            <a:spLocks noGrp="1"/>
          </p:cNvSpPr>
          <p:nvPr>
            <p:ph type="ftr" sz="quarter" idx="2"/>
          </p:nvPr>
        </p:nvSpPr>
        <p:spPr>
          <a:xfrm>
            <a:off x="0" y="9669839"/>
            <a:ext cx="3056414" cy="509032"/>
          </a:xfrm>
          <a:prstGeom prst="rect">
            <a:avLst/>
          </a:prstGeom>
        </p:spPr>
        <p:txBody>
          <a:bodyPr vert="horz" lIns="98472" tIns="49236" rIns="98472" bIns="49236" rtlCol="0" anchor="b"/>
          <a:lstStyle>
            <a:lvl1pPr algn="l">
              <a:defRPr sz="1300"/>
            </a:lvl1pPr>
          </a:lstStyle>
          <a:p>
            <a:endParaRPr lang="en-GB"/>
          </a:p>
        </p:txBody>
      </p:sp>
      <p:sp>
        <p:nvSpPr>
          <p:cNvPr id="5" name="Slide Number Placeholder 4"/>
          <p:cNvSpPr>
            <a:spLocks noGrp="1"/>
          </p:cNvSpPr>
          <p:nvPr>
            <p:ph type="sldNum" sz="quarter" idx="3"/>
          </p:nvPr>
        </p:nvSpPr>
        <p:spPr>
          <a:xfrm>
            <a:off x="3995217" y="9669839"/>
            <a:ext cx="3056414" cy="509032"/>
          </a:xfrm>
          <a:prstGeom prst="rect">
            <a:avLst/>
          </a:prstGeom>
        </p:spPr>
        <p:txBody>
          <a:bodyPr vert="horz" lIns="98472" tIns="49236" rIns="98472" bIns="49236" rtlCol="0" anchor="b"/>
          <a:lstStyle>
            <a:lvl1pPr algn="r">
              <a:defRPr sz="1300"/>
            </a:lvl1pPr>
          </a:lstStyle>
          <a:p>
            <a:fld id="{67778711-302B-4E73-8116-F2EDA401F5BD}" type="slidenum">
              <a:rPr lang="en-GB" smtClean="0"/>
              <a:t>‹#›</a:t>
            </a:fld>
            <a:endParaRPr lang="en-GB"/>
          </a:p>
        </p:txBody>
      </p:sp>
    </p:spTree>
    <p:extLst>
      <p:ext uri="{BB962C8B-B14F-4D97-AF65-F5344CB8AC3E}">
        <p14:creationId xmlns:p14="http://schemas.microsoft.com/office/powerpoint/2010/main" val="42868455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6ADCC4-F69F-4EC8-8354-5D6BC4951FF4}"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6ADCC4-F69F-4EC8-8354-5D6BC4951FF4}"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6ADCC4-F69F-4EC8-8354-5D6BC4951FF4}"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6ADCC4-F69F-4EC8-8354-5D6BC4951FF4}"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ADCC4-F69F-4EC8-8354-5D6BC4951FF4}"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ADCC4-F69F-4EC8-8354-5D6BC4951FF4}"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6ADCC4-F69F-4EC8-8354-5D6BC4951FF4}" type="datetimeFigureOut">
              <a:rPr lang="en-GB" smtClean="0"/>
              <a:t>01/09/2025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6ADCC4-F69F-4EC8-8354-5D6BC4951FF4}" type="datetimeFigureOut">
              <a:rPr lang="en-GB" smtClean="0"/>
              <a:t>01/09/2025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ADCC4-F69F-4EC8-8354-5D6BC4951FF4}" type="datetimeFigureOut">
              <a:rPr lang="en-GB" smtClean="0"/>
              <a:t>01/09/2025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ADCC4-F69F-4EC8-8354-5D6BC4951FF4}"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F844-CC31-4C8C-893C-9B0D51A3B99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ADCC4-F69F-4EC8-8354-5D6BC4951FF4}"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F844-CC31-4C8C-893C-9B0D51A3B991}"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26ADCC4-F69F-4EC8-8354-5D6BC4951FF4}" type="datetimeFigureOut">
              <a:rPr lang="en-GB" smtClean="0"/>
              <a:t>01/09/2025</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C0A0F844-CC31-4C8C-893C-9B0D51A3B991}" type="slidenum">
              <a:rPr lang="en-GB" smtClean="0"/>
              <a:t>‹#›</a:t>
            </a:fld>
            <a:endParaRPr lang="en-GB"/>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UCI2mu7URBc" TargetMode="External"/><Relationship Id="rId1" Type="http://schemas.openxmlformats.org/officeDocument/2006/relationships/tags" Target="../tags/tag1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8rejiMU6a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PAbhtD5atI0"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556792"/>
            <a:ext cx="7117180" cy="864096"/>
          </a:xfrm>
        </p:spPr>
        <p:txBody>
          <a:bodyPr/>
          <a:lstStyle/>
          <a:p>
            <a:pPr algn="ctr"/>
            <a:br>
              <a:rPr lang="en-GB" sz="5400" dirty="0">
                <a:latin typeface="Sassoon Infant Rg" panose="02000503030000020003" pitchFamily="2" charset="0"/>
                <a:ea typeface="Sassoon Infant Rg" panose="02000503030000020003" pitchFamily="2" charset="0"/>
              </a:rPr>
            </a:br>
            <a:r>
              <a:rPr lang="en-GB" sz="5400" dirty="0">
                <a:latin typeface="Comic Sans MS" panose="030F0702030302020204" pitchFamily="66" charset="0"/>
                <a:ea typeface="Sassoon Infant Rg" panose="02000503030000020003" pitchFamily="2" charset="0"/>
              </a:rPr>
              <a:t>St Wilfrid’s Catholic Primary School</a:t>
            </a:r>
          </a:p>
        </p:txBody>
      </p:sp>
      <p:sp>
        <p:nvSpPr>
          <p:cNvPr id="3" name="Subtitle 2"/>
          <p:cNvSpPr>
            <a:spLocks noGrp="1"/>
          </p:cNvSpPr>
          <p:nvPr>
            <p:ph type="subTitle" idx="1"/>
          </p:nvPr>
        </p:nvSpPr>
        <p:spPr>
          <a:xfrm>
            <a:off x="1043608" y="4365104"/>
            <a:ext cx="7117180" cy="861420"/>
          </a:xfrm>
        </p:spPr>
        <p:txBody>
          <a:bodyPr>
            <a:noAutofit/>
          </a:bodyPr>
          <a:lstStyle/>
          <a:p>
            <a:pPr algn="ctr"/>
            <a:r>
              <a:rPr lang="en-GB" sz="4000" dirty="0">
                <a:latin typeface="Comic Sans MS" panose="030F0702030302020204" pitchFamily="66" charset="0"/>
                <a:ea typeface="Sassoon Infant Rg" panose="02000503030000020003" pitchFamily="2" charset="0"/>
              </a:rPr>
              <a:t>Reception information</a:t>
            </a:r>
          </a:p>
          <a:p>
            <a:pPr algn="ctr"/>
            <a:r>
              <a:rPr lang="en-GB" sz="4000" dirty="0">
                <a:latin typeface="Comic Sans MS" panose="030F0702030302020204" pitchFamily="66" charset="0"/>
                <a:ea typeface="Sassoon Infant Rg" panose="02000503030000020003" pitchFamily="2" charset="0"/>
              </a:rPr>
              <a:t>about Reading and Phonics</a:t>
            </a:r>
          </a:p>
        </p:txBody>
      </p:sp>
      <p:pic>
        <p:nvPicPr>
          <p:cNvPr id="4" name="Picture 3"/>
          <p:cNvPicPr>
            <a:picLocks noChangeAspect="1"/>
          </p:cNvPicPr>
          <p:nvPr/>
        </p:nvPicPr>
        <p:blipFill>
          <a:blip/>
          <a:stretch>
            <a:fillRect/>
          </a:stretch>
        </p:blipFill>
        <p:spPr>
          <a:xfrm>
            <a:off x="3790419" y="2889143"/>
            <a:ext cx="1623557" cy="1475961"/>
          </a:xfrm>
          <a:prstGeom prst="rect">
            <a:avLst/>
          </a:prstGeom>
        </p:spPr>
      </p:pic>
    </p:spTree>
    <p:custDataLst>
      <p:tags r:id="rId1"/>
    </p:custDataLst>
    <p:extLst>
      <p:ext uri="{BB962C8B-B14F-4D97-AF65-F5344CB8AC3E}">
        <p14:creationId xmlns:p14="http://schemas.microsoft.com/office/powerpoint/2010/main" val="618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a:latin typeface="Comic Sans MS" panose="030F0702030302020204" pitchFamily="66" charset="0"/>
                <a:ea typeface="Sassoon Infant Rg" panose="02000503030000020003" pitchFamily="2" charset="0"/>
              </a:rPr>
              <a:t>Digraphs</a:t>
            </a:r>
            <a:br>
              <a:rPr lang="en-GB" altLang="en-US" dirty="0">
                <a:latin typeface="Comic Sans MS" panose="030F0702030302020204" pitchFamily="66" charset="0"/>
                <a:ea typeface="Sassoon Infant Rg" panose="02000503030000020003" pitchFamily="2" charset="0"/>
              </a:rPr>
            </a:br>
            <a:r>
              <a:rPr lang="en-GB" altLang="en-US" dirty="0">
                <a:latin typeface="Comic Sans MS" panose="030F0702030302020204" pitchFamily="66" charset="0"/>
                <a:ea typeface="Sassoon Infant Rg" panose="02000503030000020003" pitchFamily="2" charset="0"/>
              </a:rPr>
              <a:t>(two letters that make one sound)</a:t>
            </a:r>
            <a:br>
              <a:rPr lang="en-GB" altLang="en-US"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endParaRPr lang="en-GB" dirty="0"/>
          </a:p>
          <a:p>
            <a:endParaRPr lang="en-GB" dirty="0"/>
          </a:p>
        </p:txBody>
      </p:sp>
      <p:pic>
        <p:nvPicPr>
          <p:cNvPr id="4" name="Picture 3">
            <a:extLst>
              <a:ext uri="{FF2B5EF4-FFF2-40B4-BE49-F238E27FC236}">
                <a16:creationId xmlns:a16="http://schemas.microsoft.com/office/drawing/2014/main" id="{19A0E043-62A6-4C98-B250-43ED4D5E2669}"/>
              </a:ext>
            </a:extLst>
          </p:cNvPr>
          <p:cNvPicPr>
            <a:picLocks noChangeAspect="1"/>
          </p:cNvPicPr>
          <p:nvPr/>
        </p:nvPicPr>
        <p:blipFill>
          <a:blip/>
          <a:stretch>
            <a:fillRect/>
          </a:stretch>
        </p:blipFill>
        <p:spPr>
          <a:xfrm>
            <a:off x="1187622" y="2140891"/>
            <a:ext cx="6768752" cy="3384376"/>
          </a:xfrm>
          <a:prstGeom prst="rect">
            <a:avLst/>
          </a:prstGeom>
          <a:ln>
            <a:solidFill>
              <a:schemeClr val="accent1"/>
            </a:solidFill>
          </a:ln>
        </p:spPr>
      </p:pic>
      <p:pic>
        <p:nvPicPr>
          <p:cNvPr id="5" name="Picture 4">
            <a:extLst>
              <a:ext uri="{FF2B5EF4-FFF2-40B4-BE49-F238E27FC236}">
                <a16:creationId xmlns:a16="http://schemas.microsoft.com/office/drawing/2014/main" id="{A97EBE8A-155C-4249-AF70-D61EB65C58D2}"/>
              </a:ext>
            </a:extLst>
          </p:cNvPr>
          <p:cNvPicPr>
            <a:picLocks noChangeAspect="1"/>
          </p:cNvPicPr>
          <p:nvPr/>
        </p:nvPicPr>
        <p:blipFill>
          <a:blip r:embed="rId3"/>
          <a:stretch>
            <a:fillRect/>
          </a:stretch>
        </p:blipFill>
        <p:spPr>
          <a:xfrm>
            <a:off x="1187622" y="2130696"/>
            <a:ext cx="6768752" cy="3384376"/>
          </a:xfrm>
          <a:prstGeom prst="rect">
            <a:avLst/>
          </a:prstGeom>
          <a:ln>
            <a:solidFill>
              <a:schemeClr val="accent1"/>
            </a:solidFill>
          </a:ln>
        </p:spPr>
      </p:pic>
    </p:spTree>
    <p:custDataLst>
      <p:tags r:id="rId1"/>
    </p:custDataLst>
    <p:extLst>
      <p:ext uri="{BB962C8B-B14F-4D97-AF65-F5344CB8AC3E}">
        <p14:creationId xmlns:p14="http://schemas.microsoft.com/office/powerpoint/2010/main" val="380606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ea typeface="Sassoon Infant Rg" panose="02000503030000020003" pitchFamily="2" charset="0"/>
              </a:rPr>
              <a:t>1. Learning the phonemes (letter sounds)</a:t>
            </a:r>
          </a:p>
        </p:txBody>
      </p:sp>
      <p:sp>
        <p:nvSpPr>
          <p:cNvPr id="3" name="Content Placeholder 2"/>
          <p:cNvSpPr>
            <a:spLocks noGrp="1"/>
          </p:cNvSpPr>
          <p:nvPr>
            <p:ph idx="1"/>
          </p:nvPr>
        </p:nvSpPr>
        <p:spPr/>
        <p:txBody>
          <a:bodyPr>
            <a:normAutofit fontScale="25000" lnSpcReduction="20000"/>
          </a:bodyPr>
          <a:lstStyle/>
          <a:p>
            <a:pPr marL="0" indent="0">
              <a:buNone/>
            </a:pPr>
            <a:endParaRPr lang="en-GB" sz="8000" dirty="0">
              <a:latin typeface="Comic Sans MS" pitchFamily="66" charset="0"/>
              <a:ea typeface="Sassoon Infant Rg" panose="02000503030000020003" pitchFamily="2" charset="0"/>
            </a:endParaRPr>
          </a:p>
          <a:p>
            <a:pPr marL="0" indent="0">
              <a:buNone/>
            </a:pPr>
            <a:endParaRPr lang="en-GB" sz="8000" dirty="0">
              <a:latin typeface="Comic Sans MS" pitchFamily="66" charset="0"/>
              <a:ea typeface="Sassoon Infant Rg" panose="02000503030000020003" pitchFamily="2" charset="0"/>
            </a:endParaRPr>
          </a:p>
          <a:p>
            <a:pPr marL="0" indent="0">
              <a:buNone/>
            </a:pPr>
            <a:r>
              <a:rPr lang="en-GB" sz="8000" dirty="0">
                <a:latin typeface="Comic Sans MS" pitchFamily="66" charset="0"/>
                <a:ea typeface="Sassoon Infant Rg" panose="02000503030000020003" pitchFamily="2" charset="0"/>
              </a:rPr>
              <a:t>We begin at Phase 2. The phonemes are taught in the following order. </a:t>
            </a:r>
          </a:p>
          <a:p>
            <a:pPr marL="0" indent="0">
              <a:buNone/>
            </a:pPr>
            <a:r>
              <a:rPr lang="en-GB" sz="8000" dirty="0">
                <a:latin typeface="Comic Sans MS" pitchFamily="66" charset="0"/>
                <a:ea typeface="Sassoon Infant Rg" panose="02000503030000020003" pitchFamily="2" charset="0"/>
              </a:rPr>
              <a:t>Letter progression (one set per week)</a:t>
            </a:r>
          </a:p>
          <a:p>
            <a:pPr marL="0" indent="0">
              <a:buNone/>
            </a:pPr>
            <a:r>
              <a:rPr lang="en-GB" sz="8000" dirty="0">
                <a:latin typeface="Comic Sans MS" pitchFamily="66" charset="0"/>
                <a:ea typeface="Sassoon Infant Rg" panose="02000503030000020003" pitchFamily="2" charset="0"/>
              </a:rPr>
              <a:t>Set 1: s a t p</a:t>
            </a:r>
          </a:p>
          <a:p>
            <a:pPr marL="0" indent="0">
              <a:buNone/>
            </a:pPr>
            <a:r>
              <a:rPr lang="en-GB" sz="8000" dirty="0">
                <a:latin typeface="Comic Sans MS" pitchFamily="66" charset="0"/>
                <a:ea typeface="Sassoon Infant Rg" panose="02000503030000020003" pitchFamily="2" charset="0"/>
              </a:rPr>
              <a:t>Set 2: </a:t>
            </a:r>
            <a:r>
              <a:rPr lang="en-GB" sz="8000" dirty="0" err="1">
                <a:latin typeface="Comic Sans MS" pitchFamily="66" charset="0"/>
                <a:ea typeface="Sassoon Infant Rg" panose="02000503030000020003" pitchFamily="2" charset="0"/>
              </a:rPr>
              <a:t>i</a:t>
            </a:r>
            <a:r>
              <a:rPr lang="en-GB" sz="8000" dirty="0">
                <a:latin typeface="Comic Sans MS" pitchFamily="66" charset="0"/>
                <a:ea typeface="Sassoon Infant Rg" panose="02000503030000020003" pitchFamily="2" charset="0"/>
              </a:rPr>
              <a:t> n m d</a:t>
            </a:r>
          </a:p>
          <a:p>
            <a:pPr marL="0" indent="0">
              <a:buNone/>
            </a:pPr>
            <a:r>
              <a:rPr lang="en-GB" sz="8000" dirty="0">
                <a:latin typeface="Comic Sans MS" pitchFamily="66" charset="0"/>
                <a:ea typeface="Sassoon Infant Rg" panose="02000503030000020003" pitchFamily="2" charset="0"/>
              </a:rPr>
              <a:t>Set 3: g o c k</a:t>
            </a:r>
          </a:p>
          <a:p>
            <a:pPr marL="0" indent="0">
              <a:buNone/>
            </a:pPr>
            <a:r>
              <a:rPr lang="en-GB" sz="8000" dirty="0">
                <a:latin typeface="Comic Sans MS" pitchFamily="66" charset="0"/>
                <a:ea typeface="Sassoon Infant Rg" panose="02000503030000020003" pitchFamily="2" charset="0"/>
              </a:rPr>
              <a:t>Set 4: </a:t>
            </a:r>
            <a:r>
              <a:rPr lang="en-GB" sz="8000" dirty="0" err="1">
                <a:latin typeface="Comic Sans MS" pitchFamily="66" charset="0"/>
                <a:ea typeface="Sassoon Infant Rg" panose="02000503030000020003" pitchFamily="2" charset="0"/>
              </a:rPr>
              <a:t>ck</a:t>
            </a:r>
            <a:r>
              <a:rPr lang="en-GB" sz="8000" dirty="0">
                <a:latin typeface="Comic Sans MS" pitchFamily="66" charset="0"/>
                <a:ea typeface="Sassoon Infant Rg" panose="02000503030000020003" pitchFamily="2" charset="0"/>
              </a:rPr>
              <a:t> e u r</a:t>
            </a:r>
          </a:p>
          <a:p>
            <a:pPr marL="0" indent="0">
              <a:buNone/>
            </a:pPr>
            <a:r>
              <a:rPr lang="en-GB" sz="8000" dirty="0">
                <a:latin typeface="Comic Sans MS" pitchFamily="66" charset="0"/>
                <a:ea typeface="Sassoon Infant Rg" panose="02000503030000020003" pitchFamily="2" charset="0"/>
              </a:rPr>
              <a:t>Set 5: ss, h b f, ff l, </a:t>
            </a:r>
            <a:r>
              <a:rPr lang="en-GB" sz="8000" dirty="0" err="1">
                <a:latin typeface="Comic Sans MS" pitchFamily="66" charset="0"/>
                <a:ea typeface="Sassoon Infant Rg" panose="02000503030000020003" pitchFamily="2" charset="0"/>
              </a:rPr>
              <a:t>ll</a:t>
            </a:r>
            <a:r>
              <a:rPr lang="en-GB" sz="8000" dirty="0">
                <a:latin typeface="Comic Sans MS" pitchFamily="66" charset="0"/>
                <a:ea typeface="Sassoon Infant Rg" panose="02000503030000020003" pitchFamily="2" charset="0"/>
              </a:rPr>
              <a:t> </a:t>
            </a:r>
          </a:p>
          <a:p>
            <a:pPr marL="0" indent="0">
              <a:buNone/>
            </a:pPr>
            <a:endParaRPr lang="en-GB" sz="8000" dirty="0">
              <a:latin typeface="Comic Sans MS" pitchFamily="66" charset="0"/>
              <a:ea typeface="Sassoon Infant Rg" panose="02000503030000020003" pitchFamily="2" charset="0"/>
            </a:endParaRPr>
          </a:p>
          <a:p>
            <a:pPr marL="0" indent="0">
              <a:buNone/>
            </a:pPr>
            <a:endParaRPr lang="en-GB" sz="2400" dirty="0">
              <a:latin typeface="Sassoon Infant Rg" panose="02000503030000020003" pitchFamily="2" charset="0"/>
              <a:ea typeface="Sassoon Infant Rg" panose="02000503030000020003" pitchFamily="2" charset="0"/>
            </a:endParaRPr>
          </a:p>
          <a:p>
            <a:pPr marL="0" indent="0">
              <a:buNone/>
            </a:pPr>
            <a:r>
              <a:rPr lang="en-GB" sz="2400" dirty="0">
                <a:latin typeface="Sassoon Infant Rg" panose="02000503030000020003" pitchFamily="2" charset="0"/>
                <a:ea typeface="Sassoon Infant Rg" panose="02000503030000020003" pitchFamily="2" charset="0"/>
              </a:rPr>
              <a:t> </a:t>
            </a:r>
          </a:p>
        </p:txBody>
      </p:sp>
    </p:spTree>
    <p:custDataLst>
      <p:tags r:id="rId1"/>
    </p:custDataLst>
    <p:extLst>
      <p:ext uri="{BB962C8B-B14F-4D97-AF65-F5344CB8AC3E}">
        <p14:creationId xmlns:p14="http://schemas.microsoft.com/office/powerpoint/2010/main" val="86233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Phase 2</a:t>
            </a:r>
          </a:p>
        </p:txBody>
      </p:sp>
      <p:sp>
        <p:nvSpPr>
          <p:cNvPr id="3" name="Content Placeholder 2"/>
          <p:cNvSpPr>
            <a:spLocks noGrp="1"/>
          </p:cNvSpPr>
          <p:nvPr>
            <p:ph idx="1"/>
          </p:nvPr>
        </p:nvSpPr>
        <p:spPr>
          <a:xfrm>
            <a:off x="1009443" y="1340769"/>
            <a:ext cx="7125112" cy="5256584"/>
          </a:xfrm>
        </p:spPr>
        <p:txBody>
          <a:bodyPr>
            <a:normAutofit fontScale="92500" lnSpcReduction="20000"/>
          </a:bodyPr>
          <a:lstStyle/>
          <a:p>
            <a:r>
              <a:rPr lang="en-GB" sz="2400" dirty="0">
                <a:latin typeface="Comic Sans MS" panose="030F0702030302020204" pitchFamily="66" charset="0"/>
                <a:ea typeface="Sassoon Infant Rg" panose="02000503030000020003" pitchFamily="2" charset="0"/>
              </a:rPr>
              <a:t>The purpose of this phase is to teach at least 19 letters, and move children on from oral blending and segmentation to blending and segmenting with letters. </a:t>
            </a:r>
          </a:p>
          <a:p>
            <a:pPr marL="0" indent="0">
              <a:buNone/>
            </a:pPr>
            <a:endParaRPr lang="en-GB" sz="2400" dirty="0">
              <a:latin typeface="Comic Sans MS" panose="030F0702030302020204" pitchFamily="66" charset="0"/>
              <a:ea typeface="Sassoon Infant Rg" panose="02000503030000020003" pitchFamily="2" charset="0"/>
            </a:endParaRPr>
          </a:p>
          <a:p>
            <a:r>
              <a:rPr lang="en-GB" sz="2400" dirty="0">
                <a:latin typeface="Comic Sans MS" panose="030F0702030302020204" pitchFamily="66" charset="0"/>
                <a:ea typeface="Sassoon Infant Rg" panose="02000503030000020003" pitchFamily="2" charset="0"/>
              </a:rPr>
              <a:t>By the end of the phase many children should be able to read some VC and CVC words and to spell them either using magnetic letters or by writing the letters on paper or on whiteboards. </a:t>
            </a:r>
          </a:p>
          <a:p>
            <a:endParaRPr lang="en-GB" sz="2400" dirty="0">
              <a:latin typeface="Comic Sans MS" panose="030F0702030302020204" pitchFamily="66" charset="0"/>
              <a:ea typeface="Sassoon Infant Rg" panose="02000503030000020003" pitchFamily="2" charset="0"/>
            </a:endParaRPr>
          </a:p>
          <a:p>
            <a:endParaRPr lang="en-GB" sz="2400" dirty="0">
              <a:latin typeface="Comic Sans MS" panose="030F0702030302020204" pitchFamily="66" charset="0"/>
              <a:ea typeface="Sassoon Infant Rg" panose="02000503030000020003" pitchFamily="2" charset="0"/>
            </a:endParaRPr>
          </a:p>
          <a:p>
            <a:r>
              <a:rPr lang="en-GB" sz="2400" dirty="0">
                <a:latin typeface="Comic Sans MS" panose="030F0702030302020204" pitchFamily="66" charset="0"/>
                <a:ea typeface="Sassoon Infant Rg" panose="02000503030000020003" pitchFamily="2" charset="0"/>
              </a:rPr>
              <a:t>During the phase they will be introduced to reading simple captions. They will also learn to read some harder to read words </a:t>
            </a:r>
            <a:r>
              <a:rPr lang="en-GB" sz="2400" dirty="0" err="1">
                <a:latin typeface="Comic Sans MS" panose="030F0702030302020204" pitchFamily="66" charset="0"/>
                <a:ea typeface="Sassoon Infant Rg" panose="02000503030000020003" pitchFamily="2" charset="0"/>
              </a:rPr>
              <a:t>words</a:t>
            </a:r>
            <a:r>
              <a:rPr lang="en-GB" sz="2400" dirty="0">
                <a:latin typeface="Comic Sans MS" panose="030F0702030302020204" pitchFamily="66" charset="0"/>
                <a:ea typeface="Sassoon Infant Rg" panose="02000503030000020003" pitchFamily="2" charset="0"/>
              </a:rPr>
              <a:t>: the, of, no, is</a:t>
            </a:r>
          </a:p>
          <a:p>
            <a:endParaRPr lang="en-GB" dirty="0"/>
          </a:p>
        </p:txBody>
      </p:sp>
    </p:spTree>
    <p:custDataLst>
      <p:tags r:id="rId1"/>
    </p:custDataLst>
    <p:extLst>
      <p:ext uri="{BB962C8B-B14F-4D97-AF65-F5344CB8AC3E}">
        <p14:creationId xmlns:p14="http://schemas.microsoft.com/office/powerpoint/2010/main" val="82404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Phase 3</a:t>
            </a:r>
          </a:p>
        </p:txBody>
      </p:sp>
      <p:sp>
        <p:nvSpPr>
          <p:cNvPr id="3" name="Content Placeholder 2"/>
          <p:cNvSpPr>
            <a:spLocks noGrp="1"/>
          </p:cNvSpPr>
          <p:nvPr>
            <p:ph idx="1"/>
          </p:nvPr>
        </p:nvSpPr>
        <p:spPr/>
        <p:txBody>
          <a:bodyPr>
            <a:normAutofit fontScale="55000" lnSpcReduction="20000"/>
          </a:bodyPr>
          <a:lstStyle/>
          <a:p>
            <a:pPr marL="0" indent="0">
              <a:buNone/>
            </a:pPr>
            <a:r>
              <a:rPr lang="pl-PL" sz="4000" dirty="0">
                <a:latin typeface="Comic Sans MS" panose="030F0702030302020204" pitchFamily="66" charset="0"/>
                <a:ea typeface="Sassoon Infant Rg" panose="02000503030000020003" pitchFamily="2" charset="0"/>
              </a:rPr>
              <a:t>Set </a:t>
            </a:r>
            <a:r>
              <a:rPr lang="en-GB" sz="4000" dirty="0">
                <a:latin typeface="Comic Sans MS" panose="030F0702030302020204" pitchFamily="66" charset="0"/>
                <a:ea typeface="Sassoon Infant Rg" panose="02000503030000020003" pitchFamily="2" charset="0"/>
              </a:rPr>
              <a:t>6</a:t>
            </a:r>
            <a:r>
              <a:rPr lang="pl-PL" sz="4000" dirty="0">
                <a:latin typeface="Comic Sans MS" panose="030F0702030302020204" pitchFamily="66" charset="0"/>
                <a:ea typeface="Sassoon Infant Rg" panose="02000503030000020003" pitchFamily="2" charset="0"/>
              </a:rPr>
              <a:t>: j v w x*</a:t>
            </a:r>
          </a:p>
          <a:p>
            <a:pPr marL="0" indent="0">
              <a:buNone/>
            </a:pPr>
            <a:r>
              <a:rPr lang="pl-PL" sz="4000" dirty="0">
                <a:latin typeface="Comic Sans MS" panose="030F0702030302020204" pitchFamily="66" charset="0"/>
                <a:ea typeface="Sassoon Infant Rg" panose="02000503030000020003" pitchFamily="2" charset="0"/>
              </a:rPr>
              <a:t>Set </a:t>
            </a:r>
            <a:r>
              <a:rPr lang="en-GB" sz="4000" dirty="0">
                <a:latin typeface="Comic Sans MS" panose="030F0702030302020204" pitchFamily="66" charset="0"/>
                <a:ea typeface="Sassoon Infant Rg" panose="02000503030000020003" pitchFamily="2" charset="0"/>
              </a:rPr>
              <a:t>7</a:t>
            </a:r>
            <a:r>
              <a:rPr lang="pl-PL" sz="4000" dirty="0">
                <a:latin typeface="Comic Sans MS" panose="030F0702030302020204" pitchFamily="66" charset="0"/>
                <a:ea typeface="Sassoon Infant Rg" panose="02000503030000020003" pitchFamily="2" charset="0"/>
              </a:rPr>
              <a:t>: y z, zz qu*</a:t>
            </a:r>
            <a:endParaRPr lang="en-GB" sz="4000" dirty="0">
              <a:latin typeface="Comic Sans MS" panose="030F0702030302020204" pitchFamily="66" charset="0"/>
              <a:ea typeface="Sassoon Infant Rg" panose="02000503030000020003" pitchFamily="2" charset="0"/>
            </a:endParaRPr>
          </a:p>
          <a:p>
            <a:pPr marL="0" indent="0">
              <a:buNone/>
            </a:pPr>
            <a:endParaRPr lang="en-GB" sz="4000" dirty="0">
              <a:latin typeface="Comic Sans MS" panose="030F0702030302020204" pitchFamily="66" charset="0"/>
              <a:ea typeface="Sassoon Infant Rg" panose="02000503030000020003" pitchFamily="2" charset="0"/>
            </a:endParaRPr>
          </a:p>
          <a:p>
            <a:pPr marL="0" indent="0" algn="ctr">
              <a:buNone/>
            </a:pPr>
            <a:r>
              <a:rPr lang="en-GB" sz="4000" dirty="0">
                <a:latin typeface="Comic Sans MS" panose="030F0702030302020204" pitchFamily="66" charset="0"/>
                <a:ea typeface="Sassoon Infant Rg" panose="02000503030000020003" pitchFamily="2" charset="0"/>
              </a:rPr>
              <a:t>Consonant digraphs</a:t>
            </a:r>
          </a:p>
          <a:p>
            <a:pPr marL="0" indent="0" algn="ctr">
              <a:buNone/>
            </a:pPr>
            <a:r>
              <a:rPr lang="en-GB" sz="4000" dirty="0" err="1">
                <a:latin typeface="Comic Sans MS" panose="030F0702030302020204" pitchFamily="66" charset="0"/>
                <a:ea typeface="Sassoon Infant Rg" panose="02000503030000020003" pitchFamily="2" charset="0"/>
              </a:rPr>
              <a:t>ch</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sh</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th</a:t>
            </a:r>
            <a:r>
              <a:rPr lang="en-GB" sz="4000" dirty="0">
                <a:latin typeface="Comic Sans MS" panose="030F0702030302020204" pitchFamily="66" charset="0"/>
                <a:ea typeface="Sassoon Infant Rg" panose="02000503030000020003" pitchFamily="2" charset="0"/>
              </a:rPr>
              <a:t>    ng    </a:t>
            </a:r>
            <a:r>
              <a:rPr lang="en-GB" sz="4000" dirty="0" err="1">
                <a:latin typeface="Comic Sans MS" panose="030F0702030302020204" pitchFamily="66" charset="0"/>
                <a:ea typeface="Sassoon Infant Rg" panose="02000503030000020003" pitchFamily="2" charset="0"/>
              </a:rPr>
              <a:t>nk</a:t>
            </a:r>
            <a:endParaRPr lang="en-GB" sz="4000" dirty="0">
              <a:latin typeface="Comic Sans MS" panose="030F0702030302020204" pitchFamily="66" charset="0"/>
              <a:ea typeface="Sassoon Infant Rg" panose="02000503030000020003" pitchFamily="2" charset="0"/>
            </a:endParaRPr>
          </a:p>
          <a:p>
            <a:pPr marL="0" indent="0" algn="ctr">
              <a:buNone/>
            </a:pPr>
            <a:endParaRPr lang="en-GB" sz="4000" dirty="0">
              <a:latin typeface="Comic Sans MS" panose="030F0702030302020204" pitchFamily="66" charset="0"/>
              <a:ea typeface="Sassoon Infant Rg" panose="02000503030000020003" pitchFamily="2" charset="0"/>
            </a:endParaRPr>
          </a:p>
          <a:p>
            <a:pPr marL="0" indent="0" algn="ctr">
              <a:buNone/>
            </a:pPr>
            <a:r>
              <a:rPr lang="en-GB" sz="4000" dirty="0">
                <a:latin typeface="Comic Sans MS" panose="030F0702030302020204" pitchFamily="66" charset="0"/>
                <a:ea typeface="Sassoon Infant Rg" panose="02000503030000020003" pitchFamily="2" charset="0"/>
              </a:rPr>
              <a:t>Vowel digraphs</a:t>
            </a:r>
          </a:p>
          <a:p>
            <a:pPr marL="0" indent="0" algn="ctr">
              <a:buNone/>
            </a:pPr>
            <a:r>
              <a:rPr lang="en-GB" sz="4000" dirty="0" err="1">
                <a:latin typeface="Comic Sans MS" panose="030F0702030302020204" pitchFamily="66" charset="0"/>
                <a:ea typeface="Sassoon Infant Rg" panose="02000503030000020003" pitchFamily="2" charset="0"/>
              </a:rPr>
              <a:t>ai</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ee</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igh</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oa</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oo</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ar</a:t>
            </a:r>
            <a:r>
              <a:rPr lang="en-GB" sz="4000" dirty="0">
                <a:latin typeface="Comic Sans MS" panose="030F0702030302020204" pitchFamily="66" charset="0"/>
                <a:ea typeface="Sassoon Infant Rg" panose="02000503030000020003" pitchFamily="2" charset="0"/>
              </a:rPr>
              <a:t>  or   </a:t>
            </a:r>
            <a:r>
              <a:rPr lang="en-GB" sz="4000" dirty="0" err="1">
                <a:latin typeface="Comic Sans MS" panose="030F0702030302020204" pitchFamily="66" charset="0"/>
                <a:ea typeface="Sassoon Infant Rg" panose="02000503030000020003" pitchFamily="2" charset="0"/>
              </a:rPr>
              <a:t>ur</a:t>
            </a:r>
            <a:r>
              <a:rPr lang="en-GB" sz="4000" dirty="0">
                <a:latin typeface="Comic Sans MS" panose="030F0702030302020204" pitchFamily="66" charset="0"/>
                <a:ea typeface="Sassoon Infant Rg" panose="02000503030000020003" pitchFamily="2" charset="0"/>
              </a:rPr>
              <a:t>   oi   ear   </a:t>
            </a:r>
          </a:p>
          <a:p>
            <a:pPr marL="0" indent="0" algn="ctr">
              <a:buNone/>
            </a:pPr>
            <a:r>
              <a:rPr lang="en-GB" sz="4000" dirty="0">
                <a:latin typeface="Comic Sans MS" panose="030F0702030302020204" pitchFamily="66" charset="0"/>
                <a:ea typeface="Sassoon Infant Rg" panose="02000503030000020003" pitchFamily="2" charset="0"/>
              </a:rPr>
              <a:t>air   </a:t>
            </a:r>
            <a:r>
              <a:rPr lang="en-GB" sz="4000" dirty="0" err="1">
                <a:latin typeface="Comic Sans MS" panose="030F0702030302020204" pitchFamily="66" charset="0"/>
                <a:ea typeface="Sassoon Infant Rg" panose="02000503030000020003" pitchFamily="2" charset="0"/>
              </a:rPr>
              <a:t>ure</a:t>
            </a:r>
            <a:r>
              <a:rPr lang="en-GB" sz="4000" dirty="0">
                <a:latin typeface="Comic Sans MS" panose="030F0702030302020204" pitchFamily="66" charset="0"/>
                <a:ea typeface="Sassoon Infant Rg" panose="02000503030000020003" pitchFamily="2" charset="0"/>
              </a:rPr>
              <a:t>  </a:t>
            </a:r>
            <a:r>
              <a:rPr lang="en-GB" sz="4000" dirty="0" err="1">
                <a:latin typeface="Comic Sans MS" panose="030F0702030302020204" pitchFamily="66" charset="0"/>
                <a:ea typeface="Sassoon Infant Rg" panose="02000503030000020003" pitchFamily="2" charset="0"/>
              </a:rPr>
              <a:t>er</a:t>
            </a:r>
            <a:endParaRPr lang="en-GB" sz="4000" dirty="0">
              <a:latin typeface="Comic Sans MS" panose="030F0702030302020204" pitchFamily="66" charset="0"/>
              <a:ea typeface="Sassoon Infant Rg" panose="02000503030000020003" pitchFamily="2" charset="0"/>
            </a:endParaRPr>
          </a:p>
          <a:p>
            <a:pPr marL="0" indent="0">
              <a:buNone/>
            </a:pPr>
            <a:endParaRPr lang="en-GB" sz="4000" dirty="0">
              <a:latin typeface="Sassoon Infant Rg" panose="02000503030000020003" pitchFamily="2" charset="0"/>
              <a:ea typeface="Sassoon Infant Rg" panose="02000503030000020003" pitchFamily="2" charset="0"/>
            </a:endParaRPr>
          </a:p>
          <a:p>
            <a:pPr marL="0" indent="0">
              <a:buNone/>
            </a:pPr>
            <a:endParaRPr lang="en-GB" sz="4000" dirty="0">
              <a:latin typeface="Sassoon Infant Rg" panose="02000503030000020003" pitchFamily="2" charset="0"/>
              <a:ea typeface="Sassoon Infant Rg" panose="02000503030000020003" pitchFamily="2" charset="0"/>
            </a:endParaRPr>
          </a:p>
        </p:txBody>
      </p:sp>
    </p:spTree>
    <p:custDataLst>
      <p:tags r:id="rId1"/>
    </p:custDataLst>
    <p:extLst>
      <p:ext uri="{BB962C8B-B14F-4D97-AF65-F5344CB8AC3E}">
        <p14:creationId xmlns:p14="http://schemas.microsoft.com/office/powerpoint/2010/main" val="347673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ea typeface="Sassoon Infant Rg" panose="02000503030000020003" pitchFamily="2" charset="0"/>
              </a:rPr>
              <a:t>2. Letter formation</a:t>
            </a:r>
          </a:p>
        </p:txBody>
      </p:sp>
      <p:sp>
        <p:nvSpPr>
          <p:cNvPr id="3" name="Content Placeholder 2"/>
          <p:cNvSpPr>
            <a:spLocks noGrp="1"/>
          </p:cNvSpPr>
          <p:nvPr>
            <p:ph idx="1"/>
          </p:nvPr>
        </p:nvSpPr>
        <p:spPr/>
        <p:txBody>
          <a:bodyPr/>
          <a:lstStyle/>
          <a:p>
            <a:pPr marL="0" indent="0">
              <a:buNone/>
            </a:pPr>
            <a:r>
              <a:rPr lang="en-GB" sz="2000" dirty="0">
                <a:latin typeface="Comic Sans MS" panose="030F0702030302020204" pitchFamily="66" charset="0"/>
                <a:ea typeface="Sassoon Infant Rg" panose="02000503030000020003" pitchFamily="2" charset="0"/>
              </a:rPr>
              <a:t>As we teach each phoneme we will teach the correct letter formation. We use lots of visual resources and kinaesthetic activities. We will be introducing a physical session where we will practise letter formation and set up lots of activities to develop fine and gross motor skills.</a:t>
            </a:r>
          </a:p>
          <a:p>
            <a:pPr marL="0" indent="0">
              <a:buNone/>
            </a:pPr>
            <a:endParaRPr lang="en-GB" sz="2800" dirty="0">
              <a:latin typeface="Sassoon Infant Rg" panose="02000503030000020003" pitchFamily="2" charset="0"/>
              <a:ea typeface="Sassoon Infant Rg" panose="02000503030000020003" pitchFamily="2" charset="0"/>
            </a:endParaRPr>
          </a:p>
          <a:p>
            <a:pPr marL="0" indent="0">
              <a:buNone/>
            </a:pPr>
            <a:endParaRPr lang="en-GB" sz="2800" dirty="0">
              <a:latin typeface="Sassoon Infant Rg" panose="02000503030000020003" pitchFamily="2" charset="0"/>
              <a:ea typeface="Sassoon Infant Rg" panose="02000503030000020003" pitchFamily="2" charset="0"/>
            </a:endParaRPr>
          </a:p>
          <a:p>
            <a:pPr marL="0" indent="0">
              <a:buNone/>
            </a:pPr>
            <a:endParaRPr lang="en-GB" sz="2800" dirty="0">
              <a:latin typeface="Sassoon Infant Rg" panose="02000503030000020003" pitchFamily="2" charset="0"/>
              <a:ea typeface="Sassoon Infant Rg" panose="02000503030000020003" pitchFamily="2" charset="0"/>
            </a:endParaRPr>
          </a:p>
          <a:p>
            <a:pPr marL="0" indent="0">
              <a:buNone/>
            </a:pPr>
            <a:endParaRPr lang="en-GB" dirty="0"/>
          </a:p>
        </p:txBody>
      </p:sp>
      <p:pic>
        <p:nvPicPr>
          <p:cNvPr id="1024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15616" y="4077072"/>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43250" y="436510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00192" y="424127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AD2FFE2A-D4EC-4E7A-B218-00C7FAA5C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9" y="410957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8E87E7CF-7D39-47CA-BDC9-458245E3E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929" y="437376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C45DCD0D-B911-4A7D-B3C2-AD4C0D50C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423861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3281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ea typeface="Sassoon Infant Rg" panose="02000503030000020003" pitchFamily="2" charset="0"/>
              </a:rPr>
              <a:t>Tripod grip</a:t>
            </a:r>
            <a:br>
              <a:rPr lang="en-GB" dirty="0">
                <a:latin typeface="Comic Sans MS" panose="030F0702030302020204" pitchFamily="66" charset="0"/>
                <a:ea typeface="Sassoon Infant Rg" panose="02000503030000020003" pitchFamily="2" charset="0"/>
              </a:rPr>
            </a:br>
            <a:br>
              <a:rPr lang="en-GB" dirty="0">
                <a:latin typeface="Comic Sans MS" panose="030F0702030302020204" pitchFamily="66" charset="0"/>
                <a:ea typeface="Sassoon Infant Rg" panose="02000503030000020003" pitchFamily="2" charset="0"/>
              </a:rPr>
            </a:br>
            <a:r>
              <a:rPr lang="en-GB" dirty="0">
                <a:latin typeface="Comic Sans MS" panose="030F0702030302020204" pitchFamily="66" charset="0"/>
                <a:ea typeface="Sassoon Infant Rg" panose="02000503030000020003" pitchFamily="2" charset="0"/>
              </a:rPr>
              <a:t>Establishing the correct pencil grip is essential. </a:t>
            </a:r>
          </a:p>
        </p:txBody>
      </p:sp>
      <p:pic>
        <p:nvPicPr>
          <p:cNvPr id="9218"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475656" y="2564904"/>
            <a:ext cx="2658086" cy="250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04048" y="2348880"/>
            <a:ext cx="26701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DE8985C6-FDDF-4DDA-A407-1F232C72E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70693"/>
            <a:ext cx="2658086" cy="250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FB73FD71-2C91-490B-8767-241874CCF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22" y="2348880"/>
            <a:ext cx="26701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344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9392"/>
            <a:ext cx="7125113" cy="924475"/>
          </a:xfrm>
        </p:spPr>
        <p:txBody>
          <a:bodyPr/>
          <a:lstStyle/>
          <a:p>
            <a:pPr algn="ctr"/>
            <a:r>
              <a:rPr lang="en-GB" b="1" dirty="0">
                <a:latin typeface="Comic Sans MS" panose="030F0702030302020204" pitchFamily="66" charset="0"/>
                <a:ea typeface="Sassoon Infant Rg" panose="02000503030000020003" pitchFamily="2" charset="0"/>
              </a:rPr>
              <a:t>Blending</a:t>
            </a:r>
          </a:p>
        </p:txBody>
      </p:sp>
      <p:sp>
        <p:nvSpPr>
          <p:cNvPr id="3" name="Content Placeholder 2"/>
          <p:cNvSpPr>
            <a:spLocks noGrp="1"/>
          </p:cNvSpPr>
          <p:nvPr>
            <p:ph idx="1"/>
          </p:nvPr>
        </p:nvSpPr>
        <p:spPr>
          <a:xfrm>
            <a:off x="755576" y="764704"/>
            <a:ext cx="7125112" cy="4051437"/>
          </a:xfrm>
        </p:spPr>
        <p:txBody>
          <a:bodyPr/>
          <a:lstStyle/>
          <a:p>
            <a:pPr marL="0" indent="0">
              <a:buNone/>
            </a:pPr>
            <a:r>
              <a:rPr lang="en-GB" sz="2800" dirty="0">
                <a:latin typeface="Comic Sans MS" panose="030F0702030302020204" pitchFamily="66" charset="0"/>
                <a:ea typeface="Sassoon Infant Rg" panose="02000503030000020003" pitchFamily="2" charset="0"/>
              </a:rPr>
              <a:t>Oral Blending</a:t>
            </a:r>
          </a:p>
          <a:p>
            <a:pPr marL="0" indent="0">
              <a:buNone/>
            </a:pPr>
            <a:r>
              <a:rPr lang="en-GB" sz="2800" dirty="0">
                <a:latin typeface="Comic Sans MS" panose="030F0702030302020204" pitchFamily="66" charset="0"/>
                <a:ea typeface="Sassoon Infant Rg" panose="02000503030000020003" pitchFamily="2" charset="0"/>
              </a:rPr>
              <a:t>Over the next few weeks we will be doing lots of oral blending activities and games. </a:t>
            </a:r>
          </a:p>
          <a:p>
            <a:pPr marL="0" indent="0">
              <a:buNone/>
            </a:pPr>
            <a:endParaRPr lang="en-GB" sz="2800" dirty="0">
              <a:latin typeface="Comic Sans MS" panose="030F0702030302020204" pitchFamily="66" charset="0"/>
              <a:ea typeface="Sassoon Infant Rg" panose="02000503030000020003" pitchFamily="2" charset="0"/>
            </a:endParaRPr>
          </a:p>
          <a:p>
            <a:pPr marL="0" indent="0">
              <a:buNone/>
            </a:pPr>
            <a:endParaRPr lang="en-GB" sz="2800" dirty="0">
              <a:latin typeface="Comic Sans MS" panose="030F0702030302020204" pitchFamily="66" charset="0"/>
              <a:ea typeface="Sassoon Infant Rg" panose="02000503030000020003" pitchFamily="2" charset="0"/>
            </a:endParaRPr>
          </a:p>
          <a:p>
            <a:pPr marL="0" indent="0">
              <a:buNone/>
            </a:pPr>
            <a:r>
              <a:rPr lang="en-GB" sz="2800" dirty="0">
                <a:latin typeface="Comic Sans MS" panose="030F0702030302020204" pitchFamily="66" charset="0"/>
                <a:ea typeface="Sassoon Infant Rg" panose="02000503030000020003" pitchFamily="2" charset="0"/>
              </a:rPr>
              <a:t>Blending for reading</a:t>
            </a:r>
          </a:p>
          <a:p>
            <a:pPr marL="0" indent="0">
              <a:buNone/>
            </a:pPr>
            <a:endParaRPr lang="en-GB" dirty="0"/>
          </a:p>
          <a:p>
            <a:pPr marL="0" indent="0">
              <a:buNone/>
            </a:pPr>
            <a:endParaRPr lang="en-GB" dirty="0"/>
          </a:p>
          <a:p>
            <a:pPr marL="0" indent="0">
              <a:buNone/>
            </a:pPr>
            <a:endParaRPr lang="en-GB" dirty="0"/>
          </a:p>
        </p:txBody>
      </p:sp>
      <p:pic>
        <p:nvPicPr>
          <p:cNvPr id="5" name="Online Media 4" title="Phonics: How to pronounce pure sounds | Oxford Owl">
            <a:hlinkClick r:id="" action="ppaction://media"/>
            <a:extLst>
              <a:ext uri="{FF2B5EF4-FFF2-40B4-BE49-F238E27FC236}">
                <a16:creationId xmlns:a16="http://schemas.microsoft.com/office/drawing/2014/main" id="{BA8637DB-7D57-4D72-8F21-4FDF7FD55CEC}"/>
              </a:ext>
            </a:extLst>
          </p:cNvPr>
          <p:cNvPicPr>
            <a:picLocks noRot="1" noChangeAspect="1"/>
          </p:cNvPicPr>
          <p:nvPr>
            <a:videoFile r:link="rId2"/>
          </p:nvPr>
        </p:nvPicPr>
        <p:blipFill>
          <a:blip r:embed="rId4"/>
          <a:stretch>
            <a:fillRect/>
          </a:stretch>
        </p:blipFill>
        <p:spPr>
          <a:xfrm>
            <a:off x="2843808" y="4005064"/>
            <a:ext cx="4572000" cy="2571750"/>
          </a:xfrm>
          <a:prstGeom prst="rect">
            <a:avLst/>
          </a:prstGeom>
        </p:spPr>
      </p:pic>
    </p:spTree>
    <p:custDataLst>
      <p:tags r:id="rId1"/>
    </p:custDataLst>
    <p:extLst>
      <p:ext uri="{BB962C8B-B14F-4D97-AF65-F5344CB8AC3E}">
        <p14:creationId xmlns:p14="http://schemas.microsoft.com/office/powerpoint/2010/main" val="197651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4. Segmentation for spelling</a:t>
            </a:r>
          </a:p>
        </p:txBody>
      </p:sp>
      <p:pic>
        <p:nvPicPr>
          <p:cNvPr id="15362" name="Picture 2"/>
          <p:cNvPicPr>
            <a:picLocks noGrp="1" noChangeAspect="1" noChangeArrowheads="1"/>
          </p:cNvPicPr>
          <p:nvPr>
            <p:ph idx="1"/>
          </p:nvPr>
        </p:nvPicPr>
        <p:blipFill>
          <a:blip>
            <a:extLst>
              <a:ext uri="{28A0092B-C50C-407E-A947-70E740481C1C}">
                <a14:useLocalDpi xmlns:a14="http://schemas.microsoft.com/office/drawing/2010/main" val="0"/>
              </a:ext>
            </a:extLst>
          </a:blip>
          <a:stretch>
            <a:fillRect/>
          </a:stretch>
        </p:blipFill>
        <p:spPr bwMode="auto">
          <a:xfrm>
            <a:off x="1691680" y="4437112"/>
            <a:ext cx="417646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72200" y="1556792"/>
            <a:ext cx="2088232" cy="42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cvc words on magnetic bo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a:stretch>
            <a:fillRect/>
          </a:stretch>
        </p:blipFill>
        <p:spPr>
          <a:xfrm>
            <a:off x="999045" y="1907553"/>
            <a:ext cx="3272061" cy="2169519"/>
          </a:xfrm>
          <a:prstGeom prst="rect">
            <a:avLst/>
          </a:prstGeom>
        </p:spPr>
      </p:pic>
      <p:pic>
        <p:nvPicPr>
          <p:cNvPr id="7" name="Picture 6">
            <a:extLst>
              <a:ext uri="{FF2B5EF4-FFF2-40B4-BE49-F238E27FC236}">
                <a16:creationId xmlns:a16="http://schemas.microsoft.com/office/drawing/2014/main" id="{668EE319-9AB8-452C-8447-FD101FDA27F0}"/>
              </a:ext>
            </a:extLst>
          </p:cNvPr>
          <p:cNvPicPr>
            <a:picLocks noChangeAspect="1"/>
          </p:cNvPicPr>
          <p:nvPr/>
        </p:nvPicPr>
        <p:blipFill>
          <a:blip r:embed="rId3"/>
          <a:stretch>
            <a:fillRect/>
          </a:stretch>
        </p:blipFill>
        <p:spPr>
          <a:xfrm>
            <a:off x="1009442" y="1922154"/>
            <a:ext cx="3272061" cy="2169519"/>
          </a:xfrm>
          <a:prstGeom prst="rect">
            <a:avLst/>
          </a:prstGeom>
        </p:spPr>
      </p:pic>
      <p:pic>
        <p:nvPicPr>
          <p:cNvPr id="8" name="Picture 3">
            <a:extLst>
              <a:ext uri="{FF2B5EF4-FFF2-40B4-BE49-F238E27FC236}">
                <a16:creationId xmlns:a16="http://schemas.microsoft.com/office/drawing/2014/main" id="{269D1FB7-3FB8-4938-9D0A-20356D3DC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616717"/>
            <a:ext cx="2088232" cy="42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80FF840-3DD1-4D1B-A64F-61AB459315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80" y="4461266"/>
            <a:ext cx="417646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720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Phonemes in phase 2</a:t>
            </a:r>
          </a:p>
        </p:txBody>
      </p:sp>
      <p:sp>
        <p:nvSpPr>
          <p:cNvPr id="5" name="AutoShape 2" descr="Image result for tricky wo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Content Placeholder 7">
            <a:extLst>
              <a:ext uri="{FF2B5EF4-FFF2-40B4-BE49-F238E27FC236}">
                <a16:creationId xmlns:a16="http://schemas.microsoft.com/office/drawing/2014/main" id="{958DDCB1-687D-49CF-B163-67FBC058A7BC}"/>
              </a:ext>
            </a:extLst>
          </p:cNvPr>
          <p:cNvPicPr>
            <a:picLocks noGrp="1" noChangeAspect="1"/>
          </p:cNvPicPr>
          <p:nvPr>
            <p:ph idx="1"/>
          </p:nvPr>
        </p:nvPicPr>
        <p:blipFill>
          <a:blip r:embed="rId3"/>
          <a:stretch>
            <a:fillRect/>
          </a:stretch>
        </p:blipFill>
        <p:spPr>
          <a:xfrm>
            <a:off x="3038258" y="2099405"/>
            <a:ext cx="3067479" cy="4052888"/>
          </a:xfrm>
          <a:prstGeom prst="rect">
            <a:avLst/>
          </a:prstGeom>
        </p:spPr>
      </p:pic>
    </p:spTree>
    <p:custDataLst>
      <p:tags r:id="rId1"/>
    </p:custDataLst>
    <p:extLst>
      <p:ext uri="{BB962C8B-B14F-4D97-AF65-F5344CB8AC3E}">
        <p14:creationId xmlns:p14="http://schemas.microsoft.com/office/powerpoint/2010/main" val="404642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Reading Books</a:t>
            </a:r>
            <a:br>
              <a:rPr lang="en-GB" b="1" dirty="0">
                <a:latin typeface="Sassoon Infant Rg" panose="02000503030000020003" pitchFamily="2" charset="0"/>
                <a:ea typeface="Sassoon Infant Rg" panose="02000503030000020003" pitchFamily="2" charset="0"/>
              </a:rPr>
            </a:br>
            <a:br>
              <a:rPr lang="en-GB" b="1" dirty="0">
                <a:latin typeface="Sassoon Infant Rg" panose="02000503030000020003" pitchFamily="2" charset="0"/>
                <a:ea typeface="Sassoon Infant Rg" panose="02000503030000020003" pitchFamily="2" charset="0"/>
              </a:rPr>
            </a:br>
            <a:endParaRPr lang="en-GB" b="1" dirty="0">
              <a:latin typeface="Sassoon Infant Rg" panose="02000503030000020003" pitchFamily="2" charset="0"/>
              <a:ea typeface="Sassoon Infant Rg" panose="02000503030000020003" pitchFamily="2" charset="0"/>
            </a:endParaRPr>
          </a:p>
        </p:txBody>
      </p:sp>
      <p:sp>
        <p:nvSpPr>
          <p:cNvPr id="3" name="Content Placeholder 2"/>
          <p:cNvSpPr>
            <a:spLocks noGrp="1"/>
          </p:cNvSpPr>
          <p:nvPr>
            <p:ph idx="1"/>
          </p:nvPr>
        </p:nvSpPr>
        <p:spPr>
          <a:xfrm>
            <a:off x="1009442" y="908720"/>
            <a:ext cx="7125112" cy="5949280"/>
          </a:xfrm>
        </p:spPr>
        <p:txBody>
          <a:bodyPr>
            <a:normAutofit fontScale="77500" lnSpcReduction="20000"/>
          </a:bodyPr>
          <a:lstStyle/>
          <a:p>
            <a:pPr marL="0" indent="0">
              <a:buNone/>
            </a:pPr>
            <a:endParaRPr lang="en-GB" sz="2400" b="1" dirty="0">
              <a:latin typeface="Comic Sans MS" panose="030F0702030302020204" pitchFamily="66" charset="0"/>
              <a:ea typeface="Sassoon Infant Rg" panose="02000503030000020003" pitchFamily="2" charset="0"/>
            </a:endParaRPr>
          </a:p>
          <a:p>
            <a:pPr marL="0" indent="0">
              <a:buNone/>
            </a:pPr>
            <a:endParaRPr lang="en-GB" sz="2400" b="1" dirty="0">
              <a:latin typeface="Comic Sans MS" panose="030F0702030302020204" pitchFamily="66" charset="0"/>
              <a:ea typeface="Sassoon Infant Rg" panose="02000503030000020003" pitchFamily="2" charset="0"/>
            </a:endParaRPr>
          </a:p>
          <a:p>
            <a:pPr marL="0" indent="0">
              <a:buNone/>
            </a:pPr>
            <a:r>
              <a:rPr lang="en-GB" sz="2800" b="1" dirty="0">
                <a:latin typeface="Comic Sans MS" panose="030F0702030302020204" pitchFamily="66" charset="0"/>
                <a:ea typeface="Sassoon Infant Rg" panose="02000503030000020003" pitchFamily="2" charset="0"/>
              </a:rPr>
              <a:t>We will be sending home reading books this week as we begin our phonics teaching.</a:t>
            </a:r>
          </a:p>
          <a:p>
            <a:pPr marL="0" indent="0">
              <a:buNone/>
            </a:pPr>
            <a:endParaRPr lang="en-GB" sz="2800" b="1" dirty="0">
              <a:latin typeface="Comic Sans MS" panose="030F0702030302020204" pitchFamily="66" charset="0"/>
              <a:ea typeface="Sassoon Infant Rg" panose="02000503030000020003" pitchFamily="2" charset="0"/>
            </a:endParaRPr>
          </a:p>
          <a:p>
            <a:pPr marL="0" indent="0">
              <a:buNone/>
            </a:pPr>
            <a:r>
              <a:rPr lang="en-GB" sz="2800" b="1" dirty="0">
                <a:latin typeface="Comic Sans MS" panose="030F0702030302020204" pitchFamily="66" charset="0"/>
                <a:ea typeface="Sassoon Infant Rg" panose="02000503030000020003" pitchFamily="2" charset="0"/>
              </a:rPr>
              <a:t>Your child will have a book with no words, please encourage them to tell the story in their own words using the pictures.  This develops imagination, story language and story structure.</a:t>
            </a:r>
          </a:p>
          <a:p>
            <a:pPr marL="0" indent="0">
              <a:buNone/>
            </a:pPr>
            <a:endParaRPr lang="en-GB" sz="2800" b="1" dirty="0">
              <a:latin typeface="Comic Sans MS" panose="030F0702030302020204" pitchFamily="66" charset="0"/>
              <a:ea typeface="Sassoon Infant Rg" panose="02000503030000020003" pitchFamily="2" charset="0"/>
            </a:endParaRPr>
          </a:p>
          <a:p>
            <a:pPr marL="0" indent="0">
              <a:buNone/>
            </a:pPr>
            <a:r>
              <a:rPr lang="en-GB" sz="2800" b="1" dirty="0">
                <a:latin typeface="Comic Sans MS" panose="030F0702030302020204" pitchFamily="66" charset="0"/>
                <a:ea typeface="Sassoon Infant Rg" panose="02000503030000020003" pitchFamily="2" charset="0"/>
              </a:rPr>
              <a:t>When your child has a book with words, please encourage them to decode </a:t>
            </a:r>
            <a:r>
              <a:rPr lang="en-GB" sz="2800" b="1" dirty="0" err="1">
                <a:latin typeface="Comic Sans MS" panose="030F0702030302020204" pitchFamily="66" charset="0"/>
                <a:ea typeface="Sassoon Infant Rg" panose="02000503030000020003" pitchFamily="2" charset="0"/>
              </a:rPr>
              <a:t>cvc</a:t>
            </a:r>
            <a:r>
              <a:rPr lang="en-GB" sz="2800" b="1" dirty="0">
                <a:latin typeface="Comic Sans MS" panose="030F0702030302020204" pitchFamily="66" charset="0"/>
                <a:ea typeface="Sassoon Infant Rg" panose="02000503030000020003" pitchFamily="2" charset="0"/>
              </a:rPr>
              <a:t> (consonant, vowel, consonant) words.  If they find this difficult they can look at the initial sound and use the pictures to help them.  Your child will begin to sight read the difficult words.</a:t>
            </a:r>
          </a:p>
          <a:p>
            <a:pPr marL="0" indent="0" algn="ctr">
              <a:buNone/>
            </a:pPr>
            <a:endParaRPr lang="en-GB" sz="4400" b="1" dirty="0">
              <a:latin typeface="Sassoon Infant Rg" panose="02000503030000020003" pitchFamily="2" charset="0"/>
              <a:ea typeface="Sassoon Infant Rg" panose="02000503030000020003" pitchFamily="2" charset="0"/>
            </a:endParaRPr>
          </a:p>
          <a:p>
            <a:pPr marL="0" indent="0">
              <a:buNone/>
            </a:pPr>
            <a:endParaRPr lang="en-GB" b="1" dirty="0">
              <a:latin typeface="Sassoon Infant Rg" panose="02000503030000020003" pitchFamily="2" charset="0"/>
              <a:ea typeface="Sassoon Infant Rg" panose="02000503030000020003" pitchFamily="2" charset="0"/>
            </a:endParaRPr>
          </a:p>
          <a:p>
            <a:pPr marL="0" indent="0">
              <a:buNone/>
            </a:pPr>
            <a:endParaRPr lang="en-GB" b="1" dirty="0">
              <a:latin typeface="Sassoon Infant Rg" panose="02000503030000020003" pitchFamily="2" charset="0"/>
              <a:ea typeface="Sassoon Infant Rg" panose="02000503030000020003" pitchFamily="2" charset="0"/>
            </a:endParaRPr>
          </a:p>
          <a:p>
            <a:pPr marL="0" indent="0">
              <a:buNone/>
            </a:pPr>
            <a:endParaRPr lang="en-GB" dirty="0">
              <a:latin typeface="Sassoon Infant Rg" panose="02000503030000020003" pitchFamily="2" charset="0"/>
              <a:ea typeface="Sassoon Infant Rg" panose="02000503030000020003" pitchFamily="2" charset="0"/>
            </a:endParaRPr>
          </a:p>
        </p:txBody>
      </p:sp>
    </p:spTree>
    <p:custDataLst>
      <p:tags r:id="rId1"/>
    </p:custDataLst>
    <p:extLst>
      <p:ext uri="{BB962C8B-B14F-4D97-AF65-F5344CB8AC3E}">
        <p14:creationId xmlns:p14="http://schemas.microsoft.com/office/powerpoint/2010/main" val="71281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a:latin typeface="Comic Sans MS" panose="030F0702030302020204" pitchFamily="66" charset="0"/>
                <a:ea typeface="Sassoon Infant Rg" panose="02000503030000020003" pitchFamily="2" charset="0"/>
              </a:rPr>
              <a:t>Aims of the Power point</a:t>
            </a:r>
          </a:p>
        </p:txBody>
      </p:sp>
      <p:sp>
        <p:nvSpPr>
          <p:cNvPr id="3" name="Content Placeholder 2"/>
          <p:cNvSpPr>
            <a:spLocks noGrp="1"/>
          </p:cNvSpPr>
          <p:nvPr>
            <p:ph idx="1"/>
          </p:nvPr>
        </p:nvSpPr>
        <p:spPr/>
        <p:txBody>
          <a:bodyPr>
            <a:normAutofit lnSpcReduction="10000"/>
          </a:bodyPr>
          <a:lstStyle/>
          <a:p>
            <a:pPr>
              <a:buFont typeface="Arial" charset="0"/>
              <a:buChar char="•"/>
            </a:pPr>
            <a:r>
              <a:rPr lang="en-GB" sz="2800" dirty="0">
                <a:latin typeface="Comic Sans MS" panose="030F0702030302020204" pitchFamily="66" charset="0"/>
                <a:ea typeface="Sassoon Infant Rg" panose="02000503030000020003" pitchFamily="2" charset="0"/>
              </a:rPr>
              <a:t>To provide knowledge of how early reading and writing is taught at school.</a:t>
            </a:r>
          </a:p>
          <a:p>
            <a:pPr>
              <a:buFont typeface="Arial" charset="0"/>
              <a:buChar char="•"/>
            </a:pPr>
            <a:r>
              <a:rPr lang="en-GB" sz="2800" dirty="0">
                <a:latin typeface="Comic Sans MS" panose="030F0702030302020204" pitchFamily="66" charset="0"/>
                <a:ea typeface="Sassoon Infant Rg" panose="02000503030000020003" pitchFamily="2" charset="0"/>
              </a:rPr>
              <a:t>To explain how phonics is taught at St Wilfrid’s Catholic Primary School.</a:t>
            </a:r>
          </a:p>
          <a:p>
            <a:pPr>
              <a:buFont typeface="Arial" charset="0"/>
              <a:buChar char="•"/>
            </a:pPr>
            <a:r>
              <a:rPr lang="en-GB" sz="2800" dirty="0">
                <a:latin typeface="Comic Sans MS" panose="030F0702030302020204" pitchFamily="66" charset="0"/>
                <a:ea typeface="Sassoon Infant Rg" panose="02000503030000020003" pitchFamily="2" charset="0"/>
              </a:rPr>
              <a:t>To provide you with information on how we would like you to support your child at home.</a:t>
            </a:r>
          </a:p>
          <a:p>
            <a:pPr>
              <a:buFont typeface="Arial" charset="0"/>
              <a:buChar char="•"/>
            </a:pPr>
            <a:r>
              <a:rPr lang="en-GB" sz="2800" dirty="0">
                <a:latin typeface="Comic Sans MS" panose="030F0702030302020204" pitchFamily="66" charset="0"/>
                <a:ea typeface="Sassoon Infant Rg" panose="02000503030000020003" pitchFamily="2" charset="0"/>
              </a:rPr>
              <a:t>To discuss the end of year expectations for Reading and Writing. </a:t>
            </a:r>
          </a:p>
        </p:txBody>
      </p:sp>
    </p:spTree>
    <p:custDataLst>
      <p:tags r:id="rId1"/>
    </p:custDataLst>
    <p:extLst>
      <p:ext uri="{BB962C8B-B14F-4D97-AF65-F5344CB8AC3E}">
        <p14:creationId xmlns:p14="http://schemas.microsoft.com/office/powerpoint/2010/main" val="219374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ea typeface="Sassoon Infant Rg" panose="02000503030000020003" pitchFamily="2" charset="0"/>
              </a:rPr>
              <a:t>Reading in the Reception class</a:t>
            </a:r>
          </a:p>
        </p:txBody>
      </p:sp>
      <p:sp>
        <p:nvSpPr>
          <p:cNvPr id="3" name="Content Placeholder 2"/>
          <p:cNvSpPr>
            <a:spLocks noGrp="1"/>
          </p:cNvSpPr>
          <p:nvPr>
            <p:ph idx="1"/>
          </p:nvPr>
        </p:nvSpPr>
        <p:spPr>
          <a:xfrm>
            <a:off x="1009443" y="2132856"/>
            <a:ext cx="7125112" cy="4051437"/>
          </a:xfrm>
        </p:spPr>
        <p:txBody>
          <a:bodyPr>
            <a:normAutofit lnSpcReduction="10000"/>
          </a:bodyPr>
          <a:lstStyle/>
          <a:p>
            <a:r>
              <a:rPr lang="en-GB" sz="2800" dirty="0">
                <a:latin typeface="Comic Sans MS" panose="030F0702030302020204" pitchFamily="66" charset="0"/>
                <a:ea typeface="Sassoon Infant Rg" panose="02000503030000020003" pitchFamily="2" charset="0"/>
              </a:rPr>
              <a:t>At St Wilfrid’s we have phonically decodable books that the children will read in school.  We will send home the books for them to read at home to increase their fluency.</a:t>
            </a:r>
          </a:p>
          <a:p>
            <a:r>
              <a:rPr lang="en-GB" sz="2800" dirty="0">
                <a:latin typeface="Comic Sans MS" panose="030F0702030302020204" pitchFamily="66" charset="0"/>
                <a:ea typeface="Sassoon Infant Rg" panose="02000503030000020003" pitchFamily="2" charset="0"/>
              </a:rPr>
              <a:t>They are banded into different colours and the children progress through the colours. Children are expected to read the book 4 times before we change it.</a:t>
            </a:r>
          </a:p>
          <a:p>
            <a:endParaRPr lang="en-GB" dirty="0"/>
          </a:p>
        </p:txBody>
      </p:sp>
    </p:spTree>
    <p:custDataLst>
      <p:tags r:id="rId1"/>
    </p:custDataLst>
    <p:extLst>
      <p:ext uri="{BB962C8B-B14F-4D97-AF65-F5344CB8AC3E}">
        <p14:creationId xmlns:p14="http://schemas.microsoft.com/office/powerpoint/2010/main" val="89576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BDE6-7901-4D84-8166-CC73D3C3D01A}"/>
              </a:ext>
            </a:extLst>
          </p:cNvPr>
          <p:cNvSpPr>
            <a:spLocks noGrp="1"/>
          </p:cNvSpPr>
          <p:nvPr>
            <p:ph type="title"/>
          </p:nvPr>
        </p:nvSpPr>
        <p:spPr/>
        <p:txBody>
          <a:bodyPr/>
          <a:lstStyle/>
          <a:p>
            <a:r>
              <a:rPr lang="en-GB" dirty="0">
                <a:latin typeface="Comic Sans MS" panose="030F0702030302020204" pitchFamily="66" charset="0"/>
              </a:rPr>
              <a:t>Top Tips for reading success</a:t>
            </a:r>
          </a:p>
        </p:txBody>
      </p:sp>
      <p:sp>
        <p:nvSpPr>
          <p:cNvPr id="3" name="Content Placeholder 2">
            <a:extLst>
              <a:ext uri="{FF2B5EF4-FFF2-40B4-BE49-F238E27FC236}">
                <a16:creationId xmlns:a16="http://schemas.microsoft.com/office/drawing/2014/main" id="{DCF9535E-5C41-4834-9313-A0848A2D5F11}"/>
              </a:ext>
            </a:extLst>
          </p:cNvPr>
          <p:cNvSpPr>
            <a:spLocks noGrp="1"/>
          </p:cNvSpPr>
          <p:nvPr>
            <p:ph idx="1"/>
          </p:nvPr>
        </p:nvSpPr>
        <p:spPr>
          <a:xfrm>
            <a:off x="1009443" y="1844824"/>
            <a:ext cx="7125112" cy="4051437"/>
          </a:xfrm>
        </p:spPr>
        <p:txBody>
          <a:bodyPr/>
          <a:lstStyle/>
          <a:p>
            <a:r>
              <a:rPr lang="en-GB" dirty="0">
                <a:latin typeface="Comic Sans MS" panose="030F0702030302020204" pitchFamily="66" charset="0"/>
              </a:rPr>
              <a:t>Calm, comfy spot</a:t>
            </a:r>
          </a:p>
          <a:p>
            <a:r>
              <a:rPr lang="en-GB" dirty="0">
                <a:latin typeface="Comic Sans MS" panose="030F0702030302020204" pitchFamily="66" charset="0"/>
              </a:rPr>
              <a:t>Shouldn’t be a stressful experience</a:t>
            </a:r>
          </a:p>
          <a:p>
            <a:r>
              <a:rPr lang="en-GB" dirty="0">
                <a:latin typeface="Comic Sans MS" panose="030F0702030302020204" pitchFamily="66" charset="0"/>
              </a:rPr>
              <a:t>Shouldn’t be rushed</a:t>
            </a:r>
          </a:p>
          <a:p>
            <a:r>
              <a:rPr lang="en-GB" dirty="0">
                <a:latin typeface="Comic Sans MS" panose="030F0702030302020204" pitchFamily="66" charset="0"/>
              </a:rPr>
              <a:t>Don’t always need to read the whole book in one go (reading fatigue- share the book read alternate pages to develop stamina. Focus on a few pages and talk about the characters, setting and plot in a lot of detail</a:t>
            </a:r>
          </a:p>
          <a:p>
            <a:r>
              <a:rPr lang="en-GB" dirty="0">
                <a:latin typeface="Comic Sans MS" panose="030F0702030302020204" pitchFamily="66" charset="0"/>
              </a:rPr>
              <a:t>Important to re-read the same book to develop confidence</a:t>
            </a:r>
          </a:p>
          <a:p>
            <a:r>
              <a:rPr lang="en-GB" dirty="0">
                <a:latin typeface="Comic Sans MS" panose="030F0702030302020204" pitchFamily="66" charset="0"/>
              </a:rPr>
              <a:t>Try to develop comprehension skills</a:t>
            </a:r>
          </a:p>
          <a:p>
            <a:r>
              <a:rPr lang="en-GB" dirty="0">
                <a:latin typeface="Comic Sans MS" panose="030F0702030302020204" pitchFamily="66" charset="0"/>
              </a:rPr>
              <a:t>Read a range of texts </a:t>
            </a:r>
          </a:p>
        </p:txBody>
      </p:sp>
    </p:spTree>
    <p:custDataLst>
      <p:tags r:id="rId1"/>
    </p:custDataLst>
    <p:extLst>
      <p:ext uri="{BB962C8B-B14F-4D97-AF65-F5344CB8AC3E}">
        <p14:creationId xmlns:p14="http://schemas.microsoft.com/office/powerpoint/2010/main" val="71516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a:latin typeface="Comic Sans MS" panose="030F0702030302020204" pitchFamily="66" charset="0"/>
                <a:ea typeface="Sassoon Infant Rg" panose="02000503030000020003" pitchFamily="2" charset="0"/>
              </a:rPr>
              <a:t>Independent writing</a:t>
            </a:r>
          </a:p>
        </p:txBody>
      </p:sp>
      <p:sp>
        <p:nvSpPr>
          <p:cNvPr id="3" name="Content Placeholder 2"/>
          <p:cNvSpPr>
            <a:spLocks noGrp="1"/>
          </p:cNvSpPr>
          <p:nvPr>
            <p:ph idx="1"/>
          </p:nvPr>
        </p:nvSpPr>
        <p:spPr>
          <a:xfrm>
            <a:off x="2915815" y="1807361"/>
            <a:ext cx="5218739" cy="4501959"/>
          </a:xfrm>
        </p:spPr>
        <p:txBody>
          <a:bodyPr>
            <a:normAutofit/>
          </a:bodyPr>
          <a:lstStyle/>
          <a:p>
            <a:pPr marL="0" indent="0">
              <a:buNone/>
            </a:pPr>
            <a:r>
              <a:rPr lang="en-GB" sz="2400" dirty="0">
                <a:latin typeface="Comic Sans MS" panose="030F0702030302020204" pitchFamily="66" charset="0"/>
                <a:ea typeface="Sassoon Infant Rg" panose="02000503030000020003" pitchFamily="2" charset="0"/>
              </a:rPr>
              <a:t>To be able to write independently children need to know;</a:t>
            </a:r>
          </a:p>
          <a:p>
            <a:pPr marL="0" indent="0">
              <a:buNone/>
            </a:pPr>
            <a:r>
              <a:rPr lang="en-GB" sz="2400" dirty="0">
                <a:latin typeface="Comic Sans MS" panose="030F0702030302020204" pitchFamily="66" charset="0"/>
                <a:ea typeface="Sassoon Infant Rg" panose="02000503030000020003" pitchFamily="2" charset="0"/>
              </a:rPr>
              <a:t>The 44 letter sounds</a:t>
            </a:r>
          </a:p>
          <a:p>
            <a:pPr marL="0" indent="0">
              <a:buNone/>
            </a:pPr>
            <a:r>
              <a:rPr lang="en-GB" sz="2400" dirty="0">
                <a:latin typeface="Comic Sans MS" panose="030F0702030302020204" pitchFamily="66" charset="0"/>
                <a:ea typeface="Sassoon Infant Rg" panose="02000503030000020003" pitchFamily="2" charset="0"/>
              </a:rPr>
              <a:t>How to hear the sounds in words</a:t>
            </a:r>
          </a:p>
          <a:p>
            <a:pPr marL="0" indent="0">
              <a:buNone/>
            </a:pPr>
            <a:r>
              <a:rPr lang="en-GB" sz="2400" dirty="0">
                <a:latin typeface="Comic Sans MS" panose="030F0702030302020204" pitchFamily="66" charset="0"/>
                <a:ea typeface="Sassoon Infant Rg" panose="02000503030000020003" pitchFamily="2" charset="0"/>
              </a:rPr>
              <a:t>One way of writing the letters for the sounds </a:t>
            </a:r>
          </a:p>
          <a:p>
            <a:pPr marL="0" indent="0">
              <a:buNone/>
            </a:pPr>
            <a:r>
              <a:rPr lang="en-GB" sz="2400" dirty="0">
                <a:latin typeface="Comic Sans MS" panose="030F0702030302020204" pitchFamily="66" charset="0"/>
                <a:ea typeface="Sassoon Infant Rg" panose="02000503030000020003" pitchFamily="2" charset="0"/>
              </a:rPr>
              <a:t>What they want to say </a:t>
            </a:r>
          </a:p>
          <a:p>
            <a:pPr marL="0" indent="0">
              <a:buNone/>
            </a:pPr>
            <a:r>
              <a:rPr lang="en-GB" sz="2400" dirty="0">
                <a:latin typeface="Comic Sans MS" panose="030F0702030302020204" pitchFamily="66" charset="0"/>
                <a:ea typeface="Sassoon Infant Rg" panose="02000503030000020003" pitchFamily="2" charset="0"/>
              </a:rPr>
              <a:t>They also need to be able to form each letter accurately </a:t>
            </a:r>
            <a:r>
              <a:rPr lang="en-GB" sz="2400" dirty="0">
                <a:latin typeface="Sassoon Infant Rg" panose="02000503030000020003" pitchFamily="2" charset="0"/>
                <a:ea typeface="Sassoon Infant Rg" panose="02000503030000020003" pitchFamily="2" charset="0"/>
              </a:rPr>
              <a:t>. </a:t>
            </a:r>
          </a:p>
          <a:p>
            <a:pPr marL="0" indent="0">
              <a:buNone/>
            </a:pPr>
            <a:endParaRPr lang="en-GB" dirty="0"/>
          </a:p>
        </p:txBody>
      </p:sp>
      <p:pic>
        <p:nvPicPr>
          <p:cNvPr id="4" name="Picture 3"/>
          <p:cNvPicPr>
            <a:picLocks noChangeAspect="1"/>
          </p:cNvPicPr>
          <p:nvPr/>
        </p:nvPicPr>
        <p:blipFill>
          <a:blip/>
          <a:stretch>
            <a:fillRect/>
          </a:stretch>
        </p:blipFill>
        <p:spPr>
          <a:xfrm>
            <a:off x="467544" y="1600199"/>
            <a:ext cx="2038350" cy="2238375"/>
          </a:xfrm>
          <a:prstGeom prst="rect">
            <a:avLst/>
          </a:prstGeom>
        </p:spPr>
      </p:pic>
      <p:pic>
        <p:nvPicPr>
          <p:cNvPr id="5" name="Picture 4">
            <a:extLst>
              <a:ext uri="{FF2B5EF4-FFF2-40B4-BE49-F238E27FC236}">
                <a16:creationId xmlns:a16="http://schemas.microsoft.com/office/drawing/2014/main" id="{18E89B8E-551C-44EF-A3D7-78172F950AF4}"/>
              </a:ext>
            </a:extLst>
          </p:cNvPr>
          <p:cNvPicPr>
            <a:picLocks noChangeAspect="1"/>
          </p:cNvPicPr>
          <p:nvPr/>
        </p:nvPicPr>
        <p:blipFill>
          <a:blip r:embed="rId3"/>
          <a:stretch>
            <a:fillRect/>
          </a:stretch>
        </p:blipFill>
        <p:spPr>
          <a:xfrm>
            <a:off x="467544" y="1600199"/>
            <a:ext cx="2038350" cy="2238375"/>
          </a:xfrm>
          <a:prstGeom prst="rect">
            <a:avLst/>
          </a:prstGeom>
        </p:spPr>
      </p:pic>
    </p:spTree>
    <p:custDataLst>
      <p:tags r:id="rId1"/>
    </p:custDataLst>
    <p:extLst>
      <p:ext uri="{BB962C8B-B14F-4D97-AF65-F5344CB8AC3E}">
        <p14:creationId xmlns:p14="http://schemas.microsoft.com/office/powerpoint/2010/main" val="293641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a:stretch>
            <a:fillRect/>
          </a:stretch>
        </p:blipFill>
        <p:spPr>
          <a:xfrm>
            <a:off x="323528" y="332656"/>
            <a:ext cx="5704213" cy="2825284"/>
          </a:xfrm>
          <a:prstGeom prst="rect">
            <a:avLst/>
          </a:prstGeom>
        </p:spPr>
      </p:pic>
      <p:pic>
        <p:nvPicPr>
          <p:cNvPr id="5" name="Picture 4"/>
          <p:cNvPicPr>
            <a:picLocks noChangeAspect="1"/>
          </p:cNvPicPr>
          <p:nvPr/>
        </p:nvPicPr>
        <p:blipFill>
          <a:blip/>
          <a:stretch>
            <a:fillRect/>
          </a:stretch>
        </p:blipFill>
        <p:spPr>
          <a:xfrm>
            <a:off x="3175634" y="3356992"/>
            <a:ext cx="5140710" cy="3056161"/>
          </a:xfrm>
          <a:prstGeom prst="rect">
            <a:avLst/>
          </a:prstGeom>
        </p:spPr>
      </p:pic>
      <p:pic>
        <p:nvPicPr>
          <p:cNvPr id="6" name="Content Placeholder 3">
            <a:extLst>
              <a:ext uri="{FF2B5EF4-FFF2-40B4-BE49-F238E27FC236}">
                <a16:creationId xmlns:a16="http://schemas.microsoft.com/office/drawing/2014/main" id="{BC94B182-71A3-4C3E-A756-43326FE7E7DE}"/>
              </a:ext>
            </a:extLst>
          </p:cNvPr>
          <p:cNvPicPr>
            <a:picLocks noChangeAspect="1"/>
          </p:cNvPicPr>
          <p:nvPr/>
        </p:nvPicPr>
        <p:blipFill>
          <a:blip r:embed="rId3"/>
          <a:stretch>
            <a:fillRect/>
          </a:stretch>
        </p:blipFill>
        <p:spPr>
          <a:xfrm>
            <a:off x="323527" y="332656"/>
            <a:ext cx="5704213" cy="2825284"/>
          </a:xfrm>
          <a:prstGeom prst="rect">
            <a:avLst/>
          </a:prstGeom>
        </p:spPr>
      </p:pic>
      <p:pic>
        <p:nvPicPr>
          <p:cNvPr id="7" name="Picture 6">
            <a:extLst>
              <a:ext uri="{FF2B5EF4-FFF2-40B4-BE49-F238E27FC236}">
                <a16:creationId xmlns:a16="http://schemas.microsoft.com/office/drawing/2014/main" id="{72D6FF80-DDF4-4A96-BB5E-3583A8984BF4}"/>
              </a:ext>
            </a:extLst>
          </p:cNvPr>
          <p:cNvPicPr>
            <a:picLocks noChangeAspect="1"/>
          </p:cNvPicPr>
          <p:nvPr/>
        </p:nvPicPr>
        <p:blipFill>
          <a:blip r:embed="rId4"/>
          <a:stretch>
            <a:fillRect/>
          </a:stretch>
        </p:blipFill>
        <p:spPr>
          <a:xfrm>
            <a:off x="3175633" y="3356991"/>
            <a:ext cx="5140710" cy="3056161"/>
          </a:xfrm>
          <a:prstGeom prst="rect">
            <a:avLst/>
          </a:prstGeom>
        </p:spPr>
      </p:pic>
    </p:spTree>
    <p:custDataLst>
      <p:tags r:id="rId1"/>
    </p:custDataLst>
    <p:extLst>
      <p:ext uri="{BB962C8B-B14F-4D97-AF65-F5344CB8AC3E}">
        <p14:creationId xmlns:p14="http://schemas.microsoft.com/office/powerpoint/2010/main" val="296032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ea typeface="Sassoon Infant Rg" panose="02000503030000020003" pitchFamily="2" charset="0"/>
              </a:rPr>
              <a:t>How we promote the development of early writing at St Wilfrid’s</a:t>
            </a:r>
          </a:p>
        </p:txBody>
      </p:sp>
      <p:sp>
        <p:nvSpPr>
          <p:cNvPr id="3" name="Content Placeholder 2"/>
          <p:cNvSpPr>
            <a:spLocks noGrp="1"/>
          </p:cNvSpPr>
          <p:nvPr>
            <p:ph idx="1"/>
          </p:nvPr>
        </p:nvSpPr>
        <p:spPr>
          <a:xfrm>
            <a:off x="1009443" y="1807361"/>
            <a:ext cx="7125112" cy="4717983"/>
          </a:xfrm>
        </p:spPr>
        <p:txBody>
          <a:bodyPr>
            <a:normAutofit/>
          </a:bodyPr>
          <a:lstStyle/>
          <a:p>
            <a:pPr marL="0" indent="0">
              <a:buNone/>
            </a:pPr>
            <a:r>
              <a:rPr lang="en-GB" sz="2400" dirty="0">
                <a:latin typeface="Comic Sans MS" panose="030F0702030302020204" pitchFamily="66" charset="0"/>
                <a:ea typeface="Sassoon Infant Rg" panose="02000503030000020003" pitchFamily="2" charset="0"/>
              </a:rPr>
              <a:t>Daily Phonics sessions</a:t>
            </a:r>
          </a:p>
          <a:p>
            <a:pPr marL="0" indent="0">
              <a:buNone/>
            </a:pPr>
            <a:r>
              <a:rPr lang="en-GB" sz="2400" dirty="0">
                <a:latin typeface="Comic Sans MS" panose="030F0702030302020204" pitchFamily="66" charset="0"/>
                <a:ea typeface="Sassoon Infant Rg" panose="02000503030000020003" pitchFamily="2" charset="0"/>
              </a:rPr>
              <a:t>Daily physical sessions, play dough gym</a:t>
            </a:r>
          </a:p>
          <a:p>
            <a:pPr marL="0" indent="0">
              <a:buNone/>
            </a:pPr>
            <a:r>
              <a:rPr lang="en-GB" sz="2400" dirty="0">
                <a:latin typeface="Comic Sans MS" panose="030F0702030302020204" pitchFamily="66" charset="0"/>
                <a:ea typeface="Sassoon Infant Rg" panose="02000503030000020003" pitchFamily="2" charset="0"/>
              </a:rPr>
              <a:t>Encouraging children to engage in emergent writing</a:t>
            </a:r>
          </a:p>
          <a:p>
            <a:pPr marL="0" indent="0">
              <a:buNone/>
            </a:pPr>
            <a:r>
              <a:rPr lang="en-GB" sz="2400" dirty="0">
                <a:latin typeface="Comic Sans MS" panose="030F0702030302020204" pitchFamily="66" charset="0"/>
                <a:ea typeface="Sassoon Infant Rg" panose="02000503030000020003" pitchFamily="2" charset="0"/>
              </a:rPr>
              <a:t>Role play areas</a:t>
            </a:r>
          </a:p>
          <a:p>
            <a:pPr marL="0" indent="0">
              <a:buNone/>
            </a:pPr>
            <a:r>
              <a:rPr lang="en-GB" sz="2400" dirty="0">
                <a:latin typeface="Comic Sans MS" panose="030F0702030302020204" pitchFamily="66" charset="0"/>
                <a:ea typeface="Sassoon Infant Rg" panose="02000503030000020003" pitchFamily="2" charset="0"/>
              </a:rPr>
              <a:t>Writing display board</a:t>
            </a:r>
          </a:p>
          <a:p>
            <a:pPr marL="0" indent="0">
              <a:buNone/>
            </a:pPr>
            <a:r>
              <a:rPr lang="en-GB" sz="2400" dirty="0">
                <a:latin typeface="Comic Sans MS" panose="030F0702030302020204" pitchFamily="66" charset="0"/>
                <a:ea typeface="Sassoon Infant Rg" panose="02000503030000020003" pitchFamily="2" charset="0"/>
              </a:rPr>
              <a:t>* Please encourage your child to practise writing their name at home. </a:t>
            </a:r>
          </a:p>
          <a:p>
            <a:pPr marL="0" indent="0">
              <a:buNone/>
            </a:pPr>
            <a:endParaRPr lang="en-GB" sz="2400" dirty="0">
              <a:latin typeface="Comic Sans MS" panose="030F0702030302020204" pitchFamily="66" charset="0"/>
              <a:ea typeface="Sassoon Infant Rg" panose="02000503030000020003" pitchFamily="2" charset="0"/>
            </a:endParaRPr>
          </a:p>
        </p:txBody>
      </p:sp>
    </p:spTree>
    <p:custDataLst>
      <p:tags r:id="rId1"/>
    </p:custDataLst>
    <p:extLst>
      <p:ext uri="{BB962C8B-B14F-4D97-AF65-F5344CB8AC3E}">
        <p14:creationId xmlns:p14="http://schemas.microsoft.com/office/powerpoint/2010/main" val="75964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ea typeface="Sassoon Infant Rg" panose="02000503030000020003" pitchFamily="2" charset="0"/>
              </a:rPr>
              <a:t>How you can help</a:t>
            </a:r>
            <a:br>
              <a:rPr lang="en-GB" b="1" dirty="0">
                <a:latin typeface="Comic Sans MS" panose="030F0702030302020204" pitchFamily="66" charset="0"/>
                <a:ea typeface="Sassoon Infant Rg" panose="02000503030000020003" pitchFamily="2" charset="0"/>
              </a:rPr>
            </a:br>
            <a:r>
              <a:rPr lang="en-GB" b="1" dirty="0">
                <a:latin typeface="Comic Sans MS" panose="030F0702030302020204" pitchFamily="66" charset="0"/>
                <a:ea typeface="Sassoon Infant Rg" panose="02000503030000020003" pitchFamily="2" charset="0"/>
              </a:rPr>
              <a:t>your child at home</a:t>
            </a:r>
          </a:p>
        </p:txBody>
      </p:sp>
      <p:sp>
        <p:nvSpPr>
          <p:cNvPr id="3" name="Content Placeholder 2"/>
          <p:cNvSpPr>
            <a:spLocks noGrp="1"/>
          </p:cNvSpPr>
          <p:nvPr>
            <p:ph idx="1"/>
          </p:nvPr>
        </p:nvSpPr>
        <p:spPr>
          <a:xfrm>
            <a:off x="1029199" y="2276872"/>
            <a:ext cx="7125112" cy="4051437"/>
          </a:xfrm>
        </p:spPr>
        <p:txBody>
          <a:bodyPr>
            <a:normAutofit fontScale="77500" lnSpcReduction="20000"/>
          </a:bodyPr>
          <a:lstStyle/>
          <a:p>
            <a:pPr marL="0" indent="0">
              <a:buNone/>
            </a:pPr>
            <a:r>
              <a:rPr lang="en-GB" sz="2800" dirty="0">
                <a:latin typeface="Comic Sans MS" panose="030F0702030302020204" pitchFamily="66" charset="0"/>
                <a:ea typeface="Sassoon Infant Rg" panose="02000503030000020003" pitchFamily="2" charset="0"/>
              </a:rPr>
              <a:t>Regularly listen to your child read at home and make a comment in their reading record.</a:t>
            </a:r>
          </a:p>
          <a:p>
            <a:pPr marL="0" indent="0">
              <a:buNone/>
            </a:pPr>
            <a:endParaRPr lang="en-GB" sz="2800" dirty="0">
              <a:latin typeface="Comic Sans MS" panose="030F0702030302020204" pitchFamily="66" charset="0"/>
              <a:ea typeface="Sassoon Infant Rg" panose="02000503030000020003" pitchFamily="2" charset="0"/>
            </a:endParaRPr>
          </a:p>
          <a:p>
            <a:pPr marL="0" indent="0">
              <a:buNone/>
            </a:pPr>
            <a:r>
              <a:rPr lang="en-GB" sz="2800" dirty="0">
                <a:latin typeface="Comic Sans MS" panose="030F0702030302020204" pitchFamily="66" charset="0"/>
                <a:ea typeface="Sassoon Infant Rg" panose="02000503030000020003" pitchFamily="2" charset="0"/>
              </a:rPr>
              <a:t>Ask your child questions about what they have read.</a:t>
            </a:r>
          </a:p>
          <a:p>
            <a:pPr marL="0" indent="0">
              <a:buNone/>
            </a:pPr>
            <a:endParaRPr lang="en-GB" sz="2800" dirty="0">
              <a:latin typeface="Comic Sans MS" panose="030F0702030302020204" pitchFamily="66" charset="0"/>
              <a:ea typeface="Sassoon Infant Rg" panose="02000503030000020003" pitchFamily="2" charset="0"/>
            </a:endParaRPr>
          </a:p>
          <a:p>
            <a:pPr marL="0" indent="0">
              <a:buNone/>
            </a:pPr>
            <a:r>
              <a:rPr lang="en-GB" sz="2800" dirty="0">
                <a:latin typeface="Comic Sans MS" panose="030F0702030302020204" pitchFamily="66" charset="0"/>
                <a:ea typeface="Sassoon Infant Rg" panose="02000503030000020003" pitchFamily="2" charset="0"/>
              </a:rPr>
              <a:t>Help your child to make the words that are sent home each Friday using the phoneme cards. (Beginning Friday 22</a:t>
            </a:r>
            <a:r>
              <a:rPr lang="en-GB" sz="2800" baseline="30000" dirty="0">
                <a:latin typeface="Comic Sans MS" panose="030F0702030302020204" pitchFamily="66" charset="0"/>
                <a:ea typeface="Sassoon Infant Rg" panose="02000503030000020003" pitchFamily="2" charset="0"/>
              </a:rPr>
              <a:t>nd</a:t>
            </a:r>
            <a:r>
              <a:rPr lang="en-GB" sz="2800" dirty="0">
                <a:latin typeface="Comic Sans MS" panose="030F0702030302020204" pitchFamily="66" charset="0"/>
                <a:ea typeface="Sassoon Infant Rg" panose="02000503030000020003" pitchFamily="2" charset="0"/>
              </a:rPr>
              <a:t>  September)</a:t>
            </a:r>
          </a:p>
          <a:p>
            <a:pPr marL="0" indent="0">
              <a:buNone/>
            </a:pPr>
            <a:endParaRPr lang="en-GB" sz="2800" dirty="0">
              <a:latin typeface="Comic Sans MS" panose="030F0702030302020204" pitchFamily="66" charset="0"/>
              <a:ea typeface="Sassoon Infant Rg" panose="02000503030000020003" pitchFamily="2" charset="0"/>
            </a:endParaRPr>
          </a:p>
          <a:p>
            <a:pPr marL="0" indent="0">
              <a:buNone/>
            </a:pPr>
            <a:r>
              <a:rPr lang="en-GB" sz="2800" dirty="0">
                <a:latin typeface="Comic Sans MS" panose="030F0702030302020204" pitchFamily="66" charset="0"/>
                <a:ea typeface="Sassoon Infant Rg" panose="02000503030000020003" pitchFamily="2" charset="0"/>
              </a:rPr>
              <a:t>Regularly read stories to your child so they develop a wide vocabulary.</a:t>
            </a:r>
          </a:p>
          <a:p>
            <a:pPr marL="0" indent="0">
              <a:buNone/>
            </a:pPr>
            <a:endParaRPr lang="en-GB" sz="2000"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a:stretch>
            <a:fillRect/>
          </a:stretch>
        </p:blipFill>
        <p:spPr>
          <a:xfrm>
            <a:off x="5868144" y="337861"/>
            <a:ext cx="2857500" cy="1600200"/>
          </a:xfrm>
          <a:prstGeom prst="rect">
            <a:avLst/>
          </a:prstGeom>
        </p:spPr>
      </p:pic>
      <p:pic>
        <p:nvPicPr>
          <p:cNvPr id="5" name="Picture 4">
            <a:extLst>
              <a:ext uri="{FF2B5EF4-FFF2-40B4-BE49-F238E27FC236}">
                <a16:creationId xmlns:a16="http://schemas.microsoft.com/office/drawing/2014/main" id="{57798DBE-4523-485E-A26E-D6E4972C326E}"/>
              </a:ext>
            </a:extLst>
          </p:cNvPr>
          <p:cNvPicPr>
            <a:picLocks noChangeAspect="1"/>
          </p:cNvPicPr>
          <p:nvPr/>
        </p:nvPicPr>
        <p:blipFill>
          <a:blip r:embed="rId3"/>
          <a:stretch>
            <a:fillRect/>
          </a:stretch>
        </p:blipFill>
        <p:spPr>
          <a:xfrm>
            <a:off x="5868144" y="337861"/>
            <a:ext cx="2857500" cy="1600200"/>
          </a:xfrm>
          <a:prstGeom prst="rect">
            <a:avLst/>
          </a:prstGeom>
        </p:spPr>
      </p:pic>
    </p:spTree>
    <p:custDataLst>
      <p:tags r:id="rId1"/>
    </p:custDataLst>
    <p:extLst>
      <p:ext uri="{BB962C8B-B14F-4D97-AF65-F5344CB8AC3E}">
        <p14:creationId xmlns:p14="http://schemas.microsoft.com/office/powerpoint/2010/main" val="201733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ea typeface="Sassoon Infant Rg" panose="02000503030000020003" pitchFamily="2" charset="0"/>
              </a:rPr>
              <a:t>Ideas for reluctant writers</a:t>
            </a:r>
          </a:p>
        </p:txBody>
      </p:sp>
      <p:pic>
        <p:nvPicPr>
          <p:cNvPr id="11266"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971600" y="1556792"/>
            <a:ext cx="3168352" cy="476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104508" y="1604196"/>
            <a:ext cx="3571947" cy="476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4BD07B83-FB30-47C9-8B9A-1EA17604E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42" y="1534446"/>
            <a:ext cx="3168352" cy="476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5A45365-D076-46B7-911A-93B0275D3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350" y="1600199"/>
            <a:ext cx="3571947" cy="476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7991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ea typeface="Sassoon Infant Rg" panose="02000503030000020003" pitchFamily="2" charset="0"/>
              </a:rPr>
              <a:t>Ideas for reluctant writers</a:t>
            </a:r>
          </a:p>
        </p:txBody>
      </p:sp>
      <p:pic>
        <p:nvPicPr>
          <p:cNvPr id="4" name="Content Placeholder 3"/>
          <p:cNvPicPr>
            <a:picLocks noGrp="1" noChangeAspect="1"/>
          </p:cNvPicPr>
          <p:nvPr>
            <p:ph idx="1"/>
          </p:nvPr>
        </p:nvPicPr>
        <p:blipFill>
          <a:blip/>
          <a:stretch>
            <a:fillRect/>
          </a:stretch>
        </p:blipFill>
        <p:spPr>
          <a:xfrm>
            <a:off x="179512" y="1988840"/>
            <a:ext cx="3412684" cy="3412684"/>
          </a:xfrm>
          <a:prstGeom prst="rect">
            <a:avLst/>
          </a:prstGeom>
        </p:spPr>
      </p:pic>
      <p:pic>
        <p:nvPicPr>
          <p:cNvPr id="5" name="Picture 4"/>
          <p:cNvPicPr>
            <a:picLocks noChangeAspect="1"/>
          </p:cNvPicPr>
          <p:nvPr/>
        </p:nvPicPr>
        <p:blipFill>
          <a:blip/>
          <a:stretch>
            <a:fillRect/>
          </a:stretch>
        </p:blipFill>
        <p:spPr>
          <a:xfrm>
            <a:off x="3707904" y="1988089"/>
            <a:ext cx="5270698" cy="3932752"/>
          </a:xfrm>
          <a:prstGeom prst="rect">
            <a:avLst/>
          </a:prstGeom>
        </p:spPr>
      </p:pic>
      <p:pic>
        <p:nvPicPr>
          <p:cNvPr id="6" name="Content Placeholder 3">
            <a:extLst>
              <a:ext uri="{FF2B5EF4-FFF2-40B4-BE49-F238E27FC236}">
                <a16:creationId xmlns:a16="http://schemas.microsoft.com/office/drawing/2014/main" id="{836CB124-06B6-4F10-B7F7-C2759620FD25}"/>
              </a:ext>
            </a:extLst>
          </p:cNvPr>
          <p:cNvPicPr>
            <a:picLocks noChangeAspect="1"/>
          </p:cNvPicPr>
          <p:nvPr/>
        </p:nvPicPr>
        <p:blipFill>
          <a:blip r:embed="rId3"/>
          <a:stretch>
            <a:fillRect/>
          </a:stretch>
        </p:blipFill>
        <p:spPr>
          <a:xfrm>
            <a:off x="199471" y="1988089"/>
            <a:ext cx="3412684" cy="3412684"/>
          </a:xfrm>
          <a:prstGeom prst="rect">
            <a:avLst/>
          </a:prstGeom>
        </p:spPr>
      </p:pic>
      <p:pic>
        <p:nvPicPr>
          <p:cNvPr id="7" name="Picture 6">
            <a:extLst>
              <a:ext uri="{FF2B5EF4-FFF2-40B4-BE49-F238E27FC236}">
                <a16:creationId xmlns:a16="http://schemas.microsoft.com/office/drawing/2014/main" id="{2D931577-CF9C-4E31-9C89-93A0DB99D17B}"/>
              </a:ext>
            </a:extLst>
          </p:cNvPr>
          <p:cNvPicPr>
            <a:picLocks noChangeAspect="1"/>
          </p:cNvPicPr>
          <p:nvPr/>
        </p:nvPicPr>
        <p:blipFill>
          <a:blip r:embed="rId4"/>
          <a:stretch>
            <a:fillRect/>
          </a:stretch>
        </p:blipFill>
        <p:spPr>
          <a:xfrm>
            <a:off x="3673831" y="1988089"/>
            <a:ext cx="5270698" cy="3932752"/>
          </a:xfrm>
          <a:prstGeom prst="rect">
            <a:avLst/>
          </a:prstGeom>
        </p:spPr>
      </p:pic>
    </p:spTree>
    <p:custDataLst>
      <p:tags r:id="rId1"/>
    </p:custDataLst>
    <p:extLst>
      <p:ext uri="{BB962C8B-B14F-4D97-AF65-F5344CB8AC3E}">
        <p14:creationId xmlns:p14="http://schemas.microsoft.com/office/powerpoint/2010/main" val="61290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ea typeface="Sassoon Infant Rg" panose="02000503030000020003" pitchFamily="2" charset="0"/>
              </a:rPr>
              <a:t>Everything starts with reading</a:t>
            </a:r>
          </a:p>
        </p:txBody>
      </p:sp>
      <p:pic>
        <p:nvPicPr>
          <p:cNvPr id="2051" name="Picture 3"/>
          <p:cNvPicPr>
            <a:picLocks noGrp="1" noChangeAspect="1" noChangeArrowheads="1"/>
          </p:cNvPicPr>
          <p:nvPr>
            <p:ph idx="1"/>
          </p:nvPr>
        </p:nvPicPr>
        <p:blipFill rotWithShape="1">
          <a:blip>
            <a:extLst>
              <a:ext uri="{28A0092B-C50C-407E-A947-70E740481C1C}">
                <a14:useLocalDpi xmlns:a14="http://schemas.microsoft.com/office/drawing/2010/main" val="0"/>
              </a:ext>
            </a:extLst>
          </a:blip>
          <a:stretch/>
        </p:blipFill>
        <p:spPr bwMode="auto">
          <a:xfrm>
            <a:off x="1870075" y="1806575"/>
            <a:ext cx="5403850"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2B69908-1DD2-4332-B17A-FF9675B84115}"/>
              </a:ext>
            </a:extLst>
          </p:cNvPr>
          <p:cNvPicPr>
            <a:picLocks noChangeAspect="1"/>
          </p:cNvPicPr>
          <p:nvPr/>
        </p:nvPicPr>
        <p:blipFill>
          <a:blip r:embed="rId3"/>
          <a:stretch>
            <a:fillRect/>
          </a:stretch>
        </p:blipFill>
        <p:spPr>
          <a:xfrm>
            <a:off x="1871238" y="1401904"/>
            <a:ext cx="5401524" cy="4054191"/>
          </a:xfrm>
          <a:prstGeom prst="rect">
            <a:avLst/>
          </a:prstGeom>
        </p:spPr>
      </p:pic>
    </p:spTree>
    <p:custDataLst>
      <p:tags r:id="rId1"/>
    </p:custDataLst>
    <p:extLst>
      <p:ext uri="{BB962C8B-B14F-4D97-AF65-F5344CB8AC3E}">
        <p14:creationId xmlns:p14="http://schemas.microsoft.com/office/powerpoint/2010/main" val="203457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1457132"/>
          </a:xfrm>
        </p:spPr>
        <p:txBody>
          <a:bodyPr/>
          <a:lstStyle/>
          <a:p>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br>
              <a:rPr lang="en-GB" sz="2800" dirty="0">
                <a:latin typeface="Sassoon Infant Rg" panose="02000503030000020003" pitchFamily="2" charset="0"/>
                <a:ea typeface="Sassoon Infant Rg" panose="02000503030000020003" pitchFamily="2" charset="0"/>
              </a:rPr>
            </a:br>
            <a:r>
              <a:rPr lang="en-GB" sz="2800" dirty="0">
                <a:latin typeface="Comic Sans MS" panose="030F0702030302020204" pitchFamily="66" charset="0"/>
                <a:ea typeface="Sassoon Infant Rg" panose="02000503030000020003" pitchFamily="2" charset="0"/>
              </a:rPr>
              <a:t>Being able to read is the most important skill children will learn during their early years.</a:t>
            </a:r>
            <a:br>
              <a:rPr lang="en-GB" sz="2800" dirty="0">
                <a:latin typeface="Comic Sans MS" panose="030F0702030302020204" pitchFamily="66" charset="0"/>
                <a:ea typeface="Sassoon Infant Rg" panose="02000503030000020003" pitchFamily="2" charset="0"/>
              </a:rPr>
            </a:br>
            <a:endParaRPr lang="en-GB" sz="2800" dirty="0">
              <a:latin typeface="Comic Sans MS" panose="030F0702030302020204" pitchFamily="66" charset="0"/>
              <a:ea typeface="Sassoon Infant Rg" panose="02000503030000020003" pitchFamily="2" charset="0"/>
            </a:endParaRPr>
          </a:p>
        </p:txBody>
      </p:sp>
      <p:pic>
        <p:nvPicPr>
          <p:cNvPr id="3075"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82389" y="-1733892"/>
            <a:ext cx="2880320" cy="215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469800EE-562F-4859-8145-D8BC7C54B357}"/>
              </a:ext>
            </a:extLst>
          </p:cNvPr>
          <p:cNvPicPr>
            <a:picLocks noChangeAspect="1"/>
          </p:cNvPicPr>
          <p:nvPr/>
        </p:nvPicPr>
        <p:blipFill>
          <a:blip r:embed="rId3"/>
          <a:stretch>
            <a:fillRect/>
          </a:stretch>
        </p:blipFill>
        <p:spPr>
          <a:xfrm>
            <a:off x="2915816" y="332656"/>
            <a:ext cx="2877561" cy="2158171"/>
          </a:xfrm>
          <a:prstGeom prst="rect">
            <a:avLst/>
          </a:prstGeom>
        </p:spPr>
      </p:pic>
    </p:spTree>
    <p:custDataLst>
      <p:tags r:id="rId1"/>
    </p:custDataLst>
    <p:extLst>
      <p:ext uri="{BB962C8B-B14F-4D97-AF65-F5344CB8AC3E}">
        <p14:creationId xmlns:p14="http://schemas.microsoft.com/office/powerpoint/2010/main" val="373572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92697"/>
            <a:ext cx="6765073" cy="576064"/>
          </a:xfrm>
        </p:spPr>
        <p:txBody>
          <a:bodyPr/>
          <a:lstStyle/>
          <a:p>
            <a:br>
              <a:rPr lang="en-GB" altLang="en-US" sz="2800" b="1" dirty="0">
                <a:latin typeface="Sassoon Infant Rg" panose="02000503030000020003" pitchFamily="2" charset="0"/>
                <a:ea typeface="Sassoon Infant Rg" panose="02000503030000020003" pitchFamily="2" charset="0"/>
              </a:rPr>
            </a:br>
            <a:br>
              <a:rPr lang="en-GB" altLang="en-US" sz="2800" b="1" dirty="0">
                <a:latin typeface="Sassoon Infant Rg" panose="02000503030000020003" pitchFamily="2" charset="0"/>
                <a:ea typeface="Sassoon Infant Rg" panose="02000503030000020003" pitchFamily="2" charset="0"/>
              </a:rPr>
            </a:br>
            <a:r>
              <a:rPr lang="en-GB" altLang="en-US" sz="2400" b="1" dirty="0">
                <a:latin typeface="Comic Sans MS" panose="030F0702030302020204" pitchFamily="66" charset="0"/>
                <a:ea typeface="Sassoon Infant Rg" panose="02000503030000020003" pitchFamily="2" charset="0"/>
              </a:rPr>
              <a:t>In Reception we are laying the foundations for future learning. Through our phonics sessions we focus on 5 skills. </a:t>
            </a:r>
            <a:br>
              <a:rPr lang="en-GB" altLang="en-US" sz="2800" b="1" dirty="0">
                <a:latin typeface="Comic Sans MS" panose="030F0702030302020204" pitchFamily="66" charset="0"/>
                <a:ea typeface="Sassoon Infant Rg" panose="02000503030000020003" pitchFamily="2" charset="0"/>
              </a:rPr>
            </a:br>
            <a:br>
              <a:rPr lang="en-GB" altLang="en-US" b="1" dirty="0">
                <a:latin typeface="Comic Sans MS" panose="030F0702030302020204" pitchFamily="66" charset="0"/>
                <a:ea typeface="Sassoon Infant Rg" panose="02000503030000020003" pitchFamily="2" charset="0"/>
              </a:rPr>
            </a:br>
            <a:r>
              <a:rPr lang="en-GB" altLang="en-US" b="1" dirty="0">
                <a:latin typeface="Comic Sans MS" panose="030F0702030302020204" pitchFamily="66" charset="0"/>
                <a:ea typeface="Sassoon Infant Rg" panose="02000503030000020003" pitchFamily="2" charset="0"/>
              </a:rPr>
              <a:t>5 Basic Skills</a:t>
            </a:r>
            <a:endParaRPr lang="en-GB" b="1" dirty="0">
              <a:latin typeface="Comic Sans MS" panose="030F0702030302020204" pitchFamily="66" charset="0"/>
              <a:ea typeface="Sassoon Infant Rg" panose="02000503030000020003" pitchFamily="2" charset="0"/>
            </a:endParaRPr>
          </a:p>
        </p:txBody>
      </p:sp>
      <p:sp>
        <p:nvSpPr>
          <p:cNvPr id="3" name="Content Placeholder 2"/>
          <p:cNvSpPr>
            <a:spLocks noGrp="1"/>
          </p:cNvSpPr>
          <p:nvPr>
            <p:ph idx="1"/>
          </p:nvPr>
        </p:nvSpPr>
        <p:spPr>
          <a:xfrm>
            <a:off x="886408" y="1844824"/>
            <a:ext cx="7125112" cy="4051437"/>
          </a:xfrm>
        </p:spPr>
        <p:txBody>
          <a:bodyPr>
            <a:normAutofit fontScale="85000" lnSpcReduction="10000"/>
          </a:bodyPr>
          <a:lstStyle/>
          <a:p>
            <a:pPr marL="609600" indent="-609600" algn="just">
              <a:lnSpc>
                <a:spcPct val="150000"/>
              </a:lnSpc>
              <a:buClr>
                <a:srgbClr val="4A3BA5"/>
              </a:buClr>
              <a:buFontTx/>
              <a:buNone/>
            </a:pPr>
            <a:endParaRPr lang="en-GB" altLang="en-US" sz="2400" dirty="0">
              <a:latin typeface="Sassoon Infant Rg" panose="02000503030000020003" pitchFamily="2" charset="0"/>
              <a:ea typeface="Sassoon Infant Rg" panose="02000503030000020003" pitchFamily="2" charset="0"/>
            </a:endParaRPr>
          </a:p>
          <a:p>
            <a:pPr marL="609600" indent="-609600" algn="just">
              <a:lnSpc>
                <a:spcPct val="150000"/>
              </a:lnSpc>
              <a:buClr>
                <a:srgbClr val="4A3BA5"/>
              </a:buClr>
              <a:buFontTx/>
              <a:buNone/>
            </a:pPr>
            <a:endParaRPr lang="en-GB" altLang="en-US" sz="2400" dirty="0">
              <a:latin typeface="Sassoon Infant Rg" panose="02000503030000020003" pitchFamily="2" charset="0"/>
              <a:ea typeface="Sassoon Infant Rg" panose="02000503030000020003" pitchFamily="2" charset="0"/>
            </a:endParaRPr>
          </a:p>
          <a:p>
            <a:pPr marL="609600" indent="-609600" algn="just">
              <a:lnSpc>
                <a:spcPct val="150000"/>
              </a:lnSpc>
              <a:buClr>
                <a:srgbClr val="4A3BA5"/>
              </a:buClr>
              <a:buFontTx/>
              <a:buNone/>
            </a:pPr>
            <a:r>
              <a:rPr lang="en-GB" altLang="en-US" sz="2400" dirty="0">
                <a:latin typeface="Comic Sans MS" panose="030F0702030302020204" pitchFamily="66" charset="0"/>
                <a:ea typeface="Sassoon Infant Rg" panose="02000503030000020003" pitchFamily="2" charset="0"/>
              </a:rPr>
              <a:t>1.  Learning phonemes (letter sounds)</a:t>
            </a:r>
          </a:p>
          <a:p>
            <a:pPr marL="609600" indent="-609600" algn="just">
              <a:lnSpc>
                <a:spcPct val="150000"/>
              </a:lnSpc>
              <a:buClr>
                <a:srgbClr val="4A3BA5"/>
              </a:buClr>
              <a:buFontTx/>
              <a:buNone/>
            </a:pPr>
            <a:r>
              <a:rPr lang="en-GB" altLang="en-US" sz="2400" dirty="0">
                <a:latin typeface="Comic Sans MS" panose="030F0702030302020204" pitchFamily="66" charset="0"/>
                <a:ea typeface="Sassoon Infant Rg" panose="02000503030000020003" pitchFamily="2" charset="0"/>
              </a:rPr>
              <a:t>2.  Letter formation</a:t>
            </a:r>
          </a:p>
          <a:p>
            <a:pPr marL="609600" indent="-609600" algn="just">
              <a:lnSpc>
                <a:spcPct val="150000"/>
              </a:lnSpc>
              <a:buClr>
                <a:srgbClr val="4A3BA5"/>
              </a:buClr>
              <a:buFontTx/>
              <a:buNone/>
            </a:pPr>
            <a:r>
              <a:rPr lang="en-GB" altLang="en-US" sz="2400" dirty="0">
                <a:latin typeface="Comic Sans MS" panose="030F0702030302020204" pitchFamily="66" charset="0"/>
                <a:ea typeface="Sassoon Infant Rg" panose="02000503030000020003" pitchFamily="2" charset="0"/>
              </a:rPr>
              <a:t>3.  Blending for reading </a:t>
            </a:r>
          </a:p>
          <a:p>
            <a:pPr marL="609600" indent="-609600" algn="just">
              <a:lnSpc>
                <a:spcPct val="150000"/>
              </a:lnSpc>
              <a:buClr>
                <a:srgbClr val="4A3BA5"/>
              </a:buClr>
              <a:buFontTx/>
              <a:buNone/>
            </a:pPr>
            <a:r>
              <a:rPr lang="en-GB" altLang="en-US" sz="2400" dirty="0">
                <a:latin typeface="Comic Sans MS" panose="030F0702030302020204" pitchFamily="66" charset="0"/>
                <a:ea typeface="Sassoon Infant Rg" panose="02000503030000020003" pitchFamily="2" charset="0"/>
              </a:rPr>
              <a:t>4.  Segmenting- identifying sounds in words for spelling </a:t>
            </a:r>
          </a:p>
          <a:p>
            <a:pPr marL="609600" indent="-609600" algn="just">
              <a:lnSpc>
                <a:spcPct val="150000"/>
              </a:lnSpc>
              <a:buClr>
                <a:srgbClr val="4A3BA5"/>
              </a:buClr>
              <a:buFontTx/>
              <a:buNone/>
            </a:pPr>
            <a:r>
              <a:rPr lang="en-GB" altLang="en-US" sz="2400" dirty="0">
                <a:latin typeface="Comic Sans MS" panose="030F0702030302020204" pitchFamily="66" charset="0"/>
                <a:ea typeface="Sassoon Infant Rg" panose="02000503030000020003" pitchFamily="2" charset="0"/>
              </a:rPr>
              <a:t>5.  Recognising harder to read words by sight</a:t>
            </a:r>
          </a:p>
          <a:p>
            <a:pPr marL="0" indent="0">
              <a:buNone/>
            </a:pPr>
            <a:endParaRPr lang="en-GB" dirty="0"/>
          </a:p>
        </p:txBody>
      </p:sp>
    </p:spTree>
    <p:custDataLst>
      <p:tags r:id="rId1"/>
    </p:custDataLst>
    <p:extLst>
      <p:ext uri="{BB962C8B-B14F-4D97-AF65-F5344CB8AC3E}">
        <p14:creationId xmlns:p14="http://schemas.microsoft.com/office/powerpoint/2010/main" val="294746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VC Words | Phonics Phase 2">
            <a:hlinkClick r:id="" action="ppaction://media"/>
            <a:extLst>
              <a:ext uri="{FF2B5EF4-FFF2-40B4-BE49-F238E27FC236}">
                <a16:creationId xmlns:a16="http://schemas.microsoft.com/office/drawing/2014/main" id="{82DACF2C-46C6-4D6C-9AF6-EAFA57B28868}"/>
              </a:ext>
            </a:extLst>
          </p:cNvPr>
          <p:cNvPicPr>
            <a:picLocks noRot="1" noChangeAspect="1"/>
          </p:cNvPicPr>
          <p:nvPr>
            <a:videoFile r:link="rId1"/>
          </p:nvPr>
        </p:nvPicPr>
        <p:blipFill>
          <a:blip/>
          <a:stretch>
            <a:fillRect/>
          </a:stretch>
        </p:blipFill>
        <p:spPr>
          <a:xfrm>
            <a:off x="1179623" y="1052736"/>
            <a:ext cx="6784754" cy="3816424"/>
          </a:xfrm>
          <a:prstGeom prst="rect">
            <a:avLst/>
          </a:prstGeom>
        </p:spPr>
      </p:pic>
      <p:sp>
        <p:nvSpPr>
          <p:cNvPr id="3" name="TextBox 2">
            <a:extLst>
              <a:ext uri="{FF2B5EF4-FFF2-40B4-BE49-F238E27FC236}">
                <a16:creationId xmlns:a16="http://schemas.microsoft.com/office/drawing/2014/main" id="{B1A7A9B6-B218-4382-9DAA-160A8D39DD4C}"/>
              </a:ext>
            </a:extLst>
          </p:cNvPr>
          <p:cNvSpPr txBox="1"/>
          <p:nvPr/>
        </p:nvSpPr>
        <p:spPr>
          <a:xfrm>
            <a:off x="1259632" y="5517232"/>
            <a:ext cx="6768752" cy="584775"/>
          </a:xfrm>
          <a:prstGeom prst="rect">
            <a:avLst/>
          </a:prstGeom>
          <a:noFill/>
        </p:spPr>
        <p:txBody>
          <a:bodyPr wrap="square" rtlCol="0">
            <a:spAutoFit/>
          </a:bodyPr>
          <a:lstStyle/>
          <a:p>
            <a:pPr algn="ctr"/>
            <a:r>
              <a:rPr lang="en-GB" sz="3200" dirty="0">
                <a:latin typeface="Comic Sans MS" panose="030F0702030302020204" pitchFamily="66" charset="0"/>
              </a:rPr>
              <a:t>An example video of blending.</a:t>
            </a:r>
          </a:p>
        </p:txBody>
      </p:sp>
      <p:pic>
        <p:nvPicPr>
          <p:cNvPr id="4" name="Online Media 3" title="CVC Words | Phonics Phase 2">
            <a:hlinkClick r:id="" action="ppaction://media"/>
            <a:extLst>
              <a:ext uri="{FF2B5EF4-FFF2-40B4-BE49-F238E27FC236}">
                <a16:creationId xmlns:a16="http://schemas.microsoft.com/office/drawing/2014/main" id="{68F3E064-2D98-4B47-85DE-A44356F9BB86}"/>
              </a:ext>
            </a:extLst>
          </p:cNvPr>
          <p:cNvPicPr>
            <a:picLocks noRot="1" noChangeAspect="1"/>
          </p:cNvPicPr>
          <p:nvPr>
            <a:videoFile r:link="rId1"/>
          </p:nvPr>
        </p:nvPicPr>
        <p:blipFill>
          <a:blip r:embed="rId3"/>
          <a:stretch>
            <a:fillRect/>
          </a:stretch>
        </p:blipFill>
        <p:spPr>
          <a:xfrm>
            <a:off x="1179623" y="947774"/>
            <a:ext cx="6719619" cy="3779786"/>
          </a:xfrm>
          <a:prstGeom prst="rect">
            <a:avLst/>
          </a:prstGeom>
        </p:spPr>
      </p:pic>
    </p:spTree>
    <p:extLst>
      <p:ext uri="{BB962C8B-B14F-4D97-AF65-F5344CB8AC3E}">
        <p14:creationId xmlns:p14="http://schemas.microsoft.com/office/powerpoint/2010/main" val="186684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honics Phase 2 Words- Blending for Reading">
            <a:hlinkClick r:id="" action="ppaction://media"/>
            <a:extLst>
              <a:ext uri="{FF2B5EF4-FFF2-40B4-BE49-F238E27FC236}">
                <a16:creationId xmlns:a16="http://schemas.microsoft.com/office/drawing/2014/main" id="{683CD516-62B3-4A71-9C21-E1E7D114A152}"/>
              </a:ext>
            </a:extLst>
          </p:cNvPr>
          <p:cNvPicPr>
            <a:picLocks noRot="1" noChangeAspect="1"/>
          </p:cNvPicPr>
          <p:nvPr>
            <a:videoFile r:link="rId1"/>
          </p:nvPr>
        </p:nvPicPr>
        <p:blipFill>
          <a:blip/>
          <a:stretch>
            <a:fillRect/>
          </a:stretch>
        </p:blipFill>
        <p:spPr>
          <a:xfrm>
            <a:off x="1179623" y="620688"/>
            <a:ext cx="6784753" cy="3816424"/>
          </a:xfrm>
          <a:prstGeom prst="rect">
            <a:avLst/>
          </a:prstGeom>
        </p:spPr>
      </p:pic>
      <p:sp>
        <p:nvSpPr>
          <p:cNvPr id="3" name="TextBox 2">
            <a:extLst>
              <a:ext uri="{FF2B5EF4-FFF2-40B4-BE49-F238E27FC236}">
                <a16:creationId xmlns:a16="http://schemas.microsoft.com/office/drawing/2014/main" id="{8D1ADC60-B3A8-419E-9E43-F8ED64E5D92E}"/>
              </a:ext>
            </a:extLst>
          </p:cNvPr>
          <p:cNvSpPr txBox="1"/>
          <p:nvPr/>
        </p:nvSpPr>
        <p:spPr>
          <a:xfrm>
            <a:off x="1331640" y="4941168"/>
            <a:ext cx="6552728" cy="584775"/>
          </a:xfrm>
          <a:prstGeom prst="rect">
            <a:avLst/>
          </a:prstGeom>
          <a:noFill/>
        </p:spPr>
        <p:txBody>
          <a:bodyPr wrap="square" rtlCol="0">
            <a:spAutoFit/>
          </a:bodyPr>
          <a:lstStyle/>
          <a:p>
            <a:pPr algn="ctr"/>
            <a:r>
              <a:rPr lang="en-GB" sz="3200" dirty="0">
                <a:latin typeface="Comic Sans MS" panose="030F0702030302020204" pitchFamily="66" charset="0"/>
              </a:rPr>
              <a:t>An example video of segmenting.</a:t>
            </a:r>
          </a:p>
        </p:txBody>
      </p:sp>
      <p:pic>
        <p:nvPicPr>
          <p:cNvPr id="4" name="Online Media 3" title="Phonics Phase 2 Words- Blending for Reading">
            <a:hlinkClick r:id="" action="ppaction://media"/>
            <a:extLst>
              <a:ext uri="{FF2B5EF4-FFF2-40B4-BE49-F238E27FC236}">
                <a16:creationId xmlns:a16="http://schemas.microsoft.com/office/drawing/2014/main" id="{26488D25-C0DD-4E34-AD54-89893DCFFC73}"/>
              </a:ext>
            </a:extLst>
          </p:cNvPr>
          <p:cNvPicPr>
            <a:picLocks noRot="1" noChangeAspect="1"/>
          </p:cNvPicPr>
          <p:nvPr>
            <a:videoFile r:link="rId1"/>
          </p:nvPr>
        </p:nvPicPr>
        <p:blipFill>
          <a:blip r:embed="rId3"/>
          <a:stretch>
            <a:fillRect/>
          </a:stretch>
        </p:blipFill>
        <p:spPr>
          <a:xfrm>
            <a:off x="1172698" y="620688"/>
            <a:ext cx="6784753" cy="3816424"/>
          </a:xfrm>
          <a:prstGeom prst="rect">
            <a:avLst/>
          </a:prstGeom>
        </p:spPr>
      </p:pic>
    </p:spTree>
    <p:extLst>
      <p:ext uri="{BB962C8B-B14F-4D97-AF65-F5344CB8AC3E}">
        <p14:creationId xmlns:p14="http://schemas.microsoft.com/office/powerpoint/2010/main" val="48577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pPr algn="ctr"/>
            <a:r>
              <a:rPr lang="en-GB" b="1" dirty="0">
                <a:latin typeface="Comic Sans MS" panose="030F0702030302020204" pitchFamily="66" charset="0"/>
                <a:ea typeface="Sassoon Infant Rg" panose="02000503030000020003" pitchFamily="2" charset="0"/>
              </a:rPr>
              <a:t>What is phonics? </a:t>
            </a:r>
          </a:p>
        </p:txBody>
      </p:sp>
      <p:sp>
        <p:nvSpPr>
          <p:cNvPr id="3" name="Content Placeholder 2"/>
          <p:cNvSpPr>
            <a:spLocks noGrp="1"/>
          </p:cNvSpPr>
          <p:nvPr>
            <p:ph idx="1"/>
          </p:nvPr>
        </p:nvSpPr>
        <p:spPr>
          <a:xfrm>
            <a:off x="1009443" y="1340769"/>
            <a:ext cx="7125112" cy="4518030"/>
          </a:xfrm>
        </p:spPr>
        <p:txBody>
          <a:bodyPr>
            <a:normAutofit fontScale="85000" lnSpcReduction="10000"/>
          </a:bodyPr>
          <a:lstStyle/>
          <a:p>
            <a:pPr marL="0" indent="0">
              <a:buNone/>
            </a:pPr>
            <a:r>
              <a:rPr lang="en-GB" sz="3400" dirty="0">
                <a:latin typeface="Comic Sans MS" panose="030F0702030302020204" pitchFamily="66" charset="0"/>
                <a:ea typeface="Sassoon Infant Rg" panose="02000503030000020003" pitchFamily="2" charset="0"/>
              </a:rPr>
              <a:t>Phonics is the link between letters and the sounds they make.</a:t>
            </a:r>
          </a:p>
          <a:p>
            <a:pPr marL="0" indent="0">
              <a:buNone/>
            </a:pPr>
            <a:r>
              <a:rPr lang="en-GB" sz="3400" dirty="0">
                <a:latin typeface="Comic Sans MS" panose="030F0702030302020204" pitchFamily="66" charset="0"/>
                <a:ea typeface="Sassoon Infant Rg" panose="02000503030000020003" pitchFamily="2" charset="0"/>
              </a:rPr>
              <a:t>Using a highly structured programme working through progressive phases, children are taught:</a:t>
            </a:r>
          </a:p>
          <a:p>
            <a:pPr marL="0" indent="0">
              <a:buNone/>
            </a:pPr>
            <a:r>
              <a:rPr lang="en-GB" sz="3400" dirty="0">
                <a:latin typeface="Comic Sans MS" panose="030F0702030302020204" pitchFamily="66" charset="0"/>
                <a:ea typeface="Sassoon Infant Rg" panose="02000503030000020003" pitchFamily="2" charset="0"/>
              </a:rPr>
              <a:t>*The full range of common letter/ sound correspondences.</a:t>
            </a:r>
          </a:p>
          <a:p>
            <a:pPr marL="0" indent="0">
              <a:buNone/>
            </a:pPr>
            <a:r>
              <a:rPr lang="en-GB" sz="3400" dirty="0">
                <a:latin typeface="Comic Sans MS" panose="030F0702030302020204" pitchFamily="66" charset="0"/>
                <a:ea typeface="Sassoon Infant Rg" panose="02000503030000020003" pitchFamily="2" charset="0"/>
              </a:rPr>
              <a:t>*To hear separate sounds within words.</a:t>
            </a:r>
          </a:p>
          <a:p>
            <a:pPr marL="0" indent="0">
              <a:buNone/>
            </a:pPr>
            <a:r>
              <a:rPr lang="en-GB" sz="3400" dirty="0">
                <a:latin typeface="Comic Sans MS" panose="030F0702030302020204" pitchFamily="66" charset="0"/>
                <a:ea typeface="Sassoon Infant Rg" panose="02000503030000020003" pitchFamily="2" charset="0"/>
              </a:rPr>
              <a:t>*To blend sounds together.</a:t>
            </a:r>
          </a:p>
          <a:p>
            <a:pPr marL="0" indent="0">
              <a:buNone/>
            </a:pPr>
            <a:endParaRPr lang="en-GB" sz="3400" dirty="0">
              <a:latin typeface="Comic Sans MS" panose="030F0702030302020204" pitchFamily="66" charset="0"/>
              <a:ea typeface="Sassoon Infant Rg" panose="02000503030000020003" pitchFamily="2" charset="0"/>
            </a:endParaRPr>
          </a:p>
        </p:txBody>
      </p:sp>
    </p:spTree>
    <p:custDataLst>
      <p:tags r:id="rId1"/>
    </p:custDataLst>
    <p:extLst>
      <p:ext uri="{BB962C8B-B14F-4D97-AF65-F5344CB8AC3E}">
        <p14:creationId xmlns:p14="http://schemas.microsoft.com/office/powerpoint/2010/main" val="388623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a:latin typeface="Comic Sans MS" panose="030F0702030302020204" pitchFamily="66" charset="0"/>
                <a:ea typeface="Sassoon Infant Rg" panose="02000503030000020003" pitchFamily="2" charset="0"/>
              </a:rPr>
              <a:t>Key definitions</a:t>
            </a:r>
          </a:p>
        </p:txBody>
      </p:sp>
      <p:sp>
        <p:nvSpPr>
          <p:cNvPr id="5" name="Content Placeholder 4"/>
          <p:cNvSpPr>
            <a:spLocks noGrp="1"/>
          </p:cNvSpPr>
          <p:nvPr>
            <p:ph idx="1"/>
          </p:nvPr>
        </p:nvSpPr>
        <p:spPr/>
        <p:txBody>
          <a:bodyPr>
            <a:noAutofit/>
          </a:bodyPr>
          <a:lstStyle/>
          <a:p>
            <a:pPr marL="0" indent="0">
              <a:buNone/>
            </a:pPr>
            <a:endParaRPr lang="en-GB" sz="2400" b="1" dirty="0">
              <a:latin typeface="Comic Sans MS" panose="030F0702030302020204" pitchFamily="66" charset="0"/>
              <a:ea typeface="Sassoon Infant Rg" panose="02000503030000020003" pitchFamily="2" charset="0"/>
            </a:endParaRPr>
          </a:p>
          <a:p>
            <a:pPr marL="0" indent="0">
              <a:buNone/>
            </a:pPr>
            <a:r>
              <a:rPr lang="en-GB" sz="2400" b="1" dirty="0">
                <a:latin typeface="Comic Sans MS" panose="030F0702030302020204" pitchFamily="66" charset="0"/>
                <a:ea typeface="Sassoon Infant Rg" panose="02000503030000020003" pitchFamily="2" charset="0"/>
              </a:rPr>
              <a:t>Phoneme</a:t>
            </a:r>
            <a:r>
              <a:rPr lang="en-GB" sz="2400" dirty="0">
                <a:latin typeface="Comic Sans MS" panose="030F0702030302020204" pitchFamily="66" charset="0"/>
                <a:ea typeface="Sassoon Infant Rg" panose="02000503030000020003" pitchFamily="2" charset="0"/>
              </a:rPr>
              <a:t>- The smallest unit of sound in a word.</a:t>
            </a:r>
          </a:p>
          <a:p>
            <a:pPr marL="0" indent="0">
              <a:buNone/>
            </a:pPr>
            <a:r>
              <a:rPr lang="en-GB" sz="2400" b="1" dirty="0">
                <a:latin typeface="Comic Sans MS" panose="030F0702030302020204" pitchFamily="66" charset="0"/>
                <a:ea typeface="Sassoon Infant Rg" panose="02000503030000020003" pitchFamily="2" charset="0"/>
              </a:rPr>
              <a:t>Grapheme</a:t>
            </a:r>
            <a:r>
              <a:rPr lang="en-GB" sz="2400" dirty="0">
                <a:latin typeface="Comic Sans MS" panose="030F0702030302020204" pitchFamily="66" charset="0"/>
                <a:ea typeface="Sassoon Infant Rg" panose="02000503030000020003" pitchFamily="2" charset="0"/>
              </a:rPr>
              <a:t>- What we write to represent a phoneme (sound in a word) for some phonemes this could be more than one letter.</a:t>
            </a:r>
          </a:p>
          <a:p>
            <a:pPr marL="0" indent="0">
              <a:buNone/>
            </a:pPr>
            <a:r>
              <a:rPr lang="en-GB" sz="2400" dirty="0">
                <a:latin typeface="Comic Sans MS" panose="030F0702030302020204" pitchFamily="66" charset="0"/>
                <a:ea typeface="Sassoon Infant Rg" panose="02000503030000020003" pitchFamily="2" charset="0"/>
              </a:rPr>
              <a:t>e.g. t       ai      </a:t>
            </a:r>
            <a:r>
              <a:rPr lang="en-GB" sz="2400" dirty="0" err="1">
                <a:latin typeface="Comic Sans MS" panose="030F0702030302020204" pitchFamily="66" charset="0"/>
                <a:ea typeface="Sassoon Infant Rg" panose="02000503030000020003" pitchFamily="2" charset="0"/>
              </a:rPr>
              <a:t>igh</a:t>
            </a:r>
            <a:endParaRPr lang="en-GB" sz="2400" dirty="0">
              <a:latin typeface="Comic Sans MS" panose="030F0702030302020204" pitchFamily="66" charset="0"/>
              <a:ea typeface="Sassoon Infant Rg" panose="02000503030000020003" pitchFamily="2" charset="0"/>
            </a:endParaRPr>
          </a:p>
          <a:p>
            <a:pPr marL="0" indent="0">
              <a:buNone/>
            </a:pPr>
            <a:r>
              <a:rPr lang="en-GB" sz="2400" b="1" dirty="0">
                <a:latin typeface="Comic Sans MS" panose="030F0702030302020204" pitchFamily="66" charset="0"/>
                <a:ea typeface="Sassoon Infant Rg" panose="02000503030000020003" pitchFamily="2" charset="0"/>
              </a:rPr>
              <a:t>Digraphs</a:t>
            </a:r>
            <a:r>
              <a:rPr lang="en-GB" sz="2400" dirty="0">
                <a:latin typeface="Comic Sans MS" panose="030F0702030302020204" pitchFamily="66" charset="0"/>
                <a:ea typeface="Sassoon Infant Rg" panose="02000503030000020003" pitchFamily="2" charset="0"/>
              </a:rPr>
              <a:t>- A digraph is a single sound, or phoneme, which is represented by two letters e.g. ai, </a:t>
            </a:r>
            <a:r>
              <a:rPr lang="en-GB" sz="2400" dirty="0" err="1">
                <a:latin typeface="Comic Sans MS" panose="030F0702030302020204" pitchFamily="66" charset="0"/>
                <a:ea typeface="Sassoon Infant Rg" panose="02000503030000020003" pitchFamily="2" charset="0"/>
              </a:rPr>
              <a:t>oa</a:t>
            </a:r>
            <a:r>
              <a:rPr lang="en-GB" sz="2400" dirty="0">
                <a:latin typeface="Comic Sans MS" panose="030F0702030302020204" pitchFamily="66" charset="0"/>
                <a:ea typeface="Sassoon Infant Rg" panose="02000503030000020003" pitchFamily="2" charset="0"/>
              </a:rPr>
              <a:t>. </a:t>
            </a:r>
          </a:p>
          <a:p>
            <a:pPr marL="0" indent="0">
              <a:buNone/>
            </a:pPr>
            <a:r>
              <a:rPr lang="en-GB" sz="2400" dirty="0">
                <a:latin typeface="Comic Sans MS" panose="030F0702030302020204" pitchFamily="66" charset="0"/>
                <a:ea typeface="Sassoon Infant Rg" panose="02000503030000020003" pitchFamily="2" charset="0"/>
              </a:rPr>
              <a:t>A trigraph is a phoneme which consists of three letters e.g. </a:t>
            </a:r>
            <a:r>
              <a:rPr lang="en-GB" sz="2400" dirty="0" err="1">
                <a:latin typeface="Comic Sans MS" panose="030F0702030302020204" pitchFamily="66" charset="0"/>
                <a:ea typeface="Sassoon Infant Rg" panose="02000503030000020003" pitchFamily="2" charset="0"/>
              </a:rPr>
              <a:t>igh</a:t>
            </a:r>
            <a:r>
              <a:rPr lang="en-GB" sz="2400" dirty="0">
                <a:latin typeface="Comic Sans MS" panose="030F0702030302020204" pitchFamily="66" charset="0"/>
                <a:ea typeface="Sassoon Infant Rg" panose="02000503030000020003" pitchFamily="2" charset="0"/>
              </a:rPr>
              <a:t>, ear, air.</a:t>
            </a:r>
          </a:p>
        </p:txBody>
      </p:sp>
    </p:spTree>
    <p:custDataLst>
      <p:tags r:id="rId1"/>
    </p:custDataLst>
    <p:extLst>
      <p:ext uri="{BB962C8B-B14F-4D97-AF65-F5344CB8AC3E}">
        <p14:creationId xmlns:p14="http://schemas.microsoft.com/office/powerpoint/2010/main" val="4168690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TotalTime>
  <Words>1086</Words>
  <Application>Microsoft Office PowerPoint</Application>
  <PresentationFormat>On-screen Show (4:3)</PresentationFormat>
  <Paragraphs>123</Paragraphs>
  <Slides>27</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Comic Sans MS</vt:lpstr>
      <vt:lpstr>Courier New</vt:lpstr>
      <vt:lpstr>Sassoon Infant Rg</vt:lpstr>
      <vt:lpstr>Verdana</vt:lpstr>
      <vt:lpstr>Wingdings 2</vt:lpstr>
      <vt:lpstr>Autumn</vt:lpstr>
      <vt:lpstr> St Wilfrid’s Catholic Primary School</vt:lpstr>
      <vt:lpstr>Aims of the Power point</vt:lpstr>
      <vt:lpstr>Everything starts with reading</vt:lpstr>
      <vt:lpstr>              Being able to read is the most important skill children will learn during their early years. </vt:lpstr>
      <vt:lpstr>  In Reception we are laying the foundations for future learning. Through our phonics sessions we focus on 5 skills.   5 Basic Skills</vt:lpstr>
      <vt:lpstr>PowerPoint Presentation</vt:lpstr>
      <vt:lpstr>PowerPoint Presentation</vt:lpstr>
      <vt:lpstr>What is phonics? </vt:lpstr>
      <vt:lpstr>Key definitions</vt:lpstr>
      <vt:lpstr>Digraphs (two letters that make one sound) </vt:lpstr>
      <vt:lpstr>1. Learning the phonemes (letter sounds)</vt:lpstr>
      <vt:lpstr>Phase 2</vt:lpstr>
      <vt:lpstr>Phase 3</vt:lpstr>
      <vt:lpstr>2. Letter formation</vt:lpstr>
      <vt:lpstr>Tripod grip  Establishing the correct pencil grip is essential. </vt:lpstr>
      <vt:lpstr>Blending</vt:lpstr>
      <vt:lpstr>4. Segmentation for spelling</vt:lpstr>
      <vt:lpstr>Phonemes in phase 2</vt:lpstr>
      <vt:lpstr>Reading Books  </vt:lpstr>
      <vt:lpstr>Reading in the Reception class</vt:lpstr>
      <vt:lpstr>Top Tips for reading success</vt:lpstr>
      <vt:lpstr>Independent writing</vt:lpstr>
      <vt:lpstr>PowerPoint Presentation</vt:lpstr>
      <vt:lpstr>How we promote the development of early writing at St Wilfrid’s</vt:lpstr>
      <vt:lpstr>How you can help your child at home</vt:lpstr>
      <vt:lpstr>Ideas for reluctant writers</vt:lpstr>
      <vt:lpstr>Ideas for reluctant writers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Legh Primary School</dc:title>
  <dc:creator>Alan</dc:creator>
  <cp:lastModifiedBy>Mickey Davies</cp:lastModifiedBy>
  <cp:revision>54</cp:revision>
  <cp:lastPrinted>2019-09-12T11:32:26Z</cp:lastPrinted>
  <dcterms:created xsi:type="dcterms:W3CDTF">2016-09-22T19:43:00Z</dcterms:created>
  <dcterms:modified xsi:type="dcterms:W3CDTF">2025-09-01T13:22:13Z</dcterms:modified>
</cp:coreProperties>
</file>